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327" r:id="rId28"/>
    <p:sldId id="284" r:id="rId29"/>
    <p:sldId id="285" r:id="rId30"/>
    <p:sldId id="286" r:id="rId31"/>
    <p:sldId id="287" r:id="rId32"/>
    <p:sldId id="326" r:id="rId33"/>
    <p:sldId id="288" r:id="rId34"/>
    <p:sldId id="289" r:id="rId35"/>
    <p:sldId id="290" r:id="rId36"/>
    <p:sldId id="291" r:id="rId37"/>
    <p:sldId id="331" r:id="rId38"/>
    <p:sldId id="292" r:id="rId39"/>
    <p:sldId id="332" r:id="rId40"/>
    <p:sldId id="293" r:id="rId41"/>
    <p:sldId id="294" r:id="rId42"/>
    <p:sldId id="328" r:id="rId43"/>
    <p:sldId id="295" r:id="rId44"/>
    <p:sldId id="330" r:id="rId45"/>
    <p:sldId id="296" r:id="rId46"/>
    <p:sldId id="297" r:id="rId47"/>
    <p:sldId id="298" r:id="rId48"/>
    <p:sldId id="299" r:id="rId49"/>
    <p:sldId id="300" r:id="rId50"/>
    <p:sldId id="333" r:id="rId51"/>
    <p:sldId id="301" r:id="rId52"/>
    <p:sldId id="302" r:id="rId53"/>
    <p:sldId id="303" r:id="rId54"/>
    <p:sldId id="304" r:id="rId55"/>
    <p:sldId id="305" r:id="rId56"/>
    <p:sldId id="306" r:id="rId57"/>
    <p:sldId id="349" r:id="rId58"/>
    <p:sldId id="350" r:id="rId59"/>
    <p:sldId id="307" r:id="rId60"/>
    <p:sldId id="308" r:id="rId61"/>
    <p:sldId id="309" r:id="rId62"/>
    <p:sldId id="310" r:id="rId63"/>
    <p:sldId id="336" r:id="rId64"/>
    <p:sldId id="337" r:id="rId65"/>
    <p:sldId id="311" r:id="rId66"/>
    <p:sldId id="312" r:id="rId67"/>
    <p:sldId id="313" r:id="rId68"/>
    <p:sldId id="314" r:id="rId69"/>
    <p:sldId id="316" r:id="rId70"/>
    <p:sldId id="334" r:id="rId71"/>
    <p:sldId id="317" r:id="rId72"/>
    <p:sldId id="318" r:id="rId73"/>
    <p:sldId id="319" r:id="rId74"/>
    <p:sldId id="335" r:id="rId75"/>
    <p:sldId id="338" r:id="rId76"/>
    <p:sldId id="339" r:id="rId77"/>
    <p:sldId id="340" r:id="rId78"/>
    <p:sldId id="341" r:id="rId79"/>
    <p:sldId id="342" r:id="rId80"/>
    <p:sldId id="343" r:id="rId81"/>
    <p:sldId id="321" r:id="rId82"/>
    <p:sldId id="322" r:id="rId83"/>
    <p:sldId id="323" r:id="rId84"/>
    <p:sldId id="324" r:id="rId85"/>
    <p:sldId id="325" r:id="rId86"/>
    <p:sldId id="344" r:id="rId87"/>
    <p:sldId id="347" r:id="rId88"/>
    <p:sldId id="345" r:id="rId89"/>
    <p:sldId id="346" r:id="rId90"/>
    <p:sldId id="348" r:id="rId91"/>
    <p:sldId id="351" r:id="rId92"/>
    <p:sldId id="352" r:id="rId93"/>
    <p:sldId id="354" r:id="rId94"/>
    <p:sldId id="353" r:id="rId95"/>
    <p:sldId id="355" r:id="rId96"/>
    <p:sldId id="356" r:id="rId97"/>
    <p:sldId id="357" r:id="rId98"/>
    <p:sldId id="358" r:id="rId99"/>
    <p:sldId id="359" r:id="rId100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9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1983" autoAdjust="0"/>
    <p:restoredTop sz="9466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cosia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3schools.com/html/html_intro.asp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lewebpedagogique.com/langemelanie/files/2014/05/Livre-HTML-CSS.pdf" TargetMode="External"/><Relationship Id="rId7" Type="http://schemas.openxmlformats.org/officeDocument/2006/relationships/hyperlink" Target="https://developer.mozilla.org/fr/docs/Web/HTML" TargetMode="External"/><Relationship Id="rId2" Type="http://schemas.openxmlformats.org/officeDocument/2006/relationships/hyperlink" Target="https://www.w3school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openclassrooms.com/fr/courses/1603881-apprenez-a-creer-votre-site-web-avec-html5-et-css3/1604361-creez-votre-premiere-page-web-en-html" TargetMode="Externa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3schools.com/html/html_attributes.asp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3schools.com/html/html_images.asp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3schools.com/html/html5_video.asp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3schools.com/html/html_links.asp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Standard_Generalized_Markup_Language" TargetMode="External"/><Relationship Id="rId2" Type="http://schemas.openxmlformats.org/officeDocument/2006/relationships/hyperlink" Target="https://www.w3schools.com/tags/tag_doctype.asp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xml/schema_intro.asp" TargetMode="External"/><Relationship Id="rId2" Type="http://schemas.openxmlformats.org/officeDocument/2006/relationships/hyperlink" Target="https://www.w3schools.com/tags/tag_doctype.as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3schools.com/tags/ref_byfunc.as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developer.mozilla.org/fr/docs/Web/HTML/Element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3schools.com/css/css_syntax.asp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3schools.com/css/css_text.as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3schools.com/css/css_font.asp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3schools.com/css/tryit.asp?filename=trycss_font_responsive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ss/css_howto.asp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w3schools.com/Tags/tag_div.asp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3schools.com/html/html_classes.asp" TargetMode="Externa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3schools.com/html/html_id.asp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ss/css_boxmodel.asp" TargetMode="External"/><Relationship Id="rId2" Type="http://schemas.openxmlformats.org/officeDocument/2006/relationships/hyperlink" Target="https://www.w3schools.com/Tags/tag_div.as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w3schools.com/Tags/tag_div.asp" TargetMode="External"/><Relationship Id="rId4" Type="http://schemas.openxmlformats.org/officeDocument/2006/relationships/hyperlink" Target="https://www.w3schools.com/css/css_boxmodel.asp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3schools.com/css/css_border.asp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w3schools.com/css/css_padding.asp" TargetMode="External"/><Relationship Id="rId4" Type="http://schemas.openxmlformats.org/officeDocument/2006/relationships/hyperlink" Target="https://www.w3schools.com/css/css_margin.asp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ss/css_inline-block.asp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.png"/><Relationship Id="rId7" Type="http://schemas.openxmlformats.org/officeDocument/2006/relationships/image" Target="../media/image57.png"/><Relationship Id="rId2" Type="http://schemas.openxmlformats.org/officeDocument/2006/relationships/hyperlink" Target="https://www.w3schools.com/css/css_pseudo_classes.as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tympanus.net/Development/HoverEffectIdeas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w3schools.com/css/tryit.asp?filename=trycss_pseudo-class_hover_tooltip" TargetMode="External"/><Relationship Id="rId4" Type="http://schemas.openxmlformats.org/officeDocument/2006/relationships/hyperlink" Target="https://www.w3schools.com/css/tryit.asp?filename=trycss_pseudo-class_hover_di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fr.wikipedia.org/wiki/Client%E2%80%93serveu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www.w3schools.com/css/tryit.asp?filename=trycss_link_focus" TargetMode="Externa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ss/css_navbar.asp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3schools.com/css/css_dropdowns.as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0.png"/><Relationship Id="rId4" Type="http://schemas.openxmlformats.org/officeDocument/2006/relationships/image" Target="../media/image6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hyperlink" Target="https://www.w3schools.com/css/css_attribute_selectors.asp" TargetMode="External"/><Relationship Id="rId2" Type="http://schemas.openxmlformats.org/officeDocument/2006/relationships/hyperlink" Target="https://www.w3schools.com/css/css_dropdowns.as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3schools.com/css/tryit.asp?filename=trycss_sel_attribute_value2" TargetMode="External"/><Relationship Id="rId5" Type="http://schemas.openxmlformats.org/officeDocument/2006/relationships/hyperlink" Target="https://www.w3schools.com/css/tryit.asp?filename=trycss_sel_attribute_value" TargetMode="External"/><Relationship Id="rId4" Type="http://schemas.openxmlformats.org/officeDocument/2006/relationships/hyperlink" Target="https://www.w3schools.com/css/tryit.asp?filename=trycss_sel_attribute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ss/tryit.asp?filename=trycss_sel_attribute_end" TargetMode="External"/><Relationship Id="rId2" Type="http://schemas.openxmlformats.org/officeDocument/2006/relationships/hyperlink" Target="https://www.w3schools.com/css/tryit.asp?filename=trycss_sel_attribute_start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w3schools.com/css/tryit.asp?filename=trycss_attselector_form" TargetMode="External"/><Relationship Id="rId4" Type="http://schemas.openxmlformats.org/officeDocument/2006/relationships/hyperlink" Target="https://www.w3schools.com/css/tryit.asp?filename=trycss_sel_attribute_contain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www.w3schools.com/html/html_forms.as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hyperlink" Target="https://www.w3schools.com/css/css_form.asp" TargetMode="External"/><Relationship Id="rId4" Type="http://schemas.openxmlformats.org/officeDocument/2006/relationships/image" Target="../media/image6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ss/css_rwd_intro.asp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www.w3schools.com/css/css3_transitions.asp" TargetMode="Externa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www.w3schools.com/css/css3_animations.asp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"/>
          <p:cNvGrpSpPr/>
          <p:nvPr/>
        </p:nvGrpSpPr>
        <p:grpSpPr>
          <a:xfrm>
            <a:off x="714240" y="571320"/>
            <a:ext cx="7992000" cy="1784880"/>
            <a:chOff x="714240" y="571320"/>
            <a:chExt cx="7992000" cy="1784880"/>
          </a:xfrm>
        </p:grpSpPr>
        <p:sp>
          <p:nvSpPr>
            <p:cNvPr id="39" name="CustomShape 2"/>
            <p:cNvSpPr/>
            <p:nvPr/>
          </p:nvSpPr>
          <p:spPr>
            <a:xfrm>
              <a:off x="915120" y="771120"/>
              <a:ext cx="7791120" cy="13086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fr-FR" sz="4000" b="1" strike="noStrike" cap="all" spc="-1" dirty="0" smtClean="0">
                  <a:solidFill>
                    <a:srgbClr val="000000"/>
                  </a:solidFill>
                  <a:latin typeface="Times New Roman"/>
                  <a:ea typeface="DejaVu Sans"/>
                </a:rPr>
                <a:t>Les bases </a:t>
              </a:r>
              <a:br>
                <a:rPr lang="fr-FR" sz="4000" b="1" strike="noStrike" cap="all" spc="-1" dirty="0" smtClean="0">
                  <a:solidFill>
                    <a:srgbClr val="000000"/>
                  </a:solidFill>
                  <a:latin typeface="Times New Roman"/>
                  <a:ea typeface="DejaVu Sans"/>
                </a:rPr>
              </a:br>
              <a:r>
                <a:rPr lang="fr-FR" sz="4000" b="1" strike="noStrike" cap="all" spc="-1" dirty="0" smtClean="0">
                  <a:solidFill>
                    <a:srgbClr val="000000"/>
                  </a:solidFill>
                  <a:latin typeface="Times New Roman"/>
                  <a:ea typeface="DejaVu Sans"/>
                </a:rPr>
                <a:t>du langages </a:t>
              </a:r>
              <a:r>
                <a:rPr lang="fr-FR" sz="4000" b="1" strike="noStrike" cap="all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HTML et CSS </a:t>
              </a:r>
              <a:endParaRPr lang="fr-FR" sz="4000" b="0" strike="noStrike" spc="-1" dirty="0">
                <a:latin typeface="Arial"/>
              </a:endParaRPr>
            </a:p>
          </p:txBody>
        </p:sp>
        <p:sp>
          <p:nvSpPr>
            <p:cNvPr id="40" name="CustomShape 3"/>
            <p:cNvSpPr/>
            <p:nvPr/>
          </p:nvSpPr>
          <p:spPr>
            <a:xfrm>
              <a:off x="714240" y="571320"/>
              <a:ext cx="7991640" cy="1784880"/>
            </a:xfrm>
            <a:prstGeom prst="rect">
              <a:avLst/>
            </a:prstGeom>
            <a:noFill/>
            <a:ln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1" name="CustomShape 4"/>
          <p:cNvSpPr/>
          <p:nvPr/>
        </p:nvSpPr>
        <p:spPr>
          <a:xfrm>
            <a:off x="3857760" y="4429080"/>
            <a:ext cx="1330920" cy="250920"/>
          </a:xfrm>
          <a:prstGeom prst="left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" name="Image 7"/>
          <p:cNvPicPr/>
          <p:nvPr/>
        </p:nvPicPr>
        <p:blipFill>
          <a:blip r:embed="rId2"/>
          <a:stretch/>
        </p:blipFill>
        <p:spPr>
          <a:xfrm>
            <a:off x="642960" y="2857320"/>
            <a:ext cx="2856600" cy="3213720"/>
          </a:xfrm>
          <a:prstGeom prst="rect">
            <a:avLst/>
          </a:prstGeom>
          <a:ln>
            <a:noFill/>
          </a:ln>
        </p:spPr>
      </p:pic>
      <p:pic>
        <p:nvPicPr>
          <p:cNvPr id="43" name="Image 8"/>
          <p:cNvPicPr/>
          <p:nvPr/>
        </p:nvPicPr>
        <p:blipFill>
          <a:blip r:embed="rId3"/>
          <a:stretch/>
        </p:blipFill>
        <p:spPr>
          <a:xfrm>
            <a:off x="5572080" y="2857320"/>
            <a:ext cx="3070800" cy="3356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0" y="0"/>
            <a:ext cx="864288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Requête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66600" y="468000"/>
            <a:ext cx="9000000" cy="137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Lorsque qu'un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lien ou URL 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est saisi dans le navigateur ou lorsque qu'un lien est cliqué à partir d'une page, le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navigateur interroge le réseau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par une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requête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fr-FR" sz="2800" b="0" strike="noStrike" spc="-1">
              <a:latin typeface="Arial"/>
            </a:endParaRPr>
          </a:p>
        </p:txBody>
      </p:sp>
      <p:pic>
        <p:nvPicPr>
          <p:cNvPr id="113" name="Picture 4"/>
          <p:cNvPicPr/>
          <p:nvPr/>
        </p:nvPicPr>
        <p:blipFill>
          <a:blip r:embed="rId2"/>
          <a:stretch/>
        </p:blipFill>
        <p:spPr>
          <a:xfrm>
            <a:off x="1285920" y="1928880"/>
            <a:ext cx="5733000" cy="3437280"/>
          </a:xfrm>
          <a:prstGeom prst="rect">
            <a:avLst/>
          </a:prstGeom>
          <a:ln>
            <a:noFill/>
          </a:ln>
        </p:spPr>
      </p:pic>
      <p:sp>
        <p:nvSpPr>
          <p:cNvPr id="114" name="CustomShape 3"/>
          <p:cNvSpPr/>
          <p:nvPr/>
        </p:nvSpPr>
        <p:spPr>
          <a:xfrm rot="3189000" flipV="1">
            <a:off x="3208320" y="2624040"/>
            <a:ext cx="826920" cy="14328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4"/>
          <p:cNvSpPr/>
          <p:nvPr/>
        </p:nvSpPr>
        <p:spPr>
          <a:xfrm>
            <a:off x="3647160" y="2286000"/>
            <a:ext cx="10796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requête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1928880" y="5429160"/>
            <a:ext cx="4428000" cy="114192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 réseau s'occupe de trouver le bon serveur qui contient la ressource demandée.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17" name="CustomShape 6"/>
          <p:cNvSpPr/>
          <p:nvPr/>
        </p:nvSpPr>
        <p:spPr>
          <a:xfrm>
            <a:off x="3286080" y="3071880"/>
            <a:ext cx="1713600" cy="114192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Line 7"/>
          <p:cNvSpPr/>
          <p:nvPr/>
        </p:nvSpPr>
        <p:spPr>
          <a:xfrm flipH="1">
            <a:off x="4142520" y="4215600"/>
            <a:ext cx="1440" cy="121428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8"/>
          <p:cNvSpPr/>
          <p:nvPr/>
        </p:nvSpPr>
        <p:spPr>
          <a:xfrm rot="5400000" flipH="1">
            <a:off x="6142320" y="3858840"/>
            <a:ext cx="2642040" cy="1927800"/>
          </a:xfrm>
          <a:prstGeom prst="uturnArrow">
            <a:avLst>
              <a:gd name="adj1" fmla="val 9000"/>
              <a:gd name="adj2" fmla="val 11272"/>
              <a:gd name="adj3" fmla="val 14654"/>
              <a:gd name="adj4" fmla="val 43750"/>
              <a:gd name="adj5" fmla="val 74294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9"/>
          <p:cNvSpPr/>
          <p:nvPr/>
        </p:nvSpPr>
        <p:spPr>
          <a:xfrm>
            <a:off x="5357880" y="2790720"/>
            <a:ext cx="1641960" cy="1999080"/>
          </a:xfrm>
          <a:prstGeom prst="roundRect">
            <a:avLst>
              <a:gd name="adj" fmla="val 16667"/>
            </a:avLst>
          </a:prstGeom>
          <a:solidFill>
            <a:srgbClr val="FFC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0" y="0"/>
            <a:ext cx="864288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Réponse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66600" y="465840"/>
            <a:ext cx="900000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 serveur interrogé construit une réponse et l'envoie au client (vers le navigateur de votre ordinateur).</a:t>
            </a:r>
            <a:endParaRPr lang="fr-FR" sz="2800" b="0" strike="noStrike" spc="-1">
              <a:latin typeface="Arial"/>
            </a:endParaRPr>
          </a:p>
        </p:txBody>
      </p:sp>
      <p:pic>
        <p:nvPicPr>
          <p:cNvPr id="123" name="Picture 4"/>
          <p:cNvPicPr/>
          <p:nvPr/>
        </p:nvPicPr>
        <p:blipFill>
          <a:blip r:embed="rId2"/>
          <a:stretch/>
        </p:blipFill>
        <p:spPr>
          <a:xfrm>
            <a:off x="1285920" y="1928880"/>
            <a:ext cx="5733000" cy="3437280"/>
          </a:xfrm>
          <a:prstGeom prst="rect">
            <a:avLst/>
          </a:prstGeom>
          <a:ln>
            <a:noFill/>
          </a:ln>
        </p:spPr>
      </p:pic>
      <p:sp>
        <p:nvSpPr>
          <p:cNvPr id="124" name="CustomShape 3"/>
          <p:cNvSpPr/>
          <p:nvPr/>
        </p:nvSpPr>
        <p:spPr>
          <a:xfrm>
            <a:off x="5357880" y="2790720"/>
            <a:ext cx="1641960" cy="1999080"/>
          </a:xfrm>
          <a:prstGeom prst="roundRect">
            <a:avLst>
              <a:gd name="adj" fmla="val 16667"/>
            </a:avLst>
          </a:prstGeom>
          <a:solidFill>
            <a:srgbClr val="FFC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4"/>
          <p:cNvSpPr/>
          <p:nvPr/>
        </p:nvSpPr>
        <p:spPr>
          <a:xfrm rot="12282000" flipV="1">
            <a:off x="3131280" y="3188160"/>
            <a:ext cx="2288160" cy="9972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5"/>
          <p:cNvSpPr/>
          <p:nvPr/>
        </p:nvSpPr>
        <p:spPr>
          <a:xfrm>
            <a:off x="4005720" y="2643120"/>
            <a:ext cx="11296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réponse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27" name="CustomShape 6"/>
          <p:cNvSpPr/>
          <p:nvPr/>
        </p:nvSpPr>
        <p:spPr>
          <a:xfrm>
            <a:off x="2428920" y="5643720"/>
            <a:ext cx="4428000" cy="85608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Flux de données qui contient une page web.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28" name="CustomShape 7"/>
          <p:cNvSpPr/>
          <p:nvPr/>
        </p:nvSpPr>
        <p:spPr>
          <a:xfrm>
            <a:off x="4000320" y="2643120"/>
            <a:ext cx="1256400" cy="42768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Line 8"/>
          <p:cNvSpPr/>
          <p:nvPr/>
        </p:nvSpPr>
        <p:spPr>
          <a:xfrm>
            <a:off x="4628880" y="3071520"/>
            <a:ext cx="14400" cy="257184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0"/>
            <a:ext cx="864288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Réponse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0" y="363240"/>
            <a:ext cx="9000000" cy="137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 message échangé entre le client et le serveur transite sur le réseau en utilisant un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protocole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HTTP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ou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HTTPs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('s' pour sécurisé).</a:t>
            </a:r>
            <a:endParaRPr lang="fr-FR" sz="2800" b="0" strike="noStrike" spc="-1">
              <a:latin typeface="Arial"/>
            </a:endParaRPr>
          </a:p>
        </p:txBody>
      </p:sp>
      <p:pic>
        <p:nvPicPr>
          <p:cNvPr id="132" name="Picture 4"/>
          <p:cNvPicPr/>
          <p:nvPr/>
        </p:nvPicPr>
        <p:blipFill>
          <a:blip r:embed="rId2"/>
          <a:stretch/>
        </p:blipFill>
        <p:spPr>
          <a:xfrm>
            <a:off x="1285920" y="1928880"/>
            <a:ext cx="5733000" cy="3437280"/>
          </a:xfrm>
          <a:prstGeom prst="rect">
            <a:avLst/>
          </a:prstGeom>
          <a:ln>
            <a:noFill/>
          </a:ln>
        </p:spPr>
      </p:pic>
      <p:sp>
        <p:nvSpPr>
          <p:cNvPr id="133" name="CustomShape 3"/>
          <p:cNvSpPr/>
          <p:nvPr/>
        </p:nvSpPr>
        <p:spPr>
          <a:xfrm>
            <a:off x="5357880" y="2790720"/>
            <a:ext cx="1641960" cy="1999080"/>
          </a:xfrm>
          <a:prstGeom prst="roundRect">
            <a:avLst>
              <a:gd name="adj" fmla="val 16667"/>
            </a:avLst>
          </a:prstGeom>
          <a:solidFill>
            <a:srgbClr val="FFC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4"/>
          <p:cNvSpPr/>
          <p:nvPr/>
        </p:nvSpPr>
        <p:spPr>
          <a:xfrm rot="12282000" flipV="1">
            <a:off x="3131280" y="3188160"/>
            <a:ext cx="2288160" cy="9972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5"/>
          <p:cNvSpPr/>
          <p:nvPr/>
        </p:nvSpPr>
        <p:spPr>
          <a:xfrm>
            <a:off x="4005720" y="2643120"/>
            <a:ext cx="11296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réponse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0"/>
            <a:ext cx="864288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Réponse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66600" y="465840"/>
            <a:ext cx="900000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La page web renvoyée peut être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interprété par le navigateur 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qui reçoit la réponse. </a:t>
            </a:r>
            <a:endParaRPr lang="fr-FR" sz="2800" b="0" strike="noStrike" spc="-1">
              <a:latin typeface="Arial"/>
            </a:endParaRPr>
          </a:p>
        </p:txBody>
      </p:sp>
      <p:pic>
        <p:nvPicPr>
          <p:cNvPr id="138" name="Picture 4"/>
          <p:cNvPicPr/>
          <p:nvPr/>
        </p:nvPicPr>
        <p:blipFill>
          <a:blip r:embed="rId2"/>
          <a:stretch/>
        </p:blipFill>
        <p:spPr>
          <a:xfrm>
            <a:off x="3214800" y="1924200"/>
            <a:ext cx="5733000" cy="3437280"/>
          </a:xfrm>
          <a:prstGeom prst="rect">
            <a:avLst/>
          </a:prstGeom>
          <a:ln>
            <a:noFill/>
          </a:ln>
        </p:spPr>
      </p:pic>
      <p:sp>
        <p:nvSpPr>
          <p:cNvPr id="139" name="CustomShape 3"/>
          <p:cNvSpPr/>
          <p:nvPr/>
        </p:nvSpPr>
        <p:spPr>
          <a:xfrm rot="12282000" flipV="1">
            <a:off x="5060160" y="3183120"/>
            <a:ext cx="2288160" cy="9972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0" name="Picture 2"/>
          <p:cNvPicPr/>
          <p:nvPr/>
        </p:nvPicPr>
        <p:blipFill>
          <a:blip r:embed="rId3"/>
          <a:srcRect l="11638" t="2721" r="15946"/>
          <a:stretch/>
        </p:blipFill>
        <p:spPr>
          <a:xfrm>
            <a:off x="2214720" y="1924200"/>
            <a:ext cx="1681560" cy="1070640"/>
          </a:xfrm>
          <a:prstGeom prst="rect">
            <a:avLst/>
          </a:prstGeom>
          <a:ln>
            <a:noFill/>
          </a:ln>
        </p:spPr>
      </p:pic>
      <p:sp>
        <p:nvSpPr>
          <p:cNvPr id="141" name="CustomShape 4"/>
          <p:cNvSpPr/>
          <p:nvPr/>
        </p:nvSpPr>
        <p:spPr>
          <a:xfrm>
            <a:off x="5936040" y="2610000"/>
            <a:ext cx="11296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réponse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0" y="0"/>
            <a:ext cx="864288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Réponse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1357200" y="1800"/>
            <a:ext cx="486144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 navigateur affiche la page</a:t>
            </a:r>
            <a:endParaRPr lang="fr-FR" sz="2800" b="0" strike="noStrike" spc="-1">
              <a:latin typeface="Arial"/>
            </a:endParaRPr>
          </a:p>
        </p:txBody>
      </p:sp>
      <p:pic>
        <p:nvPicPr>
          <p:cNvPr id="144" name="Picture 4"/>
          <p:cNvPicPr/>
          <p:nvPr/>
        </p:nvPicPr>
        <p:blipFill>
          <a:blip r:embed="rId2"/>
          <a:stretch/>
        </p:blipFill>
        <p:spPr>
          <a:xfrm>
            <a:off x="3267000" y="923760"/>
            <a:ext cx="5733000" cy="3437280"/>
          </a:xfrm>
          <a:prstGeom prst="rect">
            <a:avLst/>
          </a:prstGeom>
          <a:ln>
            <a:noFill/>
          </a:ln>
        </p:spPr>
      </p:pic>
      <p:sp>
        <p:nvSpPr>
          <p:cNvPr id="145" name="CustomShape 3"/>
          <p:cNvSpPr/>
          <p:nvPr/>
        </p:nvSpPr>
        <p:spPr>
          <a:xfrm>
            <a:off x="7338960" y="1785960"/>
            <a:ext cx="1641960" cy="1999080"/>
          </a:xfrm>
          <a:prstGeom prst="roundRect">
            <a:avLst>
              <a:gd name="adj" fmla="val 16667"/>
            </a:avLst>
          </a:prstGeom>
          <a:solidFill>
            <a:srgbClr val="FFC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4"/>
          <p:cNvSpPr/>
          <p:nvPr/>
        </p:nvSpPr>
        <p:spPr>
          <a:xfrm rot="12282000" flipV="1">
            <a:off x="5112360" y="2183040"/>
            <a:ext cx="2288160" cy="9972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7" name="Picture 2"/>
          <p:cNvPicPr/>
          <p:nvPr/>
        </p:nvPicPr>
        <p:blipFill>
          <a:blip r:embed="rId3"/>
          <a:srcRect l="11638" t="2721" r="15946"/>
          <a:stretch/>
        </p:blipFill>
        <p:spPr>
          <a:xfrm>
            <a:off x="2266920" y="923760"/>
            <a:ext cx="1681560" cy="1070640"/>
          </a:xfrm>
          <a:prstGeom prst="rect">
            <a:avLst/>
          </a:prstGeom>
          <a:ln>
            <a:noFill/>
          </a:ln>
        </p:spPr>
      </p:pic>
      <p:pic>
        <p:nvPicPr>
          <p:cNvPr id="148" name="Picture 2"/>
          <p:cNvPicPr/>
          <p:nvPr/>
        </p:nvPicPr>
        <p:blipFill>
          <a:blip r:embed="rId4"/>
          <a:stretch/>
        </p:blipFill>
        <p:spPr>
          <a:xfrm>
            <a:off x="195120" y="785880"/>
            <a:ext cx="1575360" cy="1240200"/>
          </a:xfrm>
          <a:prstGeom prst="rect">
            <a:avLst/>
          </a:prstGeom>
          <a:ln w="9360">
            <a:noFill/>
          </a:ln>
        </p:spPr>
      </p:pic>
      <p:sp>
        <p:nvSpPr>
          <p:cNvPr id="149" name="CustomShape 5"/>
          <p:cNvSpPr/>
          <p:nvPr/>
        </p:nvSpPr>
        <p:spPr>
          <a:xfrm>
            <a:off x="5988600" y="1609920"/>
            <a:ext cx="11296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réponse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50" name="CustomShape 6"/>
          <p:cNvSpPr/>
          <p:nvPr/>
        </p:nvSpPr>
        <p:spPr>
          <a:xfrm rot="10800000">
            <a:off x="2956320" y="1856160"/>
            <a:ext cx="356040" cy="213120"/>
          </a:xfrm>
          <a:prstGeom prst="notch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7"/>
          <p:cNvSpPr/>
          <p:nvPr/>
        </p:nvSpPr>
        <p:spPr>
          <a:xfrm>
            <a:off x="142920" y="4357800"/>
            <a:ext cx="7285680" cy="235620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Contient :</a:t>
            </a:r>
            <a:endParaRPr lang="fr-FR" sz="24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des balises HTML pour structurer l'information</a:t>
            </a:r>
            <a:endParaRPr lang="fr-FR" sz="24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du CSS pour la mise en page et le style</a:t>
            </a:r>
            <a:endParaRPr lang="fr-FR" sz="24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du JavaScript pour exécuter des petits traitements "coté client" (à l'opposé des traitements exécutés "coté serveur" lors de la préparation de la page).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52" name="CustomShape 8"/>
          <p:cNvSpPr/>
          <p:nvPr/>
        </p:nvSpPr>
        <p:spPr>
          <a:xfrm>
            <a:off x="52560" y="642960"/>
            <a:ext cx="1784880" cy="157068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Line 9"/>
          <p:cNvSpPr/>
          <p:nvPr/>
        </p:nvSpPr>
        <p:spPr>
          <a:xfrm>
            <a:off x="945360" y="2214360"/>
            <a:ext cx="2840760" cy="214308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285920" y="1928880"/>
            <a:ext cx="6213960" cy="255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54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II. </a:t>
            </a:r>
            <a:r>
              <a:t/>
            </a:r>
            <a:br/>
            <a:r>
              <a:rPr lang="fr-FR" sz="5400" b="1" u="sng" strike="noStrike" spc="-1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Présentation du HTML</a:t>
            </a:r>
            <a:endParaRPr lang="fr-FR" sz="5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0" y="0"/>
            <a:ext cx="6499800" cy="82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2.1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Pourquoi apprendre le HTML ?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642960" y="644760"/>
            <a:ext cx="835704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Langage de représentation </a:t>
            </a:r>
            <a:r>
              <a:rPr lang="fr-FR" sz="2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universel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et </a:t>
            </a:r>
            <a:r>
              <a:rPr lang="fr-FR" sz="2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unique.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214200" y="79740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4"/>
          <p:cNvSpPr/>
          <p:nvPr/>
        </p:nvSpPr>
        <p:spPr>
          <a:xfrm>
            <a:off x="642960" y="1287720"/>
            <a:ext cx="835704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Langage de représentation </a:t>
            </a:r>
            <a:r>
              <a:rPr lang="fr-FR" sz="2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Transparent.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59" name="CustomShape 5"/>
          <p:cNvSpPr/>
          <p:nvPr/>
        </p:nvSpPr>
        <p:spPr>
          <a:xfrm>
            <a:off x="214200" y="144036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6"/>
          <p:cNvSpPr/>
          <p:nvPr/>
        </p:nvSpPr>
        <p:spPr>
          <a:xfrm>
            <a:off x="642960" y="2001960"/>
            <a:ext cx="835704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Exemple : </a:t>
            </a:r>
            <a:r>
              <a:rPr lang="fr-FR" sz="2800" b="0" u="sng" strike="noStrike" spc="-1">
                <a:solidFill>
                  <a:srgbClr val="009999"/>
                </a:solidFill>
                <a:uFillTx/>
                <a:latin typeface="Times New Roman"/>
                <a:ea typeface="DejaVu Sans"/>
                <a:hlinkClick r:id="rId2"/>
              </a:rPr>
              <a:t>https://www.ecosia.org/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61" name="CustomShape 7"/>
          <p:cNvSpPr/>
          <p:nvPr/>
        </p:nvSpPr>
        <p:spPr>
          <a:xfrm>
            <a:off x="214200" y="215460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2" name="Picture 2"/>
          <p:cNvPicPr/>
          <p:nvPr/>
        </p:nvPicPr>
        <p:blipFill>
          <a:blip r:embed="rId3"/>
          <a:stretch/>
        </p:blipFill>
        <p:spPr>
          <a:xfrm>
            <a:off x="214200" y="2786040"/>
            <a:ext cx="2493360" cy="2642040"/>
          </a:xfrm>
          <a:prstGeom prst="rect">
            <a:avLst/>
          </a:prstGeom>
          <a:ln w="9360">
            <a:noFill/>
          </a:ln>
        </p:spPr>
      </p:pic>
      <p:sp>
        <p:nvSpPr>
          <p:cNvPr id="163" name="CustomShape 8"/>
          <p:cNvSpPr/>
          <p:nvPr/>
        </p:nvSpPr>
        <p:spPr>
          <a:xfrm>
            <a:off x="2857320" y="4000680"/>
            <a:ext cx="1356120" cy="141840"/>
          </a:xfrm>
          <a:prstGeom prst="notch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4" name="Picture 4"/>
          <p:cNvPicPr/>
          <p:nvPr/>
        </p:nvPicPr>
        <p:blipFill>
          <a:blip r:embed="rId4"/>
          <a:stretch/>
        </p:blipFill>
        <p:spPr>
          <a:xfrm>
            <a:off x="2928960" y="3429000"/>
            <a:ext cx="529200" cy="498960"/>
          </a:xfrm>
          <a:prstGeom prst="rect">
            <a:avLst/>
          </a:prstGeom>
          <a:ln>
            <a:noFill/>
          </a:ln>
        </p:spPr>
      </p:pic>
      <p:pic>
        <p:nvPicPr>
          <p:cNvPr id="165" name="Picture 6"/>
          <p:cNvPicPr/>
          <p:nvPr/>
        </p:nvPicPr>
        <p:blipFill>
          <a:blip r:embed="rId5"/>
          <a:stretch/>
        </p:blipFill>
        <p:spPr>
          <a:xfrm>
            <a:off x="3500280" y="3429000"/>
            <a:ext cx="529200" cy="498960"/>
          </a:xfrm>
          <a:prstGeom prst="rect">
            <a:avLst/>
          </a:prstGeom>
          <a:ln>
            <a:noFill/>
          </a:ln>
        </p:spPr>
      </p:pic>
      <p:pic>
        <p:nvPicPr>
          <p:cNvPr id="166" name="Picture 7"/>
          <p:cNvPicPr/>
          <p:nvPr/>
        </p:nvPicPr>
        <p:blipFill>
          <a:blip r:embed="rId6"/>
          <a:stretch/>
        </p:blipFill>
        <p:spPr>
          <a:xfrm>
            <a:off x="4272120" y="2643120"/>
            <a:ext cx="4779000" cy="3856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0" y="0"/>
            <a:ext cx="64998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2.2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Qu’est-ce qu’un document HyperText ?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642960" y="644760"/>
            <a:ext cx="835704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Les pages HTML sont du texte "enrichi".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214200" y="79740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4"/>
          <p:cNvSpPr/>
          <p:nvPr/>
        </p:nvSpPr>
        <p:spPr>
          <a:xfrm>
            <a:off x="642960" y="1289880"/>
            <a:ext cx="835704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Les liens hypertexte permettent de passer d'une page à une autre.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71" name="CustomShape 5"/>
          <p:cNvSpPr/>
          <p:nvPr/>
        </p:nvSpPr>
        <p:spPr>
          <a:xfrm>
            <a:off x="214200" y="144036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2" name="Image 16"/>
          <p:cNvPicPr/>
          <p:nvPr/>
        </p:nvPicPr>
        <p:blipFill>
          <a:blip r:embed="rId2"/>
          <a:stretch/>
        </p:blipFill>
        <p:spPr>
          <a:xfrm>
            <a:off x="428760" y="2428920"/>
            <a:ext cx="2583720" cy="2356200"/>
          </a:xfrm>
          <a:prstGeom prst="rect">
            <a:avLst/>
          </a:prstGeom>
          <a:ln>
            <a:noFill/>
          </a:ln>
        </p:spPr>
      </p:pic>
      <p:pic>
        <p:nvPicPr>
          <p:cNvPr id="173" name="Image 17"/>
          <p:cNvPicPr/>
          <p:nvPr/>
        </p:nvPicPr>
        <p:blipFill>
          <a:blip r:embed="rId3"/>
          <a:stretch/>
        </p:blipFill>
        <p:spPr>
          <a:xfrm>
            <a:off x="3143160" y="2428920"/>
            <a:ext cx="2284920" cy="2392200"/>
          </a:xfrm>
          <a:prstGeom prst="rect">
            <a:avLst/>
          </a:prstGeom>
          <a:ln>
            <a:noFill/>
          </a:ln>
        </p:spPr>
      </p:pic>
      <p:pic>
        <p:nvPicPr>
          <p:cNvPr id="174" name="Image 18"/>
          <p:cNvPicPr/>
          <p:nvPr/>
        </p:nvPicPr>
        <p:blipFill>
          <a:blip r:embed="rId4"/>
          <a:stretch/>
        </p:blipFill>
        <p:spPr>
          <a:xfrm>
            <a:off x="5500800" y="2428920"/>
            <a:ext cx="3098520" cy="257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0" y="0"/>
            <a:ext cx="64998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2.3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Structure d’une page HTML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76" name="Image 175"/>
          <p:cNvPicPr/>
          <p:nvPr/>
        </p:nvPicPr>
        <p:blipFill>
          <a:blip r:embed="rId2"/>
          <a:stretch/>
        </p:blipFill>
        <p:spPr>
          <a:xfrm>
            <a:off x="1152000" y="571480"/>
            <a:ext cx="6854040" cy="598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0" y="0"/>
            <a:ext cx="64998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2.4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Un exemple de page HTML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82" name="Picture 2"/>
          <p:cNvPicPr/>
          <p:nvPr/>
        </p:nvPicPr>
        <p:blipFill>
          <a:blip r:embed="rId2"/>
          <a:stretch/>
        </p:blipFill>
        <p:spPr>
          <a:xfrm>
            <a:off x="571320" y="642960"/>
            <a:ext cx="3999600" cy="2071080"/>
          </a:xfrm>
          <a:prstGeom prst="rect">
            <a:avLst/>
          </a:prstGeom>
          <a:ln w="9360">
            <a:noFill/>
          </a:ln>
        </p:spPr>
      </p:pic>
      <p:pic>
        <p:nvPicPr>
          <p:cNvPr id="183" name="Picture 4"/>
          <p:cNvPicPr/>
          <p:nvPr/>
        </p:nvPicPr>
        <p:blipFill>
          <a:blip r:embed="rId3"/>
          <a:stretch/>
        </p:blipFill>
        <p:spPr>
          <a:xfrm>
            <a:off x="857160" y="3571920"/>
            <a:ext cx="3427920" cy="2677320"/>
          </a:xfrm>
          <a:prstGeom prst="rect">
            <a:avLst/>
          </a:prstGeom>
          <a:ln w="9360">
            <a:noFill/>
          </a:ln>
        </p:spPr>
      </p:pic>
      <p:sp>
        <p:nvSpPr>
          <p:cNvPr id="184" name="CustomShape 2"/>
          <p:cNvSpPr/>
          <p:nvPr/>
        </p:nvSpPr>
        <p:spPr>
          <a:xfrm>
            <a:off x="5218920" y="1214280"/>
            <a:ext cx="349956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Avec un éditeur de texte (Notepad++, Vim, Emacs, Eclipse, etc.)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5218920" y="642960"/>
            <a:ext cx="34995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Page vue par un codeur 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86" name="CustomShape 4"/>
          <p:cNvSpPr/>
          <p:nvPr/>
        </p:nvSpPr>
        <p:spPr>
          <a:xfrm>
            <a:off x="5218920" y="4214880"/>
            <a:ext cx="349956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Avec un navigateur (Firefox, Chrome, etc.)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87" name="CustomShape 5"/>
          <p:cNvSpPr/>
          <p:nvPr/>
        </p:nvSpPr>
        <p:spPr>
          <a:xfrm>
            <a:off x="5218920" y="3571920"/>
            <a:ext cx="38566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Page vue par un utilisateur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88" name="CustomShape 6"/>
          <p:cNvSpPr/>
          <p:nvPr/>
        </p:nvSpPr>
        <p:spPr>
          <a:xfrm rot="5400000">
            <a:off x="2286720" y="3035880"/>
            <a:ext cx="570600" cy="213120"/>
          </a:xfrm>
          <a:prstGeom prst="notch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7"/>
          <p:cNvSpPr/>
          <p:nvPr/>
        </p:nvSpPr>
        <p:spPr>
          <a:xfrm>
            <a:off x="869400" y="974160"/>
            <a:ext cx="2945880" cy="57312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8"/>
          <p:cNvSpPr/>
          <p:nvPr/>
        </p:nvSpPr>
        <p:spPr>
          <a:xfrm>
            <a:off x="869400" y="3744000"/>
            <a:ext cx="1937880" cy="35712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9"/>
          <p:cNvSpPr/>
          <p:nvPr/>
        </p:nvSpPr>
        <p:spPr>
          <a:xfrm>
            <a:off x="864000" y="1586160"/>
            <a:ext cx="3599280" cy="861120"/>
          </a:xfrm>
          <a:prstGeom prst="roundRect">
            <a:avLst>
              <a:gd name="adj" fmla="val 16667"/>
            </a:avLst>
          </a:prstGeom>
          <a:solidFill>
            <a:srgbClr val="FF8C00">
              <a:alpha val="34000"/>
            </a:srgbClr>
          </a:solidFill>
          <a:ln>
            <a:solidFill>
              <a:srgbClr val="008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10"/>
          <p:cNvSpPr/>
          <p:nvPr/>
        </p:nvSpPr>
        <p:spPr>
          <a:xfrm>
            <a:off x="864000" y="4466160"/>
            <a:ext cx="3167640" cy="1869120"/>
          </a:xfrm>
          <a:prstGeom prst="roundRect">
            <a:avLst>
              <a:gd name="adj" fmla="val 16667"/>
            </a:avLst>
          </a:prstGeom>
          <a:solidFill>
            <a:srgbClr val="FF8C00">
              <a:alpha val="34000"/>
            </a:srgbClr>
          </a:solidFill>
          <a:ln>
            <a:solidFill>
              <a:srgbClr val="008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Line 11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Line 12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19080">
            <a:solidFill>
              <a:srgbClr val="008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Line 13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19080">
            <a:solidFill>
              <a:srgbClr val="DC143C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Line 14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19080">
            <a:solidFill>
              <a:srgbClr val="0064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19" name="Connecteur en angle 18"/>
          <p:cNvCxnSpPr>
            <a:stCxn id="189" idx="1"/>
            <a:endCxn id="190" idx="1"/>
          </p:cNvCxnSpPr>
          <p:nvPr/>
        </p:nvCxnSpPr>
        <p:spPr>
          <a:xfrm rot="10800000" flipV="1">
            <a:off x="869400" y="1260720"/>
            <a:ext cx="1588" cy="2661840"/>
          </a:xfrm>
          <a:prstGeom prst="bentConnector3">
            <a:avLst>
              <a:gd name="adj1" fmla="val 1493867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22"/>
          <p:cNvCxnSpPr>
            <a:stCxn id="191" idx="1"/>
            <a:endCxn id="192" idx="1"/>
          </p:cNvCxnSpPr>
          <p:nvPr/>
        </p:nvCxnSpPr>
        <p:spPr>
          <a:xfrm rot="10800000" flipV="1">
            <a:off x="864000" y="2016720"/>
            <a:ext cx="1588" cy="3384000"/>
          </a:xfrm>
          <a:prstGeom prst="bentConnector3">
            <a:avLst>
              <a:gd name="adj1" fmla="val 42099950"/>
            </a:avLst>
          </a:prstGeom>
          <a:solidFill>
            <a:srgbClr val="FF8C00">
              <a:alpha val="34000"/>
            </a:srgbClr>
          </a:solidFill>
          <a:ln>
            <a:solidFill>
              <a:srgbClr val="008000"/>
            </a:solidFill>
            <a:round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3276000" y="0"/>
            <a:ext cx="233856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Objectifs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1245600" y="548640"/>
            <a:ext cx="7883640" cy="118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Comprendre</a:t>
            </a:r>
            <a:r>
              <a:rPr lang="fr-FR" sz="3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fr-FR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les principes de base et la structure d’un document HTML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539640" y="764640"/>
            <a:ext cx="430920" cy="3229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4"/>
          <p:cNvSpPr/>
          <p:nvPr/>
        </p:nvSpPr>
        <p:spPr>
          <a:xfrm>
            <a:off x="1245600" y="1692720"/>
            <a:ext cx="7883640" cy="118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Savoir mettre en forme du texte (gras, italique, etc...)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552600" y="1921680"/>
            <a:ext cx="430920" cy="3229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6"/>
          <p:cNvSpPr/>
          <p:nvPr/>
        </p:nvSpPr>
        <p:spPr>
          <a:xfrm>
            <a:off x="1245600" y="2856600"/>
            <a:ext cx="7559640" cy="63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Savoir</a:t>
            </a:r>
            <a:r>
              <a:rPr lang="fr-FR" sz="3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fr-FR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afficher des images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50" name="CustomShape 7"/>
          <p:cNvSpPr/>
          <p:nvPr/>
        </p:nvSpPr>
        <p:spPr>
          <a:xfrm>
            <a:off x="552600" y="3083400"/>
            <a:ext cx="430920" cy="3229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8"/>
          <p:cNvSpPr/>
          <p:nvPr/>
        </p:nvSpPr>
        <p:spPr>
          <a:xfrm>
            <a:off x="1214280" y="3714840"/>
            <a:ext cx="7559640" cy="118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Savoir</a:t>
            </a:r>
            <a:r>
              <a:rPr lang="fr-FR" sz="3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fr-FR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construire et mettre des objets (texte, images, etc…) dans un tableau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52" name="CustomShape 9"/>
          <p:cNvSpPr/>
          <p:nvPr/>
        </p:nvSpPr>
        <p:spPr>
          <a:xfrm>
            <a:off x="500040" y="3929040"/>
            <a:ext cx="430920" cy="3229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10"/>
          <p:cNvSpPr/>
          <p:nvPr/>
        </p:nvSpPr>
        <p:spPr>
          <a:xfrm>
            <a:off x="1245600" y="5236560"/>
            <a:ext cx="7559640" cy="118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Savoir créer des liens vers d’autres documents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54" name="CustomShape 11"/>
          <p:cNvSpPr/>
          <p:nvPr/>
        </p:nvSpPr>
        <p:spPr>
          <a:xfrm>
            <a:off x="571320" y="5429160"/>
            <a:ext cx="430920" cy="3229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0" y="0"/>
            <a:ext cx="64998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2.3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Un exemple de page HTML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98" name="Picture 2"/>
          <p:cNvPicPr/>
          <p:nvPr/>
        </p:nvPicPr>
        <p:blipFill>
          <a:blip r:embed="rId2"/>
          <a:stretch/>
        </p:blipFill>
        <p:spPr>
          <a:xfrm>
            <a:off x="571320" y="642960"/>
            <a:ext cx="3999600" cy="2071080"/>
          </a:xfrm>
          <a:prstGeom prst="rect">
            <a:avLst/>
          </a:prstGeom>
          <a:ln w="9360">
            <a:noFill/>
          </a:ln>
        </p:spPr>
      </p:pic>
      <p:pic>
        <p:nvPicPr>
          <p:cNvPr id="199" name="Picture 4"/>
          <p:cNvPicPr/>
          <p:nvPr/>
        </p:nvPicPr>
        <p:blipFill>
          <a:blip r:embed="rId3"/>
          <a:stretch/>
        </p:blipFill>
        <p:spPr>
          <a:xfrm>
            <a:off x="857160" y="3571920"/>
            <a:ext cx="3427920" cy="2677320"/>
          </a:xfrm>
          <a:prstGeom prst="rect">
            <a:avLst/>
          </a:prstGeom>
          <a:ln w="9360">
            <a:noFill/>
          </a:ln>
        </p:spPr>
      </p:pic>
      <p:sp>
        <p:nvSpPr>
          <p:cNvPr id="200" name="CustomShape 2"/>
          <p:cNvSpPr/>
          <p:nvPr/>
        </p:nvSpPr>
        <p:spPr>
          <a:xfrm rot="5400000">
            <a:off x="2286720" y="3086640"/>
            <a:ext cx="570600" cy="213120"/>
          </a:xfrm>
          <a:prstGeom prst="notch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3"/>
          <p:cNvSpPr/>
          <p:nvPr/>
        </p:nvSpPr>
        <p:spPr>
          <a:xfrm>
            <a:off x="4929120" y="821880"/>
            <a:ext cx="3856680" cy="171360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Certains éléments, comme &lt;html&gt;, &lt;body&gt;, &lt;b&gt; etc... ne sont pas affiché sur la page web.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714240" y="714240"/>
            <a:ext cx="641880" cy="21312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Line 5"/>
          <p:cNvSpPr/>
          <p:nvPr/>
        </p:nvSpPr>
        <p:spPr>
          <a:xfrm>
            <a:off x="1357200" y="821160"/>
            <a:ext cx="3571920" cy="85752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6"/>
          <p:cNvSpPr/>
          <p:nvPr/>
        </p:nvSpPr>
        <p:spPr>
          <a:xfrm>
            <a:off x="1071360" y="1143000"/>
            <a:ext cx="641880" cy="21312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Line 7"/>
          <p:cNvSpPr/>
          <p:nvPr/>
        </p:nvSpPr>
        <p:spPr>
          <a:xfrm>
            <a:off x="1714320" y="1249920"/>
            <a:ext cx="3214800" cy="42876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8"/>
          <p:cNvSpPr/>
          <p:nvPr/>
        </p:nvSpPr>
        <p:spPr>
          <a:xfrm>
            <a:off x="928800" y="1571760"/>
            <a:ext cx="713160" cy="21312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Line 9"/>
          <p:cNvSpPr/>
          <p:nvPr/>
        </p:nvSpPr>
        <p:spPr>
          <a:xfrm>
            <a:off x="1643040" y="1678680"/>
            <a:ext cx="3286080" cy="36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10"/>
          <p:cNvSpPr/>
          <p:nvPr/>
        </p:nvSpPr>
        <p:spPr>
          <a:xfrm>
            <a:off x="2454840" y="2000160"/>
            <a:ext cx="427680" cy="21312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Line 11"/>
          <p:cNvSpPr/>
          <p:nvPr/>
        </p:nvSpPr>
        <p:spPr>
          <a:xfrm flipV="1">
            <a:off x="2883240" y="1678680"/>
            <a:ext cx="2045880" cy="42840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12"/>
          <p:cNvSpPr/>
          <p:nvPr/>
        </p:nvSpPr>
        <p:spPr>
          <a:xfrm rot="5400000">
            <a:off x="6680160" y="3086640"/>
            <a:ext cx="570600" cy="213120"/>
          </a:xfrm>
          <a:prstGeom prst="notch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13"/>
          <p:cNvSpPr/>
          <p:nvPr/>
        </p:nvSpPr>
        <p:spPr>
          <a:xfrm>
            <a:off x="5000760" y="3643200"/>
            <a:ext cx="3856680" cy="171360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Ces éléments donnent des indications au navigateur sur la façon d’afficher le texte.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285920" y="1928880"/>
            <a:ext cx="6213960" cy="255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54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III. </a:t>
            </a:r>
            <a:r>
              <a:t/>
            </a:r>
            <a:br/>
            <a:r>
              <a:rPr lang="fr-FR" sz="5400" b="1" u="sng" strike="noStrike" spc="-1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Programmer en HTML</a:t>
            </a:r>
            <a:endParaRPr lang="fr-FR" sz="5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0" y="0"/>
            <a:ext cx="64998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3.1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Le HTML : un langage à balises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785880" y="646920"/>
            <a:ext cx="835704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Pour composer une page web, on écrit donc du </a:t>
            </a:r>
            <a:r>
              <a:rPr lang="fr-FR" sz="2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texte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et on y insère des </a:t>
            </a:r>
            <a:r>
              <a:rPr lang="fr-FR" sz="2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balises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pour mettre en forme ce texte.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214200" y="79740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4"/>
          <p:cNvSpPr/>
          <p:nvPr/>
        </p:nvSpPr>
        <p:spPr>
          <a:xfrm>
            <a:off x="785880" y="1647000"/>
            <a:ext cx="835704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Un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document HTML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est donc composé de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texte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et de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balises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17" name="CustomShape 5"/>
          <p:cNvSpPr/>
          <p:nvPr/>
        </p:nvSpPr>
        <p:spPr>
          <a:xfrm>
            <a:off x="214200" y="179748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8" name="Image 11"/>
          <p:cNvPicPr/>
          <p:nvPr/>
        </p:nvPicPr>
        <p:blipFill>
          <a:blip r:embed="rId2"/>
          <a:stretch/>
        </p:blipFill>
        <p:spPr>
          <a:xfrm>
            <a:off x="214200" y="3500280"/>
            <a:ext cx="4690080" cy="2427840"/>
          </a:xfrm>
          <a:prstGeom prst="rect">
            <a:avLst/>
          </a:prstGeom>
          <a:ln w="9360">
            <a:noFill/>
          </a:ln>
        </p:spPr>
      </p:pic>
      <p:sp>
        <p:nvSpPr>
          <p:cNvPr id="219" name="CustomShape 6"/>
          <p:cNvSpPr/>
          <p:nvPr/>
        </p:nvSpPr>
        <p:spPr>
          <a:xfrm>
            <a:off x="239760" y="2786040"/>
            <a:ext cx="475992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Exemple de contenu de balise: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20" name="CustomShape 7"/>
          <p:cNvSpPr/>
          <p:nvPr/>
        </p:nvSpPr>
        <p:spPr>
          <a:xfrm>
            <a:off x="5000760" y="3693600"/>
            <a:ext cx="3785040" cy="1920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u="sng" strike="noStrike" spc="-1">
                <a:solidFill>
                  <a:srgbClr val="000000"/>
                </a:solidFill>
                <a:uFillTx/>
                <a:latin typeface="Arial"/>
                <a:ea typeface="Times New Roman"/>
              </a:rPr>
              <a:t>Les balises sont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 :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&lt;html&gt;, &lt;head&gt;, &lt;title&gt;, &lt;/title&gt;, &lt;/head&gt;, &lt;body&gt;, &lt;h1&gt;, &lt;/h1&gt;, &lt;p&gt;, &lt;b&gt;, &lt;/b&gt;, &lt;/p&gt;, &lt;/body&gt;, &lt;/html&gt;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357120" y="89280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2"/>
          <p:cNvSpPr/>
          <p:nvPr/>
        </p:nvSpPr>
        <p:spPr>
          <a:xfrm>
            <a:off x="214200" y="246456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3"/>
          <p:cNvSpPr/>
          <p:nvPr/>
        </p:nvSpPr>
        <p:spPr>
          <a:xfrm>
            <a:off x="1285920" y="1611360"/>
            <a:ext cx="321372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Exemple : &lt;h1&gt; (titre 1)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24" name="CustomShape 4"/>
          <p:cNvSpPr/>
          <p:nvPr/>
        </p:nvSpPr>
        <p:spPr>
          <a:xfrm flipV="1">
            <a:off x="857160" y="160848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CustomShape 5"/>
          <p:cNvSpPr/>
          <p:nvPr/>
        </p:nvSpPr>
        <p:spPr>
          <a:xfrm>
            <a:off x="1357200" y="3248280"/>
            <a:ext cx="507096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Exemple : &lt;h1&gt; « du texte » &lt;/h1&gt;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26" name="CustomShape 6"/>
          <p:cNvSpPr/>
          <p:nvPr/>
        </p:nvSpPr>
        <p:spPr>
          <a:xfrm flipV="1">
            <a:off x="928800" y="324540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7"/>
          <p:cNvSpPr/>
          <p:nvPr/>
        </p:nvSpPr>
        <p:spPr>
          <a:xfrm>
            <a:off x="214200" y="417924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8"/>
          <p:cNvSpPr/>
          <p:nvPr/>
        </p:nvSpPr>
        <p:spPr>
          <a:xfrm>
            <a:off x="1357200" y="4969080"/>
            <a:ext cx="707112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Exemple : &lt;h1&gt;, &lt;h2&gt;, &lt;i&gt;&lt;b&gt;&lt;u&gt;&lt;img&gt;&lt;video&gt; , etc.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29" name="CustomShape 9"/>
          <p:cNvSpPr/>
          <p:nvPr/>
        </p:nvSpPr>
        <p:spPr>
          <a:xfrm flipV="1">
            <a:off x="928800" y="496620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10"/>
          <p:cNvSpPr/>
          <p:nvPr/>
        </p:nvSpPr>
        <p:spPr>
          <a:xfrm>
            <a:off x="714240" y="500040"/>
            <a:ext cx="8142840" cy="99900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Une balise HTML est un élément de texte (un nom) encadré par le caractère inférieur (&lt;) et le caractère supérieur (&gt;).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31" name="CustomShape 11"/>
          <p:cNvSpPr/>
          <p:nvPr/>
        </p:nvSpPr>
        <p:spPr>
          <a:xfrm>
            <a:off x="714240" y="2071800"/>
            <a:ext cx="8142840" cy="99900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Une balise ouverte doit (presque) toujours être refermée.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32" name="CustomShape 12"/>
          <p:cNvSpPr/>
          <p:nvPr/>
        </p:nvSpPr>
        <p:spPr>
          <a:xfrm>
            <a:off x="714240" y="3786120"/>
            <a:ext cx="8142840" cy="99900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Il existe de nombreuses balises pour mettre en forme et enrichir le texte.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33" name="CustomShape 13"/>
          <p:cNvSpPr/>
          <p:nvPr/>
        </p:nvSpPr>
        <p:spPr>
          <a:xfrm>
            <a:off x="214200" y="596520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14"/>
          <p:cNvSpPr/>
          <p:nvPr/>
        </p:nvSpPr>
        <p:spPr>
          <a:xfrm>
            <a:off x="714240" y="5572080"/>
            <a:ext cx="8142840" cy="99900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 texte écrit entre la balise ouvrante et la balise fermante est le </a:t>
            </a:r>
            <a:r>
              <a:rPr lang="fr-FR" sz="24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contenu</a:t>
            </a: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de la balise. 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152280" y="71280"/>
            <a:ext cx="162036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Exemple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2000160" y="111240"/>
            <a:ext cx="464256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Mon premier &lt;b&gt;paragraphe&lt;/b&gt;, 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237" name="Image 13"/>
          <p:cNvPicPr/>
          <p:nvPr/>
        </p:nvPicPr>
        <p:blipFill>
          <a:blip r:embed="rId2"/>
          <a:stretch/>
        </p:blipFill>
        <p:spPr>
          <a:xfrm>
            <a:off x="214200" y="2286000"/>
            <a:ext cx="4690080" cy="2427840"/>
          </a:xfrm>
          <a:prstGeom prst="rect">
            <a:avLst/>
          </a:prstGeom>
          <a:ln w="9360">
            <a:noFill/>
          </a:ln>
        </p:spPr>
      </p:pic>
      <p:sp>
        <p:nvSpPr>
          <p:cNvPr id="238" name="CustomShape 3"/>
          <p:cNvSpPr/>
          <p:nvPr/>
        </p:nvSpPr>
        <p:spPr>
          <a:xfrm>
            <a:off x="246960" y="1571760"/>
            <a:ext cx="694692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Exercice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Trouver le contenu de chaque balises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39" name="CustomShape 4"/>
          <p:cNvSpPr/>
          <p:nvPr/>
        </p:nvSpPr>
        <p:spPr>
          <a:xfrm>
            <a:off x="5000760" y="2289240"/>
            <a:ext cx="4142160" cy="822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Contenu de la balise &lt;head&gt;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: &lt;title&gt;Le titre de la page&lt;/title&gt;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40" name="CustomShape 5"/>
          <p:cNvSpPr/>
          <p:nvPr/>
        </p:nvSpPr>
        <p:spPr>
          <a:xfrm flipV="1">
            <a:off x="785880" y="68004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6"/>
          <p:cNvSpPr/>
          <p:nvPr/>
        </p:nvSpPr>
        <p:spPr>
          <a:xfrm>
            <a:off x="1285920" y="715680"/>
            <a:ext cx="735696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 terme « paragraphe » est le contenu de la balise &lt;b&gt;.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42" name="CustomShape 7"/>
          <p:cNvSpPr/>
          <p:nvPr/>
        </p:nvSpPr>
        <p:spPr>
          <a:xfrm>
            <a:off x="5000760" y="3315600"/>
            <a:ext cx="4142160" cy="822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Contenu de la balise &lt;h1&gt; :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Mon premier titre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43" name="CustomShape 8"/>
          <p:cNvSpPr/>
          <p:nvPr/>
        </p:nvSpPr>
        <p:spPr>
          <a:xfrm>
            <a:off x="214200" y="4862880"/>
            <a:ext cx="8928720" cy="1188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Contenu de la balise &lt;body&gt; :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&lt;h1&gt;Mon premier titre&lt;/h1&gt;,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&lt;p&gt;Mon premier &lt;b&gt;paragraphe&lt;/b&gt;&lt;/p&gt;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0" y="0"/>
            <a:ext cx="64998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3.2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Structure de base d’un document HTML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357120" y="1595160"/>
            <a:ext cx="2999160" cy="4784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&lt;html&gt;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&lt;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head</a:t>
            </a: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&gt;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&lt;/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head</a:t>
            </a: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&gt;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&lt;body&gt;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&lt;/body&gt;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&lt;/html&gt;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2571736" y="500042"/>
            <a:ext cx="6142680" cy="99900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L'ensemble d’un document HTML est contenu entre les balises &lt;html&gt; et &lt;/html&gt;.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47" name="CustomShape 4"/>
          <p:cNvSpPr/>
          <p:nvPr/>
        </p:nvSpPr>
        <p:spPr>
          <a:xfrm>
            <a:off x="357120" y="1688760"/>
            <a:ext cx="1213200" cy="35604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6"/>
          <p:cNvSpPr/>
          <p:nvPr/>
        </p:nvSpPr>
        <p:spPr>
          <a:xfrm>
            <a:off x="402840" y="5955120"/>
            <a:ext cx="1213200" cy="35604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7"/>
          <p:cNvSpPr/>
          <p:nvPr/>
        </p:nvSpPr>
        <p:spPr>
          <a:xfrm>
            <a:off x="2571736" y="1714320"/>
            <a:ext cx="6429420" cy="999000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Informations </a:t>
            </a:r>
            <a:r>
              <a:rPr lang="fr-FR" sz="2400" b="1" u="sng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supplémentaires/facultatives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fr-FR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qui n’apparaissent pas directement sur la page,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251" name="CustomShape 8"/>
          <p:cNvSpPr/>
          <p:nvPr/>
        </p:nvSpPr>
        <p:spPr>
          <a:xfrm>
            <a:off x="714240" y="2545920"/>
            <a:ext cx="1213200" cy="356040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10"/>
          <p:cNvSpPr/>
          <p:nvPr/>
        </p:nvSpPr>
        <p:spPr>
          <a:xfrm>
            <a:off x="714240" y="3000240"/>
            <a:ext cx="1213200" cy="356040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11"/>
          <p:cNvSpPr/>
          <p:nvPr/>
        </p:nvSpPr>
        <p:spPr>
          <a:xfrm flipV="1">
            <a:off x="2928952" y="3464464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CustomShape 12"/>
          <p:cNvSpPr/>
          <p:nvPr/>
        </p:nvSpPr>
        <p:spPr>
          <a:xfrm>
            <a:off x="3428992" y="3500104"/>
            <a:ext cx="328500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Encodage des caractères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56" name="CustomShape 13"/>
          <p:cNvSpPr/>
          <p:nvPr/>
        </p:nvSpPr>
        <p:spPr>
          <a:xfrm flipV="1">
            <a:off x="2928952" y="3964504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14"/>
          <p:cNvSpPr/>
          <p:nvPr/>
        </p:nvSpPr>
        <p:spPr>
          <a:xfrm>
            <a:off x="3428992" y="4000504"/>
            <a:ext cx="235620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Nom de la page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58" name="CustomShape 15"/>
          <p:cNvSpPr/>
          <p:nvPr/>
        </p:nvSpPr>
        <p:spPr>
          <a:xfrm flipV="1">
            <a:off x="2928952" y="4464544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16"/>
          <p:cNvSpPr/>
          <p:nvPr/>
        </p:nvSpPr>
        <p:spPr>
          <a:xfrm>
            <a:off x="3428992" y="4500544"/>
            <a:ext cx="464256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code des fonctions (JavaScript)…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60" name="CustomShape 17"/>
          <p:cNvSpPr/>
          <p:nvPr/>
        </p:nvSpPr>
        <p:spPr>
          <a:xfrm>
            <a:off x="2571736" y="5429264"/>
            <a:ext cx="6142680" cy="999000"/>
          </a:xfrm>
          <a:prstGeom prst="roundRect">
            <a:avLst>
              <a:gd name="adj" fmla="val 16667"/>
            </a:avLst>
          </a:prstGeom>
          <a:solidFill>
            <a:srgbClr val="FFC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Informations qui apparaissent directement sur la page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61" name="CustomShape 18"/>
          <p:cNvSpPr/>
          <p:nvPr/>
        </p:nvSpPr>
        <p:spPr>
          <a:xfrm>
            <a:off x="785880" y="4689000"/>
            <a:ext cx="1213200" cy="356040"/>
          </a:xfrm>
          <a:prstGeom prst="roundRect">
            <a:avLst>
              <a:gd name="adj" fmla="val 16667"/>
            </a:avLst>
          </a:prstGeom>
          <a:solidFill>
            <a:srgbClr val="FFC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20"/>
          <p:cNvSpPr/>
          <p:nvPr/>
        </p:nvSpPr>
        <p:spPr>
          <a:xfrm>
            <a:off x="785880" y="5143680"/>
            <a:ext cx="1213200" cy="356040"/>
          </a:xfrm>
          <a:prstGeom prst="roundRect">
            <a:avLst>
              <a:gd name="adj" fmla="val 16667"/>
            </a:avLst>
          </a:prstGeom>
          <a:solidFill>
            <a:srgbClr val="FFC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Line 21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Line 22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Line 23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28" name="Connecteur droit 27"/>
          <p:cNvCxnSpPr>
            <a:stCxn id="247" idx="3"/>
            <a:endCxn id="246" idx="1"/>
          </p:cNvCxnSpPr>
          <p:nvPr/>
        </p:nvCxnSpPr>
        <p:spPr>
          <a:xfrm flipV="1">
            <a:off x="1570320" y="999542"/>
            <a:ext cx="1001416" cy="867238"/>
          </a:xfrm>
          <a:prstGeom prst="line">
            <a:avLst/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9" name="Connecteur droit 28"/>
          <p:cNvCxnSpPr>
            <a:stCxn id="251" idx="3"/>
            <a:endCxn id="250" idx="1"/>
          </p:cNvCxnSpPr>
          <p:nvPr/>
        </p:nvCxnSpPr>
        <p:spPr>
          <a:xfrm flipV="1">
            <a:off x="1927440" y="2213820"/>
            <a:ext cx="644296" cy="510120"/>
          </a:xfrm>
          <a:prstGeom prst="line">
            <a:avLst/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2" name="Connecteur droit 31"/>
          <p:cNvCxnSpPr>
            <a:endCxn id="260" idx="1"/>
          </p:cNvCxnSpPr>
          <p:nvPr/>
        </p:nvCxnSpPr>
        <p:spPr>
          <a:xfrm rot="16200000" flipH="1">
            <a:off x="1750482" y="5107510"/>
            <a:ext cx="1071004" cy="571504"/>
          </a:xfrm>
          <a:prstGeom prst="line">
            <a:avLst/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6" name="Connecteur en angle 35"/>
          <p:cNvCxnSpPr>
            <a:stCxn id="247" idx="1"/>
            <a:endCxn id="249" idx="1"/>
          </p:cNvCxnSpPr>
          <p:nvPr/>
        </p:nvCxnSpPr>
        <p:spPr>
          <a:xfrm rot="10800000" flipH="1" flipV="1">
            <a:off x="357120" y="1866780"/>
            <a:ext cx="45720" cy="4266360"/>
          </a:xfrm>
          <a:prstGeom prst="bentConnector3">
            <a:avLst>
              <a:gd name="adj1" fmla="val -500000"/>
            </a:avLst>
          </a:prstGeom>
          <a:solidFill>
            <a:srgbClr val="CC0099">
              <a:alpha val="34000"/>
            </a:srgb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8" name="Forme 37"/>
          <p:cNvCxnSpPr>
            <a:stCxn id="251" idx="1"/>
            <a:endCxn id="253" idx="1"/>
          </p:cNvCxnSpPr>
          <p:nvPr/>
        </p:nvCxnSpPr>
        <p:spPr>
          <a:xfrm rot="10800000" flipV="1">
            <a:off x="714240" y="2723940"/>
            <a:ext cx="1588" cy="454320"/>
          </a:xfrm>
          <a:prstGeom prst="bentConnector3">
            <a:avLst>
              <a:gd name="adj1" fmla="val 14395466"/>
            </a:avLst>
          </a:prstGeom>
          <a:solidFill>
            <a:srgbClr val="00B05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1" name="Forme 37"/>
          <p:cNvCxnSpPr>
            <a:stCxn id="261" idx="1"/>
            <a:endCxn id="263" idx="1"/>
          </p:cNvCxnSpPr>
          <p:nvPr/>
        </p:nvCxnSpPr>
        <p:spPr>
          <a:xfrm rot="10800000" flipV="1">
            <a:off x="785880" y="4867020"/>
            <a:ext cx="1588" cy="454680"/>
          </a:xfrm>
          <a:prstGeom prst="bentConnector3">
            <a:avLst>
              <a:gd name="adj1" fmla="val 14395466"/>
            </a:avLst>
          </a:prstGeom>
          <a:solidFill>
            <a:srgbClr val="00B05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7" name="CustomShape 11"/>
          <p:cNvSpPr/>
          <p:nvPr/>
        </p:nvSpPr>
        <p:spPr>
          <a:xfrm flipV="1">
            <a:off x="2928952" y="2964732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12"/>
          <p:cNvSpPr/>
          <p:nvPr/>
        </p:nvSpPr>
        <p:spPr>
          <a:xfrm>
            <a:off x="3428992" y="3000372"/>
            <a:ext cx="5715008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spc="-1" dirty="0" smtClean="0">
                <a:solidFill>
                  <a:srgbClr val="000000"/>
                </a:solidFill>
                <a:latin typeface="Times New Roman"/>
              </a:rPr>
              <a:t>Affiché dans la barre de titre du navigateur</a:t>
            </a:r>
            <a:endParaRPr lang="fr-FR" sz="2400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160920" y="71280"/>
            <a:ext cx="37846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Les principales balises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lang="fr-FR" sz="2800" b="0" strike="noStrike" spc="-1">
              <a:latin typeface="Arial"/>
            </a:endParaRPr>
          </a:p>
        </p:txBody>
      </p:sp>
      <p:pic>
        <p:nvPicPr>
          <p:cNvPr id="269" name="Image 13"/>
          <p:cNvPicPr/>
          <p:nvPr/>
        </p:nvPicPr>
        <p:blipFill>
          <a:blip r:embed="rId2"/>
          <a:stretch/>
        </p:blipFill>
        <p:spPr>
          <a:xfrm>
            <a:off x="142920" y="2286000"/>
            <a:ext cx="4690080" cy="2427840"/>
          </a:xfrm>
          <a:prstGeom prst="rect">
            <a:avLst/>
          </a:prstGeom>
          <a:ln w="9360">
            <a:noFill/>
          </a:ln>
        </p:spPr>
      </p:pic>
      <p:sp>
        <p:nvSpPr>
          <p:cNvPr id="270" name="CustomShape 2"/>
          <p:cNvSpPr/>
          <p:nvPr/>
        </p:nvSpPr>
        <p:spPr>
          <a:xfrm>
            <a:off x="482760" y="714240"/>
            <a:ext cx="3499560" cy="114192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Correspond  au texte qui sera affiché comme titre de l’onglet.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660240" y="2857320"/>
            <a:ext cx="3142080" cy="28476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Line 4"/>
          <p:cNvSpPr/>
          <p:nvPr/>
        </p:nvSpPr>
        <p:spPr>
          <a:xfrm flipV="1">
            <a:off x="2231640" y="1857240"/>
            <a:ext cx="1080" cy="100008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5"/>
          <p:cNvSpPr/>
          <p:nvPr/>
        </p:nvSpPr>
        <p:spPr>
          <a:xfrm>
            <a:off x="4071960" y="1186560"/>
            <a:ext cx="356040" cy="213120"/>
          </a:xfrm>
          <a:prstGeom prst="notch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6"/>
          <p:cNvSpPr/>
          <p:nvPr/>
        </p:nvSpPr>
        <p:spPr>
          <a:xfrm>
            <a:off x="4572000" y="785880"/>
            <a:ext cx="385668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 contenu de cette balise ne correspond pas à un titre qui apparaîtrait directement sur la page.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75" name="CustomShape 7"/>
          <p:cNvSpPr/>
          <p:nvPr/>
        </p:nvSpPr>
        <p:spPr>
          <a:xfrm>
            <a:off x="5000760" y="2071800"/>
            <a:ext cx="3999600" cy="784800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heading 1 : titres principal , à l’intérieur de la page.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76" name="CustomShape 8"/>
          <p:cNvSpPr/>
          <p:nvPr/>
        </p:nvSpPr>
        <p:spPr>
          <a:xfrm>
            <a:off x="688320" y="3591720"/>
            <a:ext cx="3142080" cy="284760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Line 9"/>
          <p:cNvSpPr/>
          <p:nvPr/>
        </p:nvSpPr>
        <p:spPr>
          <a:xfrm flipV="1">
            <a:off x="3831480" y="2464560"/>
            <a:ext cx="1168920" cy="126972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CustomShape 10"/>
          <p:cNvSpPr/>
          <p:nvPr/>
        </p:nvSpPr>
        <p:spPr>
          <a:xfrm>
            <a:off x="5457600" y="3008880"/>
            <a:ext cx="31420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Taille de police plus grande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79" name="CustomShape 11"/>
          <p:cNvSpPr/>
          <p:nvPr/>
        </p:nvSpPr>
        <p:spPr>
          <a:xfrm flipV="1">
            <a:off x="5028840" y="292752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CustomShape 12"/>
          <p:cNvSpPr/>
          <p:nvPr/>
        </p:nvSpPr>
        <p:spPr>
          <a:xfrm>
            <a:off x="5500800" y="3571920"/>
            <a:ext cx="350172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&lt;h2&gt; pour les sous-titres,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&lt;h3&gt; pour les titres de section,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etc...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81" name="CustomShape 13"/>
          <p:cNvSpPr/>
          <p:nvPr/>
        </p:nvSpPr>
        <p:spPr>
          <a:xfrm flipV="1">
            <a:off x="5072040" y="349020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CustomShape 14"/>
          <p:cNvSpPr/>
          <p:nvPr/>
        </p:nvSpPr>
        <p:spPr>
          <a:xfrm>
            <a:off x="214200" y="4929120"/>
            <a:ext cx="3285000" cy="498960"/>
          </a:xfrm>
          <a:prstGeom prst="roundRect">
            <a:avLst>
              <a:gd name="adj" fmla="val 16667"/>
            </a:avLst>
          </a:prstGeom>
          <a:solidFill>
            <a:srgbClr val="FFC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Définit un paragraphe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83" name="CustomShape 15"/>
          <p:cNvSpPr/>
          <p:nvPr/>
        </p:nvSpPr>
        <p:spPr>
          <a:xfrm>
            <a:off x="785880" y="3929040"/>
            <a:ext cx="427680" cy="213120"/>
          </a:xfrm>
          <a:prstGeom prst="roundRect">
            <a:avLst>
              <a:gd name="adj" fmla="val 16667"/>
            </a:avLst>
          </a:prstGeom>
          <a:solidFill>
            <a:srgbClr val="FFC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Line 16"/>
          <p:cNvSpPr/>
          <p:nvPr/>
        </p:nvSpPr>
        <p:spPr>
          <a:xfrm>
            <a:off x="1214280" y="4035960"/>
            <a:ext cx="642960" cy="89316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17"/>
          <p:cNvSpPr/>
          <p:nvPr/>
        </p:nvSpPr>
        <p:spPr>
          <a:xfrm>
            <a:off x="3786120" y="5000760"/>
            <a:ext cx="4928040" cy="1499040"/>
          </a:xfrm>
          <a:prstGeom prst="roundRect">
            <a:avLst>
              <a:gd name="adj" fmla="val 16667"/>
            </a:avLst>
          </a:prstGeom>
          <a:solidFill>
            <a:srgbClr val="FF0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&lt;b&gt; (bold) permet de mettre du texte en gras.</a:t>
            </a:r>
            <a:endParaRPr lang="fr-FR" sz="24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&lt;i&gt; (pour italic) .</a:t>
            </a:r>
            <a:endParaRPr lang="fr-FR" sz="24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&lt;em&gt; (pour emphasis)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86" name="CustomShape 18"/>
          <p:cNvSpPr/>
          <p:nvPr/>
        </p:nvSpPr>
        <p:spPr>
          <a:xfrm>
            <a:off x="2357280" y="3911760"/>
            <a:ext cx="427680" cy="213120"/>
          </a:xfrm>
          <a:prstGeom prst="roundRect">
            <a:avLst>
              <a:gd name="adj" fmla="val 16667"/>
            </a:avLst>
          </a:prstGeom>
          <a:solidFill>
            <a:srgbClr val="FF0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Line 19"/>
          <p:cNvSpPr/>
          <p:nvPr/>
        </p:nvSpPr>
        <p:spPr>
          <a:xfrm>
            <a:off x="2571480" y="4125960"/>
            <a:ext cx="3679200" cy="87444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0" y="0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spc="-1" dirty="0" smtClean="0">
                <a:solidFill>
                  <a:srgbClr val="00B050"/>
                </a:solidFill>
                <a:latin typeface="Times New Roman"/>
              </a:rPr>
              <a:t>Référence : </a:t>
            </a:r>
            <a:endParaRPr lang="fr-FR" sz="4000" dirty="0"/>
          </a:p>
        </p:txBody>
      </p:sp>
      <p:sp>
        <p:nvSpPr>
          <p:cNvPr id="14" name="Rectangle 13"/>
          <p:cNvSpPr/>
          <p:nvPr/>
        </p:nvSpPr>
        <p:spPr>
          <a:xfrm>
            <a:off x="346102" y="3571876"/>
            <a:ext cx="8501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hlinkClick r:id="rId2"/>
              </a:rPr>
              <a:t>https://www.w3schools.com/html/html_intro.asp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4297" y="1785926"/>
            <a:ext cx="71247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0" y="0"/>
            <a:ext cx="64998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3.3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Structuration des pages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785880" y="550080"/>
            <a:ext cx="8357040" cy="137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 HTML permet de structurer les pages pour mieux faire ressortir les titres, les sous-titres, les paragraphes, les listes, les citations, etc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90" name="CustomShape 3"/>
          <p:cNvSpPr/>
          <p:nvPr/>
        </p:nvSpPr>
        <p:spPr>
          <a:xfrm>
            <a:off x="214200" y="69840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4"/>
          <p:cNvSpPr/>
          <p:nvPr/>
        </p:nvSpPr>
        <p:spPr>
          <a:xfrm>
            <a:off x="142920" y="2357280"/>
            <a:ext cx="4570920" cy="335664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&lt;h1&gt; Mon titre &lt;/h1&gt;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&lt;h2&gt; Un sous-titre &lt;/h2&gt;</a:t>
            </a:r>
            <a:endParaRPr lang="fr-FR" sz="16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&lt;p&gt; Mon premier paragraphe est très important &lt;/p&gt;</a:t>
            </a:r>
            <a:endParaRPr lang="fr-FR" sz="16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&lt;p&gt; Le deuxième paragraphe est plus long et il contient une liste : </a:t>
            </a:r>
            <a:endParaRPr lang="fr-FR" sz="1600" b="0" strike="noStrike" spc="-1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&lt;ul&gt;</a:t>
            </a:r>
            <a:endParaRPr lang="fr-FR" sz="1600" b="0" strike="noStrike" spc="-1">
              <a:latin typeface="Arial"/>
            </a:endParaRPr>
          </a:p>
          <a:p>
            <a:pPr marL="1371600"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&lt;li&gt; point 1&lt;/li&gt;</a:t>
            </a:r>
            <a:endParaRPr lang="fr-FR" sz="1600" b="0" strike="noStrike" spc="-1">
              <a:latin typeface="Arial"/>
            </a:endParaRPr>
          </a:p>
          <a:p>
            <a:pPr marL="1371600"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&lt;li&gt; point 2&lt;/li&gt;</a:t>
            </a:r>
            <a:endParaRPr lang="fr-FR" sz="1600" b="0" strike="noStrike" spc="-1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&lt;/ul&gt;</a:t>
            </a:r>
            <a:endParaRPr lang="fr-FR" sz="16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&lt;/p&gt;</a:t>
            </a:r>
            <a:endParaRPr lang="fr-FR" sz="1600" b="0" strike="noStrike" spc="-1">
              <a:latin typeface="Arial"/>
            </a:endParaRPr>
          </a:p>
        </p:txBody>
      </p:sp>
      <p:pic>
        <p:nvPicPr>
          <p:cNvPr id="292" name="Image 24"/>
          <p:cNvPicPr/>
          <p:nvPr/>
        </p:nvPicPr>
        <p:blipFill>
          <a:blip r:embed="rId2"/>
          <a:stretch/>
        </p:blipFill>
        <p:spPr>
          <a:xfrm>
            <a:off x="5500800" y="2428920"/>
            <a:ext cx="3297240" cy="3207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3" name="CustomShape 5"/>
          <p:cNvSpPr/>
          <p:nvPr/>
        </p:nvSpPr>
        <p:spPr>
          <a:xfrm>
            <a:off x="4857840" y="3786120"/>
            <a:ext cx="427680" cy="284760"/>
          </a:xfrm>
          <a:prstGeom prst="notch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CustomShape 6"/>
          <p:cNvSpPr/>
          <p:nvPr/>
        </p:nvSpPr>
        <p:spPr>
          <a:xfrm>
            <a:off x="928800" y="5859000"/>
            <a:ext cx="2713680" cy="36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u="sng" strike="noStrike" spc="-1">
                <a:solidFill>
                  <a:srgbClr val="000000"/>
                </a:solidFill>
                <a:uFillTx/>
                <a:latin typeface="Arial"/>
                <a:ea typeface="Times New Roman"/>
              </a:rPr>
              <a:t>Code HTML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95" name="CustomShape 7"/>
          <p:cNvSpPr/>
          <p:nvPr/>
        </p:nvSpPr>
        <p:spPr>
          <a:xfrm>
            <a:off x="5357880" y="5859000"/>
            <a:ext cx="3499560" cy="36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u="sng" strike="noStrike" spc="-1">
                <a:solidFill>
                  <a:srgbClr val="000000"/>
                </a:solidFill>
                <a:uFillTx/>
                <a:latin typeface="Arial"/>
                <a:ea typeface="Times New Roman"/>
              </a:rPr>
              <a:t>Résultat sur le navigateur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3.4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Mise en forme du texte – Imbriquer les balises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785880" y="550080"/>
            <a:ext cx="8357040" cy="137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Des balises de mise en forme du texte telles que &lt;i&gt;, &lt;b&gt;, &lt;u&gt; permettent de mettre une partie du texte en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gras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fr-FR" sz="2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italique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fr-FR" sz="28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souligné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,...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98" name="CustomShape 3"/>
          <p:cNvSpPr/>
          <p:nvPr/>
        </p:nvSpPr>
        <p:spPr>
          <a:xfrm>
            <a:off x="214200" y="69840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CustomShape 4"/>
          <p:cNvSpPr/>
          <p:nvPr/>
        </p:nvSpPr>
        <p:spPr>
          <a:xfrm>
            <a:off x="142920" y="1977120"/>
            <a:ext cx="900000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Exemple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Une partie en &lt;b&gt; gras &lt;/b&gt; et une en &lt;i&gt; italique &lt;/i&gt;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00" name="CustomShape 5"/>
          <p:cNvSpPr/>
          <p:nvPr/>
        </p:nvSpPr>
        <p:spPr>
          <a:xfrm flipV="1">
            <a:off x="571320" y="300420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CustomShape 6"/>
          <p:cNvSpPr/>
          <p:nvPr/>
        </p:nvSpPr>
        <p:spPr>
          <a:xfrm>
            <a:off x="1071360" y="3040200"/>
            <a:ext cx="735696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Résultat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Une partie en </a:t>
            </a: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gras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et une en  </a:t>
            </a: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italique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02" name="CustomShape 7"/>
          <p:cNvSpPr/>
          <p:nvPr/>
        </p:nvSpPr>
        <p:spPr>
          <a:xfrm>
            <a:off x="785880" y="3718800"/>
            <a:ext cx="835704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Il est possible d’imbriquer les balises de mise en forme du texte.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03" name="CustomShape 8"/>
          <p:cNvSpPr/>
          <p:nvPr/>
        </p:nvSpPr>
        <p:spPr>
          <a:xfrm>
            <a:off x="214200" y="386928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4" name="CustomShape 9"/>
          <p:cNvSpPr/>
          <p:nvPr/>
        </p:nvSpPr>
        <p:spPr>
          <a:xfrm>
            <a:off x="142920" y="4714920"/>
            <a:ext cx="900000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Exemple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Une partie en &lt;u&gt;&lt;i&gt; italique &lt;/i&gt; et tout est souligné &lt;/u&gt;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05" name="CustomShape 10"/>
          <p:cNvSpPr/>
          <p:nvPr/>
        </p:nvSpPr>
        <p:spPr>
          <a:xfrm flipV="1">
            <a:off x="571320" y="574200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CustomShape 11"/>
          <p:cNvSpPr/>
          <p:nvPr/>
        </p:nvSpPr>
        <p:spPr>
          <a:xfrm>
            <a:off x="1071360" y="5778000"/>
            <a:ext cx="735696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Résultat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Une partie en </a:t>
            </a:r>
            <a:r>
              <a:rPr lang="fr-FR" sz="2400" b="0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italique </a:t>
            </a:r>
            <a:r>
              <a:rPr lang="fr-FR" sz="24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et tout est souligné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2357280" y="0"/>
            <a:ext cx="464256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Sites de référence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5929322" y="857232"/>
            <a:ext cx="2857520" cy="5715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b="0" u="sng" strike="noStrike" spc="-1" dirty="0">
                <a:solidFill>
                  <a:srgbClr val="009999"/>
                </a:solidFill>
                <a:uFillTx/>
                <a:latin typeface="Times New Roman"/>
                <a:ea typeface="DejaVu Sans"/>
                <a:hlinkClick r:id="rId2"/>
              </a:rPr>
              <a:t>https://www.w3schools.com/</a:t>
            </a:r>
            <a:endParaRPr lang="fr-FR" b="0" strike="noStrike" spc="-1" dirty="0">
              <a:latin typeface="Arial"/>
            </a:endParaRPr>
          </a:p>
        </p:txBody>
      </p:sp>
      <p:sp>
        <p:nvSpPr>
          <p:cNvPr id="57" name="CustomShape 3"/>
          <p:cNvSpPr/>
          <p:nvPr/>
        </p:nvSpPr>
        <p:spPr>
          <a:xfrm>
            <a:off x="539640" y="917602"/>
            <a:ext cx="430920" cy="3229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CustomShape 5"/>
          <p:cNvSpPr/>
          <p:nvPr/>
        </p:nvSpPr>
        <p:spPr>
          <a:xfrm>
            <a:off x="571472" y="3286124"/>
            <a:ext cx="430920" cy="3229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CustomShape 6"/>
          <p:cNvSpPr/>
          <p:nvPr/>
        </p:nvSpPr>
        <p:spPr>
          <a:xfrm>
            <a:off x="1214318" y="4429132"/>
            <a:ext cx="7559640" cy="63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600" b="0" u="sng" strike="noStrike" spc="-1" dirty="0">
                <a:solidFill>
                  <a:srgbClr val="009999"/>
                </a:solidFill>
                <a:uFillTx/>
                <a:latin typeface="Times New Roman"/>
                <a:ea typeface="DejaVu Sans"/>
                <a:hlinkClick r:id="rId3"/>
              </a:rPr>
              <a:t>Livre-HTML-CSS.pdf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61" name="CustomShape 7"/>
          <p:cNvSpPr/>
          <p:nvPr/>
        </p:nvSpPr>
        <p:spPr>
          <a:xfrm>
            <a:off x="540038" y="4621732"/>
            <a:ext cx="430920" cy="3229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CustomShape 8"/>
          <p:cNvSpPr/>
          <p:nvPr/>
        </p:nvSpPr>
        <p:spPr>
          <a:xfrm>
            <a:off x="3571868" y="3071810"/>
            <a:ext cx="5214974" cy="121444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Times New Roman"/>
                <a:ea typeface="DejaVu Sans"/>
                <a:hlinkClick r:id="rId4"/>
              </a:rPr>
              <a:t>https://openclassrooms.com/fr/courses/1603881-apprenez-a-creer-votre-site-web-avec-html5-et-css3/1604361-creez-votre-premiere-page-web-en-html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63" name="CustomShape 9"/>
          <p:cNvSpPr/>
          <p:nvPr/>
        </p:nvSpPr>
        <p:spPr>
          <a:xfrm>
            <a:off x="357158" y="5215012"/>
            <a:ext cx="8642880" cy="363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Times New Roman"/>
                <a:ea typeface="DejaVu Sans"/>
                <a:hlinkClick r:id="rId3"/>
              </a:rPr>
              <a:t>http://lewebpedagogique.com/langemelanie/files/2014/05/Livre-HTML-CSS.pdf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65" name="CustomShape 11"/>
          <p:cNvSpPr/>
          <p:nvPr/>
        </p:nvSpPr>
        <p:spPr>
          <a:xfrm>
            <a:off x="552960" y="1787620"/>
            <a:ext cx="430920" cy="3229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748860"/>
            <a:ext cx="453698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1714488"/>
            <a:ext cx="45053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CustomShape 10"/>
          <p:cNvSpPr/>
          <p:nvPr/>
        </p:nvSpPr>
        <p:spPr>
          <a:xfrm>
            <a:off x="4572000" y="2329122"/>
            <a:ext cx="4357718" cy="57149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0" u="sng" strike="noStrike" spc="-1" dirty="0">
                <a:solidFill>
                  <a:srgbClr val="009999"/>
                </a:solidFill>
                <a:uFillTx/>
                <a:latin typeface="Times New Roman"/>
                <a:ea typeface="DejaVu Sans"/>
                <a:hlinkClick r:id="rId7"/>
              </a:rPr>
              <a:t>https://developer.mozilla.org/fr/docs/Web/HTML</a:t>
            </a:r>
            <a:endParaRPr lang="fr-FR" sz="1600" b="0" strike="noStrike" spc="-1" dirty="0">
              <a:latin typeface="Arial"/>
            </a:endParaRPr>
          </a:p>
        </p:txBody>
      </p:sp>
      <p:pic>
        <p:nvPicPr>
          <p:cNvPr id="2052" name="Picture 4" descr="openclassrooms - tironem.f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2857496"/>
            <a:ext cx="2571768" cy="1528774"/>
          </a:xfrm>
          <a:prstGeom prst="rect">
            <a:avLst/>
          </a:prstGeom>
          <a:noFill/>
        </p:spPr>
      </p:pic>
      <p:sp>
        <p:nvSpPr>
          <p:cNvPr id="15" name="CustomShape 2"/>
          <p:cNvSpPr/>
          <p:nvPr/>
        </p:nvSpPr>
        <p:spPr>
          <a:xfrm>
            <a:off x="4786314" y="5857892"/>
            <a:ext cx="4000528" cy="5715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u="sng" spc="-1" dirty="0" smtClean="0">
                <a:solidFill>
                  <a:srgbClr val="009999"/>
                </a:solidFill>
                <a:latin typeface="Times New Roman"/>
              </a:rPr>
              <a:t>http://mathsoup.xyz/lycee/index.php?d=Informatique&amp;c=HTML-CSS</a:t>
            </a:r>
            <a:endParaRPr lang="fr-FR" b="0" strike="noStrike" spc="-1" dirty="0">
              <a:latin typeface="Arial"/>
            </a:endParaRPr>
          </a:p>
        </p:txBody>
      </p:sp>
      <p:sp>
        <p:nvSpPr>
          <p:cNvPr id="16" name="CustomShape 3"/>
          <p:cNvSpPr/>
          <p:nvPr/>
        </p:nvSpPr>
        <p:spPr>
          <a:xfrm>
            <a:off x="539640" y="5955196"/>
            <a:ext cx="430920" cy="3229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14" y="5786454"/>
            <a:ext cx="3429024" cy="7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3.5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Attributs d’une balise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142920" y="500040"/>
            <a:ext cx="285660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Exemple</a:t>
            </a:r>
            <a:r>
              <a:rPr lang="fr-FR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214200" y="1000080"/>
            <a:ext cx="4285080" cy="114192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0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Magnifique hôtel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&lt;hr width=’150px’ align=’left’/&gt;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Vue sur le lac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310" name="CustomShape 4"/>
          <p:cNvSpPr/>
          <p:nvPr/>
        </p:nvSpPr>
        <p:spPr>
          <a:xfrm>
            <a:off x="4786200" y="1428840"/>
            <a:ext cx="427680" cy="284760"/>
          </a:xfrm>
          <a:prstGeom prst="notch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1" name="Image 26"/>
          <p:cNvPicPr/>
          <p:nvPr/>
        </p:nvPicPr>
        <p:blipFill>
          <a:blip r:embed="rId2"/>
          <a:stretch/>
        </p:blipFill>
        <p:spPr>
          <a:xfrm>
            <a:off x="5572080" y="214200"/>
            <a:ext cx="2927880" cy="2280960"/>
          </a:xfrm>
          <a:prstGeom prst="rect">
            <a:avLst/>
          </a:prstGeom>
          <a:ln w="9360">
            <a:noFill/>
          </a:ln>
        </p:spPr>
      </p:pic>
      <p:sp>
        <p:nvSpPr>
          <p:cNvPr id="312" name="CustomShape 5"/>
          <p:cNvSpPr/>
          <p:nvPr/>
        </p:nvSpPr>
        <p:spPr>
          <a:xfrm>
            <a:off x="285840" y="5000760"/>
            <a:ext cx="8357040" cy="64188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La balise &lt;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hr</a:t>
            </a:r>
            <a:r>
              <a:rPr lang="fr-FR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/&gt; permet d’afficher des lignes horizontales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313" name="CustomShape 6"/>
          <p:cNvSpPr/>
          <p:nvPr/>
        </p:nvSpPr>
        <p:spPr>
          <a:xfrm>
            <a:off x="214200" y="1357200"/>
            <a:ext cx="498960" cy="35604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7"/>
          <p:cNvSpPr/>
          <p:nvPr/>
        </p:nvSpPr>
        <p:spPr>
          <a:xfrm>
            <a:off x="857160" y="5929200"/>
            <a:ext cx="764280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Par défaut, la ligne sera affichée sur toute la largeur de la page. 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315" name="CustomShape 8"/>
          <p:cNvSpPr/>
          <p:nvPr/>
        </p:nvSpPr>
        <p:spPr>
          <a:xfrm flipV="1">
            <a:off x="428760" y="584784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9"/>
          <p:cNvSpPr/>
          <p:nvPr/>
        </p:nvSpPr>
        <p:spPr>
          <a:xfrm rot="10800000" flipH="1" flipV="1">
            <a:off x="425880" y="12892680"/>
            <a:ext cx="70200" cy="3785040"/>
          </a:xfrm>
          <a:prstGeom prst="bentConnector3">
            <a:avLst>
              <a:gd name="adj1" fmla="val -138867"/>
            </a:avLst>
          </a:prstGeom>
          <a:noFill/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7" name="CustomShape 10"/>
          <p:cNvSpPr/>
          <p:nvPr/>
        </p:nvSpPr>
        <p:spPr>
          <a:xfrm>
            <a:off x="357120" y="4000680"/>
            <a:ext cx="6213960" cy="784800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L’attribut width=’150px’ permet de définir la largeur de la ligne à 150 pixels.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18" name="CustomShape 11"/>
          <p:cNvSpPr/>
          <p:nvPr/>
        </p:nvSpPr>
        <p:spPr>
          <a:xfrm>
            <a:off x="759960" y="1402920"/>
            <a:ext cx="1570680" cy="284760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Line 12"/>
          <p:cNvSpPr/>
          <p:nvPr/>
        </p:nvSpPr>
        <p:spPr>
          <a:xfrm>
            <a:off x="1545480" y="1688400"/>
            <a:ext cx="360" cy="231192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CustomShape 13"/>
          <p:cNvSpPr/>
          <p:nvPr/>
        </p:nvSpPr>
        <p:spPr>
          <a:xfrm>
            <a:off x="2000160" y="2857320"/>
            <a:ext cx="6213960" cy="784800"/>
          </a:xfrm>
          <a:prstGeom prst="roundRect">
            <a:avLst>
              <a:gd name="adj" fmla="val 16667"/>
            </a:avLst>
          </a:prstGeom>
          <a:solidFill>
            <a:srgbClr val="FFC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L’attribut align =’left’ permet de placer le début de la ligne à gauche de la page.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21" name="CustomShape 14"/>
          <p:cNvSpPr/>
          <p:nvPr/>
        </p:nvSpPr>
        <p:spPr>
          <a:xfrm>
            <a:off x="2474280" y="1402920"/>
            <a:ext cx="1570680" cy="284760"/>
          </a:xfrm>
          <a:prstGeom prst="roundRect">
            <a:avLst>
              <a:gd name="adj" fmla="val 16667"/>
            </a:avLst>
          </a:prstGeom>
          <a:solidFill>
            <a:srgbClr val="FFC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Line 15"/>
          <p:cNvSpPr/>
          <p:nvPr/>
        </p:nvSpPr>
        <p:spPr>
          <a:xfrm>
            <a:off x="3260160" y="1688400"/>
            <a:ext cx="360" cy="116892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19" name="Connecteur en angle 18"/>
          <p:cNvCxnSpPr>
            <a:stCxn id="313" idx="1"/>
            <a:endCxn id="312" idx="1"/>
          </p:cNvCxnSpPr>
          <p:nvPr/>
        </p:nvCxnSpPr>
        <p:spPr>
          <a:xfrm rot="10800000" flipH="1" flipV="1">
            <a:off x="214200" y="1535220"/>
            <a:ext cx="71640" cy="3786480"/>
          </a:xfrm>
          <a:prstGeom prst="bentConnector3">
            <a:avLst>
              <a:gd name="adj1" fmla="val -150517"/>
            </a:avLst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Caractéristiques d’un attribut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785880" y="646920"/>
            <a:ext cx="835704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Un attribut a un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nom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(</a:t>
            </a:r>
            <a:r>
              <a:rPr lang="fr-FR" sz="2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width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)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suivi du signe « = » 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et d’une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valeur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(</a:t>
            </a:r>
            <a:r>
              <a:rPr lang="fr-FR" sz="2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’150px’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).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214200" y="79740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4"/>
          <p:cNvSpPr/>
          <p:nvPr/>
        </p:nvSpPr>
        <p:spPr>
          <a:xfrm>
            <a:off x="785880" y="1647000"/>
            <a:ext cx="835704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Les attributs d’une balise s’insèrent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après le nom 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de la balise et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avant le chevron de fermeture  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(&gt;).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27" name="CustomShape 5"/>
          <p:cNvSpPr/>
          <p:nvPr/>
        </p:nvSpPr>
        <p:spPr>
          <a:xfrm>
            <a:off x="214200" y="179748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6"/>
          <p:cNvSpPr/>
          <p:nvPr/>
        </p:nvSpPr>
        <p:spPr>
          <a:xfrm>
            <a:off x="785880" y="2647080"/>
            <a:ext cx="835704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Les attributs ne se placent que dans la </a:t>
            </a:r>
            <a:r>
              <a:t/>
            </a:r>
            <a:br/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balise d’ouverture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jamais dans celle de fermeture.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29" name="CustomShape 7"/>
          <p:cNvSpPr/>
          <p:nvPr/>
        </p:nvSpPr>
        <p:spPr>
          <a:xfrm>
            <a:off x="214200" y="279756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CustomShape 8"/>
          <p:cNvSpPr/>
          <p:nvPr/>
        </p:nvSpPr>
        <p:spPr>
          <a:xfrm>
            <a:off x="785880" y="3720960"/>
            <a:ext cx="8357040" cy="137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Quand il y a plusieurs attributs, ils sont placés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les uns à la suite des autres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dans un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ordre quelconque 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et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séparés par des espaces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31" name="CustomShape 9"/>
          <p:cNvSpPr/>
          <p:nvPr/>
        </p:nvSpPr>
        <p:spPr>
          <a:xfrm>
            <a:off x="214200" y="386928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10"/>
          <p:cNvSpPr/>
          <p:nvPr/>
        </p:nvSpPr>
        <p:spPr>
          <a:xfrm>
            <a:off x="785880" y="5218920"/>
            <a:ext cx="835704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La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valeur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de l’attribut est entourée par des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guillemets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(width="150px") ou des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apostrophes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(width=’150px’).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33" name="CustomShape 11"/>
          <p:cNvSpPr/>
          <p:nvPr/>
        </p:nvSpPr>
        <p:spPr>
          <a:xfrm>
            <a:off x="214200" y="536940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0" y="0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spc="-1" dirty="0" smtClean="0">
                <a:solidFill>
                  <a:srgbClr val="00B050"/>
                </a:solidFill>
                <a:latin typeface="Times New Roman"/>
              </a:rPr>
              <a:t>Référence : </a:t>
            </a:r>
            <a:endParaRPr lang="fr-FR" sz="4000" dirty="0"/>
          </a:p>
        </p:txBody>
      </p:sp>
      <p:sp>
        <p:nvSpPr>
          <p:cNvPr id="14" name="Rectangle 13"/>
          <p:cNvSpPr/>
          <p:nvPr/>
        </p:nvSpPr>
        <p:spPr>
          <a:xfrm>
            <a:off x="346102" y="3571876"/>
            <a:ext cx="8501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hlinkClick r:id="rId2"/>
              </a:rPr>
              <a:t>https://www.w3schools.com/html/html_attributes.asp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4297" y="1785926"/>
            <a:ext cx="71247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3.6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Structuration des fichiers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785880" y="3216600"/>
            <a:ext cx="835704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Il est important de structurer le stockage des fichiers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36" name="CustomShape 3"/>
          <p:cNvSpPr/>
          <p:nvPr/>
        </p:nvSpPr>
        <p:spPr>
          <a:xfrm>
            <a:off x="214200" y="336924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7" name="CustomShape 4"/>
          <p:cNvSpPr/>
          <p:nvPr/>
        </p:nvSpPr>
        <p:spPr>
          <a:xfrm>
            <a:off x="785880" y="3887280"/>
            <a:ext cx="835704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 fichier de lancement du site s’intitule </a:t>
            </a:r>
            <a:r>
              <a:rPr lang="fr-FR" sz="2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index.html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38" name="CustomShape 5"/>
          <p:cNvSpPr/>
          <p:nvPr/>
        </p:nvSpPr>
        <p:spPr>
          <a:xfrm>
            <a:off x="214200" y="403992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9" name="CustomShape 6"/>
          <p:cNvSpPr/>
          <p:nvPr/>
        </p:nvSpPr>
        <p:spPr>
          <a:xfrm>
            <a:off x="785880" y="4603680"/>
            <a:ext cx="835704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Il convient de le placer dans un dossier portant le nom de votre site (par exemple </a:t>
            </a:r>
            <a:r>
              <a:rPr lang="fr-FR" sz="2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C:\monsite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).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40" name="CustomShape 7"/>
          <p:cNvSpPr/>
          <p:nvPr/>
        </p:nvSpPr>
        <p:spPr>
          <a:xfrm>
            <a:off x="214200" y="475416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1" name="CustomShape 8"/>
          <p:cNvSpPr/>
          <p:nvPr/>
        </p:nvSpPr>
        <p:spPr>
          <a:xfrm>
            <a:off x="785880" y="5746680"/>
            <a:ext cx="835704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Pour lancer le site dans le navigateur, il suffit de double-cliquer sur le fichier </a:t>
            </a:r>
            <a:r>
              <a:rPr lang="fr-FR" sz="2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index.html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42" name="CustomShape 9"/>
          <p:cNvSpPr/>
          <p:nvPr/>
        </p:nvSpPr>
        <p:spPr>
          <a:xfrm>
            <a:off x="214200" y="589716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3" name="Image 29"/>
          <p:cNvPicPr/>
          <p:nvPr/>
        </p:nvPicPr>
        <p:blipFill>
          <a:blip r:embed="rId2"/>
          <a:stretch/>
        </p:blipFill>
        <p:spPr>
          <a:xfrm>
            <a:off x="3071880" y="642960"/>
            <a:ext cx="3439800" cy="242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3.7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Insertion d’images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476640" y="480600"/>
            <a:ext cx="845208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Toutes les images associées aux pages du site doivent être placées dans un dossier nommé par exemple « </a:t>
            </a:r>
            <a:r>
              <a:rPr lang="fr-FR" sz="2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images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 ».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46" name="CustomShape 3"/>
          <p:cNvSpPr/>
          <p:nvPr/>
        </p:nvSpPr>
        <p:spPr>
          <a:xfrm>
            <a:off x="103680" y="64836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7" name="Image 29"/>
          <p:cNvPicPr/>
          <p:nvPr/>
        </p:nvPicPr>
        <p:blipFill>
          <a:blip r:embed="rId2"/>
          <a:stretch/>
        </p:blipFill>
        <p:spPr>
          <a:xfrm>
            <a:off x="1571760" y="1714320"/>
            <a:ext cx="621396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500040" y="73080"/>
            <a:ext cx="842868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Différentes manières </a:t>
            </a:r>
            <a:r>
              <a:rPr lang="fr-FR" sz="28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d’insérer de l’image 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dans le texte :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127080" y="24300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0" name="CustomShape 3"/>
          <p:cNvSpPr/>
          <p:nvPr/>
        </p:nvSpPr>
        <p:spPr>
          <a:xfrm flipV="1">
            <a:off x="142920" y="260856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CustomShape 4"/>
          <p:cNvSpPr/>
          <p:nvPr/>
        </p:nvSpPr>
        <p:spPr>
          <a:xfrm>
            <a:off x="642960" y="2646360"/>
            <a:ext cx="8285760" cy="822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En spécifiant un </a:t>
            </a:r>
            <a:r>
              <a:rPr lang="fr-FR" sz="24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chemin réduit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qui, par défaut, partira du dossier courant (C:\monsite) :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52" name="CustomShape 5"/>
          <p:cNvSpPr/>
          <p:nvPr/>
        </p:nvSpPr>
        <p:spPr>
          <a:xfrm>
            <a:off x="656640" y="3501720"/>
            <a:ext cx="831096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0070C0"/>
                </a:solidFill>
                <a:latin typeface="Arial Unicode MS"/>
                <a:ea typeface="Times New Roman"/>
              </a:rPr>
              <a:t>&lt;img src='images/pacman.jpg' alt='pacman' /&gt;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53" name="CustomShape 6"/>
          <p:cNvSpPr/>
          <p:nvPr/>
        </p:nvSpPr>
        <p:spPr>
          <a:xfrm flipV="1">
            <a:off x="142920" y="410904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" name="CustomShape 7"/>
          <p:cNvSpPr/>
          <p:nvPr/>
        </p:nvSpPr>
        <p:spPr>
          <a:xfrm>
            <a:off x="642960" y="4144680"/>
            <a:ext cx="828576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En spécifiant </a:t>
            </a:r>
            <a:r>
              <a:rPr lang="fr-FR" sz="24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l’adresse internet (URL)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de l’image :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55" name="CustomShape 8"/>
          <p:cNvSpPr/>
          <p:nvPr/>
        </p:nvSpPr>
        <p:spPr>
          <a:xfrm>
            <a:off x="656640" y="4644720"/>
            <a:ext cx="831096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0070C0"/>
                </a:solidFill>
                <a:latin typeface="Arial Unicode MS"/>
                <a:ea typeface="Times New Roman"/>
              </a:rPr>
              <a:t>&lt;img src='images/pacman.jpg' alt='pacman' /&gt;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56" name="CustomShape 9"/>
          <p:cNvSpPr/>
          <p:nvPr/>
        </p:nvSpPr>
        <p:spPr>
          <a:xfrm flipV="1">
            <a:off x="142920" y="532332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" name="CustomShape 10"/>
          <p:cNvSpPr/>
          <p:nvPr/>
        </p:nvSpPr>
        <p:spPr>
          <a:xfrm>
            <a:off x="642960" y="5359320"/>
            <a:ext cx="828576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En spécifiant le </a:t>
            </a:r>
            <a:r>
              <a:rPr lang="fr-FR" sz="24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chemin complet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à partir de la racine (plus sûr !!):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58" name="CustomShape 11"/>
          <p:cNvSpPr/>
          <p:nvPr/>
        </p:nvSpPr>
        <p:spPr>
          <a:xfrm>
            <a:off x="-326520" y="5930640"/>
            <a:ext cx="1026144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0070C0"/>
                </a:solidFill>
                <a:latin typeface="Arial Unicode MS"/>
                <a:ea typeface="Times New Roman"/>
              </a:rPr>
              <a:t>&lt;img src='C:/monsite/images/pacman.jpg' alt='pacman' /&gt;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359" name="Image 24"/>
          <p:cNvPicPr/>
          <p:nvPr/>
        </p:nvPicPr>
        <p:blipFill>
          <a:blip r:embed="rId2"/>
          <a:stretch/>
        </p:blipFill>
        <p:spPr>
          <a:xfrm>
            <a:off x="3214800" y="642960"/>
            <a:ext cx="2570760" cy="192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0" y="1800"/>
            <a:ext cx="214200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Remarque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0" y="462600"/>
            <a:ext cx="9142920" cy="821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0070C0"/>
                </a:solidFill>
                <a:latin typeface="Arial Unicode MS"/>
                <a:ea typeface="Times New Roman"/>
              </a:rPr>
              <a:t>&lt;img    src   =  ‘C:/monsite/images/pacman.jpg' alt='pacman' /&gt;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62" name="CustomShape 3"/>
          <p:cNvSpPr/>
          <p:nvPr/>
        </p:nvSpPr>
        <p:spPr>
          <a:xfrm>
            <a:off x="142920" y="5357880"/>
            <a:ext cx="2784960" cy="99900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Balise &lt;img/&gt; : insérer une image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63" name="CustomShape 4"/>
          <p:cNvSpPr/>
          <p:nvPr/>
        </p:nvSpPr>
        <p:spPr>
          <a:xfrm>
            <a:off x="357120" y="714240"/>
            <a:ext cx="713160" cy="35604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" name="Line 5"/>
          <p:cNvSpPr/>
          <p:nvPr/>
        </p:nvSpPr>
        <p:spPr>
          <a:xfrm flipH="1">
            <a:off x="785520" y="1071360"/>
            <a:ext cx="720" cy="428616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" name="CustomShape 6"/>
          <p:cNvSpPr/>
          <p:nvPr/>
        </p:nvSpPr>
        <p:spPr>
          <a:xfrm>
            <a:off x="1337760" y="714240"/>
            <a:ext cx="427680" cy="356040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Line 7"/>
          <p:cNvSpPr/>
          <p:nvPr/>
        </p:nvSpPr>
        <p:spPr>
          <a:xfrm>
            <a:off x="1551600" y="1071360"/>
            <a:ext cx="360" cy="235764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7" name="CustomShape 8"/>
          <p:cNvSpPr/>
          <p:nvPr/>
        </p:nvSpPr>
        <p:spPr>
          <a:xfrm>
            <a:off x="1214280" y="3429000"/>
            <a:ext cx="2284920" cy="999000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Attribut src : soucre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68" name="CustomShape 9"/>
          <p:cNvSpPr/>
          <p:nvPr/>
        </p:nvSpPr>
        <p:spPr>
          <a:xfrm>
            <a:off x="2286000" y="714240"/>
            <a:ext cx="6194880" cy="356040"/>
          </a:xfrm>
          <a:prstGeom prst="roundRect">
            <a:avLst>
              <a:gd name="adj" fmla="val 16667"/>
            </a:avLst>
          </a:prstGeom>
          <a:solidFill>
            <a:srgbClr val="FFC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9" name="Line 10"/>
          <p:cNvSpPr/>
          <p:nvPr/>
        </p:nvSpPr>
        <p:spPr>
          <a:xfrm>
            <a:off x="5383800" y="1071360"/>
            <a:ext cx="9720" cy="78588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" name="CustomShape 11"/>
          <p:cNvSpPr/>
          <p:nvPr/>
        </p:nvSpPr>
        <p:spPr>
          <a:xfrm>
            <a:off x="2714760" y="1857240"/>
            <a:ext cx="5356800" cy="641880"/>
          </a:xfrm>
          <a:prstGeom prst="roundRect">
            <a:avLst>
              <a:gd name="adj" fmla="val 16667"/>
            </a:avLst>
          </a:prstGeom>
          <a:solidFill>
            <a:srgbClr val="FFC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Chemin d’accès du fichier image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71" name="CustomShape 12"/>
          <p:cNvSpPr/>
          <p:nvPr/>
        </p:nvSpPr>
        <p:spPr>
          <a:xfrm>
            <a:off x="8524800" y="723960"/>
            <a:ext cx="394200" cy="35604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0" y="0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spc="-1" dirty="0" smtClean="0">
                <a:solidFill>
                  <a:srgbClr val="00B050"/>
                </a:solidFill>
                <a:latin typeface="Times New Roman"/>
              </a:rPr>
              <a:t>Référence : </a:t>
            </a:r>
            <a:endParaRPr lang="fr-FR" sz="4000" dirty="0"/>
          </a:p>
        </p:txBody>
      </p:sp>
      <p:sp>
        <p:nvSpPr>
          <p:cNvPr id="14" name="Rectangle 13"/>
          <p:cNvSpPr/>
          <p:nvPr/>
        </p:nvSpPr>
        <p:spPr>
          <a:xfrm>
            <a:off x="346102" y="3571876"/>
            <a:ext cx="8501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hlinkClick r:id="rId2"/>
              </a:rPr>
              <a:t>https://www.w3schools.com/html/html_images.asp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4297" y="1785926"/>
            <a:ext cx="71247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3.8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Insertion de vidéos (HTML5)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373" name="Image 6"/>
          <p:cNvPicPr/>
          <p:nvPr/>
        </p:nvPicPr>
        <p:blipFill>
          <a:blip r:embed="rId2"/>
          <a:stretch/>
        </p:blipFill>
        <p:spPr>
          <a:xfrm>
            <a:off x="3143160" y="3286080"/>
            <a:ext cx="2435040" cy="3035880"/>
          </a:xfrm>
          <a:prstGeom prst="rect">
            <a:avLst/>
          </a:prstGeom>
          <a:ln>
            <a:noFill/>
          </a:ln>
        </p:spPr>
      </p:pic>
      <p:sp>
        <p:nvSpPr>
          <p:cNvPr id="374" name="CustomShape 2"/>
          <p:cNvSpPr/>
          <p:nvPr/>
        </p:nvSpPr>
        <p:spPr>
          <a:xfrm rot="5400000">
            <a:off x="4108680" y="2821680"/>
            <a:ext cx="498960" cy="284760"/>
          </a:xfrm>
          <a:prstGeom prst="notch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5" name="CustomShape 3"/>
          <p:cNvSpPr/>
          <p:nvPr/>
        </p:nvSpPr>
        <p:spPr>
          <a:xfrm>
            <a:off x="142920" y="501840"/>
            <a:ext cx="900000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Lancement de plusieurs vidéos les unes à la suite des autres :</a:t>
            </a:r>
            <a:endParaRPr lang="fr-FR" sz="2800" b="0" strike="noStrike" spc="-1">
              <a:latin typeface="Arial"/>
            </a:endParaRPr>
          </a:p>
        </p:txBody>
      </p:sp>
      <p:pic>
        <p:nvPicPr>
          <p:cNvPr id="376" name="Picture 2"/>
          <p:cNvPicPr/>
          <p:nvPr/>
        </p:nvPicPr>
        <p:blipFill>
          <a:blip r:embed="rId3"/>
          <a:stretch/>
        </p:blipFill>
        <p:spPr>
          <a:xfrm>
            <a:off x="43560" y="1169280"/>
            <a:ext cx="9038160" cy="1472760"/>
          </a:xfrm>
          <a:prstGeom prst="rect">
            <a:avLst/>
          </a:prstGeom>
          <a:ln w="9360">
            <a:noFill/>
          </a:ln>
        </p:spPr>
      </p:pic>
      <p:pic>
        <p:nvPicPr>
          <p:cNvPr id="377" name="minestorm.mp4"/>
          <p:cNvPicPr/>
          <p:nvPr/>
        </p:nvPicPr>
        <p:blipFill>
          <a:blip r:embed="rId4"/>
          <a:stretch/>
        </p:blipFill>
        <p:spPr>
          <a:xfrm>
            <a:off x="5715000" y="3286080"/>
            <a:ext cx="3047040" cy="2284920"/>
          </a:xfrm>
          <a:prstGeom prst="rect">
            <a:avLst/>
          </a:prstGeom>
          <a:ln>
            <a:noFill/>
          </a:ln>
        </p:spPr>
      </p:pic>
      <p:sp>
        <p:nvSpPr>
          <p:cNvPr id="378" name="CustomShape 4"/>
          <p:cNvSpPr/>
          <p:nvPr/>
        </p:nvSpPr>
        <p:spPr>
          <a:xfrm>
            <a:off x="0" y="6459120"/>
            <a:ext cx="9000000" cy="39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000" b="1" u="sng" strike="noStrike" spc="-1">
                <a:solidFill>
                  <a:srgbClr val="0070C0"/>
                </a:solidFill>
                <a:uFillTx/>
                <a:latin typeface="Times New Roman"/>
                <a:ea typeface="DejaVu Sans"/>
              </a:rPr>
              <a:t>Exercice</a:t>
            </a:r>
            <a:r>
              <a:rPr lang="fr-FR" sz="20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: trouver les différentes balises, leur contenu et les attributs correspondants</a:t>
            </a: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restart="whenNotActive" fill="hold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7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0" y="0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spc="-1" dirty="0" smtClean="0">
                <a:solidFill>
                  <a:srgbClr val="00B050"/>
                </a:solidFill>
                <a:latin typeface="Times New Roman"/>
              </a:rPr>
              <a:t>Référence : </a:t>
            </a:r>
            <a:endParaRPr lang="fr-FR" sz="4000" dirty="0"/>
          </a:p>
        </p:txBody>
      </p:sp>
      <p:sp>
        <p:nvSpPr>
          <p:cNvPr id="14" name="Rectangle 13"/>
          <p:cNvSpPr/>
          <p:nvPr/>
        </p:nvSpPr>
        <p:spPr>
          <a:xfrm>
            <a:off x="346102" y="3571876"/>
            <a:ext cx="8501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hlinkClick r:id="rId2"/>
              </a:rPr>
              <a:t>https://www.w3schools.com/html/html5_video.asp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4297" y="1785926"/>
            <a:ext cx="71247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1285920" y="1928880"/>
            <a:ext cx="6213960" cy="255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54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I. </a:t>
            </a:r>
            <a:r>
              <a:t/>
            </a:r>
            <a:br/>
            <a:r>
              <a:rPr lang="fr-FR" sz="5400" b="1" u="sng" strike="noStrike" spc="-1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Quelques termes importants</a:t>
            </a:r>
            <a:endParaRPr lang="fr-FR" sz="5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3.9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Insertion de liens : sans liens, pas de web !!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80" name="CustomShape 2"/>
          <p:cNvSpPr/>
          <p:nvPr/>
        </p:nvSpPr>
        <p:spPr>
          <a:xfrm>
            <a:off x="476640" y="480600"/>
            <a:ext cx="845208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La balise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&lt;a&gt;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avec son attribut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href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permet de créer un hyperlien vers une autre page (locale ou internet).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81" name="CustomShape 3"/>
          <p:cNvSpPr/>
          <p:nvPr/>
        </p:nvSpPr>
        <p:spPr>
          <a:xfrm>
            <a:off x="103680" y="64836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2" name="CustomShape 4"/>
          <p:cNvSpPr/>
          <p:nvPr/>
        </p:nvSpPr>
        <p:spPr>
          <a:xfrm>
            <a:off x="142920" y="1500120"/>
            <a:ext cx="249912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Exemple 1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83" name="CustomShape 5"/>
          <p:cNvSpPr/>
          <p:nvPr/>
        </p:nvSpPr>
        <p:spPr>
          <a:xfrm>
            <a:off x="142920" y="2214720"/>
            <a:ext cx="90000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&lt;a href="https://www.ecosia.org/"&gt;ECOSIA &lt;/a&gt;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384" name="CustomShape 6"/>
          <p:cNvSpPr/>
          <p:nvPr/>
        </p:nvSpPr>
        <p:spPr>
          <a:xfrm>
            <a:off x="142920" y="5357880"/>
            <a:ext cx="1784880" cy="71316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Balise &lt;a&gt;  ouvrante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85" name="CustomShape 7"/>
          <p:cNvSpPr/>
          <p:nvPr/>
        </p:nvSpPr>
        <p:spPr>
          <a:xfrm>
            <a:off x="214200" y="2357280"/>
            <a:ext cx="498960" cy="35604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6" name="Line 8"/>
          <p:cNvSpPr/>
          <p:nvPr/>
        </p:nvSpPr>
        <p:spPr>
          <a:xfrm>
            <a:off x="464040" y="2714400"/>
            <a:ext cx="360" cy="264312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7" name="CustomShape 9"/>
          <p:cNvSpPr/>
          <p:nvPr/>
        </p:nvSpPr>
        <p:spPr>
          <a:xfrm>
            <a:off x="785880" y="2357280"/>
            <a:ext cx="713160" cy="356040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8" name="Line 10"/>
          <p:cNvSpPr/>
          <p:nvPr/>
        </p:nvSpPr>
        <p:spPr>
          <a:xfrm flipH="1">
            <a:off x="1141920" y="2715120"/>
            <a:ext cx="1800" cy="157176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9" name="CustomShape 11"/>
          <p:cNvSpPr/>
          <p:nvPr/>
        </p:nvSpPr>
        <p:spPr>
          <a:xfrm>
            <a:off x="857160" y="4286160"/>
            <a:ext cx="2284920" cy="641880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Attribut href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90" name="CustomShape 12"/>
          <p:cNvSpPr/>
          <p:nvPr/>
        </p:nvSpPr>
        <p:spPr>
          <a:xfrm>
            <a:off x="1694880" y="2305080"/>
            <a:ext cx="4519080" cy="427680"/>
          </a:xfrm>
          <a:prstGeom prst="roundRect">
            <a:avLst>
              <a:gd name="adj" fmla="val 16667"/>
            </a:avLst>
          </a:prstGeom>
          <a:solidFill>
            <a:srgbClr val="FFC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1" name="Line 13"/>
          <p:cNvSpPr/>
          <p:nvPr/>
        </p:nvSpPr>
        <p:spPr>
          <a:xfrm flipH="1">
            <a:off x="3713760" y="2738880"/>
            <a:ext cx="1440" cy="39600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2" name="CustomShape 14"/>
          <p:cNvSpPr/>
          <p:nvPr/>
        </p:nvSpPr>
        <p:spPr>
          <a:xfrm>
            <a:off x="1285920" y="3143160"/>
            <a:ext cx="4856760" cy="784800"/>
          </a:xfrm>
          <a:prstGeom prst="roundRect">
            <a:avLst>
              <a:gd name="adj" fmla="val 16667"/>
            </a:avLst>
          </a:prstGeom>
          <a:solidFill>
            <a:srgbClr val="FFC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Valeur de l’attribut href : chemin d’accès à la page /site internet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93" name="CustomShape 15"/>
          <p:cNvSpPr/>
          <p:nvPr/>
        </p:nvSpPr>
        <p:spPr>
          <a:xfrm>
            <a:off x="6438600" y="2286000"/>
            <a:ext cx="1590120" cy="427680"/>
          </a:xfrm>
          <a:prstGeom prst="roundRect">
            <a:avLst>
              <a:gd name="adj" fmla="val 16667"/>
            </a:avLst>
          </a:prstGeom>
          <a:solidFill>
            <a:srgbClr val="FF0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4" name="Line 16"/>
          <p:cNvSpPr/>
          <p:nvPr/>
        </p:nvSpPr>
        <p:spPr>
          <a:xfrm flipH="1">
            <a:off x="6500520" y="2715120"/>
            <a:ext cx="1080" cy="157104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5" name="CustomShape 17"/>
          <p:cNvSpPr/>
          <p:nvPr/>
        </p:nvSpPr>
        <p:spPr>
          <a:xfrm>
            <a:off x="4071960" y="4286160"/>
            <a:ext cx="4285080" cy="784800"/>
          </a:xfrm>
          <a:prstGeom prst="roundRect">
            <a:avLst>
              <a:gd name="adj" fmla="val 16667"/>
            </a:avLst>
          </a:prstGeom>
          <a:solidFill>
            <a:srgbClr val="FF0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Contenu de la balise &lt;a&gt;&lt;/a&gt; :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Texte ou image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96" name="CustomShape 18"/>
          <p:cNvSpPr/>
          <p:nvPr/>
        </p:nvSpPr>
        <p:spPr>
          <a:xfrm>
            <a:off x="7072200" y="5371200"/>
            <a:ext cx="1784880" cy="71316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Balise &lt;a&gt;  fermante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97" name="CustomShape 19"/>
          <p:cNvSpPr/>
          <p:nvPr/>
        </p:nvSpPr>
        <p:spPr>
          <a:xfrm>
            <a:off x="8072640" y="2357280"/>
            <a:ext cx="784800" cy="35604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8" name="Line 20"/>
          <p:cNvSpPr/>
          <p:nvPr/>
        </p:nvSpPr>
        <p:spPr>
          <a:xfrm>
            <a:off x="8465040" y="2714400"/>
            <a:ext cx="360" cy="264312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214250" y="3643314"/>
            <a:ext cx="892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-1" dirty="0" smtClean="0">
                <a:solidFill>
                  <a:srgbClr val="000000"/>
                </a:solidFill>
                <a:latin typeface="Arial Unicode MS"/>
              </a:rPr>
              <a:t>... visitez </a:t>
            </a:r>
            <a:r>
              <a:rPr lang="fr-FR" sz="2400" spc="-1" dirty="0" smtClean="0">
                <a:solidFill>
                  <a:srgbClr val="0070C0"/>
                </a:solidFill>
                <a:latin typeface="Arial Unicode MS"/>
              </a:rPr>
              <a:t>&lt;a</a:t>
            </a:r>
            <a:r>
              <a:rPr lang="fr-FR" sz="2400" spc="-1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r-FR" sz="2400" spc="-1" dirty="0" err="1" smtClean="0">
                <a:solidFill>
                  <a:srgbClr val="FF0000"/>
                </a:solidFill>
                <a:latin typeface="Arial Unicode MS"/>
              </a:rPr>
              <a:t>href</a:t>
            </a:r>
            <a:r>
              <a:rPr lang="fr-FR" sz="2400" spc="-1" dirty="0" smtClean="0">
                <a:solidFill>
                  <a:srgbClr val="000000"/>
                </a:solidFill>
                <a:latin typeface="Arial Unicode MS"/>
              </a:rPr>
              <a:t>=</a:t>
            </a:r>
            <a:r>
              <a:rPr lang="fr-FR" sz="2400" spc="-1" dirty="0" smtClean="0">
                <a:solidFill>
                  <a:srgbClr val="7030A0"/>
                </a:solidFill>
                <a:latin typeface="Arial Unicode MS"/>
              </a:rPr>
              <a:t>'chiens.html'</a:t>
            </a:r>
            <a:r>
              <a:rPr lang="fr-FR" sz="2400" spc="-1" dirty="0" smtClean="0">
                <a:solidFill>
                  <a:srgbClr val="0070C0"/>
                </a:solidFill>
                <a:latin typeface="Arial Unicode MS"/>
              </a:rPr>
              <a:t>&gt;</a:t>
            </a:r>
            <a:r>
              <a:rPr lang="fr-FR" sz="2400" spc="-1" dirty="0" smtClean="0">
                <a:solidFill>
                  <a:srgbClr val="000000"/>
                </a:solidFill>
                <a:latin typeface="Arial Unicode MS"/>
              </a:rPr>
              <a:t> notre site sur les canidés</a:t>
            </a:r>
            <a:r>
              <a:rPr lang="fr-FR" sz="2400" spc="-1" dirty="0" smtClean="0">
                <a:solidFill>
                  <a:srgbClr val="0070C0"/>
                </a:solidFill>
                <a:latin typeface="Arial Unicode MS"/>
              </a:rPr>
              <a:t>&lt;/a&gt;</a:t>
            </a:r>
            <a:r>
              <a:rPr lang="fr-FR" sz="2400" spc="-1" dirty="0" smtClean="0">
                <a:solidFill>
                  <a:srgbClr val="000000"/>
                </a:solidFill>
                <a:latin typeface="Arial Unicode MS"/>
              </a:rPr>
              <a:t> …</a:t>
            </a:r>
            <a:endParaRPr lang="fr-FR" dirty="0"/>
          </a:p>
        </p:txBody>
      </p:sp>
      <p:pic>
        <p:nvPicPr>
          <p:cNvPr id="399" name="Picture 2"/>
          <p:cNvPicPr/>
          <p:nvPr/>
        </p:nvPicPr>
        <p:blipFill>
          <a:blip r:embed="rId2"/>
          <a:stretch/>
        </p:blipFill>
        <p:spPr>
          <a:xfrm>
            <a:off x="5452920" y="428760"/>
            <a:ext cx="3690000" cy="2070720"/>
          </a:xfrm>
          <a:prstGeom prst="rect">
            <a:avLst/>
          </a:prstGeom>
          <a:ln w="9360">
            <a:noFill/>
          </a:ln>
        </p:spPr>
      </p:pic>
      <p:pic>
        <p:nvPicPr>
          <p:cNvPr id="400" name="Picture 2"/>
          <p:cNvPicPr/>
          <p:nvPr/>
        </p:nvPicPr>
        <p:blipFill>
          <a:blip r:embed="rId3"/>
          <a:stretch/>
        </p:blipFill>
        <p:spPr>
          <a:xfrm>
            <a:off x="214200" y="285840"/>
            <a:ext cx="5087880" cy="3142080"/>
          </a:xfrm>
          <a:prstGeom prst="rect">
            <a:avLst/>
          </a:prstGeom>
          <a:ln w="9360">
            <a:noFill/>
          </a:ln>
        </p:spPr>
      </p:pic>
      <p:sp>
        <p:nvSpPr>
          <p:cNvPr id="401" name="CustomShape 1"/>
          <p:cNvSpPr/>
          <p:nvPr/>
        </p:nvSpPr>
        <p:spPr>
          <a:xfrm>
            <a:off x="214200" y="3149640"/>
            <a:ext cx="214200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felins.html 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402" name="CustomShape 2"/>
          <p:cNvSpPr/>
          <p:nvPr/>
        </p:nvSpPr>
        <p:spPr>
          <a:xfrm>
            <a:off x="0" y="0"/>
            <a:ext cx="249912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Exemple 2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405" name="CustomShape 5"/>
          <p:cNvSpPr/>
          <p:nvPr/>
        </p:nvSpPr>
        <p:spPr>
          <a:xfrm>
            <a:off x="285840" y="4788000"/>
            <a:ext cx="214200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chiens.html 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406" name="CustomShape 6"/>
          <p:cNvSpPr/>
          <p:nvPr/>
        </p:nvSpPr>
        <p:spPr>
          <a:xfrm>
            <a:off x="18720" y="5505840"/>
            <a:ext cx="6402960" cy="1188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... préférer les </a:t>
            </a:r>
            <a:r>
              <a:rPr lang="fr-FR" sz="2400" b="0" strike="noStrike" spc="-1" dirty="0">
                <a:solidFill>
                  <a:srgbClr val="0070C0"/>
                </a:solidFill>
                <a:latin typeface="Arial Unicode MS"/>
                <a:ea typeface="DejaVu Sans"/>
              </a:rPr>
              <a:t>&lt;a</a:t>
            </a:r>
            <a:r>
              <a:rPr lang="fr-FR" sz="2400" b="0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r>
              <a:rPr lang="fr-FR" sz="2400" b="0" strike="noStrike" spc="-1" dirty="0" err="1">
                <a:solidFill>
                  <a:srgbClr val="FF0000"/>
                </a:solidFill>
                <a:latin typeface="Arial Unicode MS"/>
                <a:ea typeface="DejaVu Sans"/>
              </a:rPr>
              <a:t>href</a:t>
            </a:r>
            <a:r>
              <a:rPr lang="fr-FR" sz="2400" b="0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=</a:t>
            </a:r>
            <a:r>
              <a:rPr lang="fr-FR" sz="2400" b="0" strike="noStrike" spc="-1" dirty="0">
                <a:solidFill>
                  <a:srgbClr val="7030A0"/>
                </a:solidFill>
                <a:latin typeface="Arial Unicode MS"/>
                <a:ea typeface="DejaVu Sans"/>
              </a:rPr>
              <a:t> 'felins.html '</a:t>
            </a:r>
            <a:r>
              <a:rPr lang="fr-FR" sz="2400" b="0" strike="noStrike" spc="-1" dirty="0">
                <a:solidFill>
                  <a:srgbClr val="0070C0"/>
                </a:solidFill>
                <a:latin typeface="Arial Unicode MS"/>
                <a:ea typeface="DejaVu Sans"/>
              </a:rPr>
              <a:t>&gt;</a:t>
            </a:r>
            <a:r>
              <a:rPr lang="fr-FR" sz="2400" b="0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	</a:t>
            </a:r>
            <a:r>
              <a:rPr lang="fr-FR" sz="2400" b="0" strike="noStrike" spc="-1" dirty="0">
                <a:solidFill>
                  <a:srgbClr val="0070C0"/>
                </a:solidFill>
                <a:latin typeface="Arial Unicode MS"/>
                <a:ea typeface="DejaVu Sans"/>
              </a:rPr>
              <a:t>&lt;</a:t>
            </a:r>
            <a:r>
              <a:rPr lang="fr-FR" sz="2400" b="0" strike="noStrike" spc="-1" dirty="0" err="1">
                <a:solidFill>
                  <a:srgbClr val="0070C0"/>
                </a:solidFill>
                <a:latin typeface="Arial Unicode MS"/>
                <a:ea typeface="DejaVu Sans"/>
              </a:rPr>
              <a:t>img</a:t>
            </a:r>
            <a:r>
              <a:rPr lang="fr-FR" sz="2400" b="0" strike="noStrike" spc="-1" dirty="0">
                <a:solidFill>
                  <a:srgbClr val="0070C0"/>
                </a:solidFill>
                <a:latin typeface="Arial Unicode MS"/>
                <a:ea typeface="DejaVu Sans"/>
              </a:rPr>
              <a:t> </a:t>
            </a:r>
            <a:r>
              <a:rPr lang="fr-FR" sz="2400" b="0" strike="noStrike" spc="-1" dirty="0" err="1">
                <a:solidFill>
                  <a:srgbClr val="FF0000"/>
                </a:solidFill>
                <a:latin typeface="Arial Unicode MS"/>
                <a:ea typeface="DejaVu Sans"/>
              </a:rPr>
              <a:t>src</a:t>
            </a:r>
            <a:r>
              <a:rPr lang="fr-FR" sz="2400" b="0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=</a:t>
            </a:r>
            <a:r>
              <a:rPr lang="fr-FR" sz="2400" b="0" strike="noStrike" spc="-1" dirty="0">
                <a:solidFill>
                  <a:srgbClr val="7030A0"/>
                </a:solidFill>
                <a:latin typeface="Arial Unicode MS"/>
                <a:ea typeface="DejaVu Sans"/>
              </a:rPr>
              <a:t>'images/tete_chat.png' </a:t>
            </a:r>
            <a:r>
              <a:rPr lang="fr-FR" sz="2400" b="0" strike="noStrike" spc="-1" dirty="0">
                <a:solidFill>
                  <a:srgbClr val="0070C0"/>
                </a:solidFill>
                <a:latin typeface="Arial Unicode MS"/>
                <a:ea typeface="DejaVu Sans"/>
              </a:rPr>
              <a:t>/&gt;  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70C0"/>
                </a:solidFill>
                <a:latin typeface="Arial Unicode MS"/>
                <a:ea typeface="DejaVu Sans"/>
              </a:rPr>
              <a:t>		 &lt;/a&gt;</a:t>
            </a:r>
            <a:r>
              <a:rPr lang="fr-FR" sz="2400" b="0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...</a:t>
            </a:r>
            <a:r>
              <a:rPr lang="fr-FR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800" b="0" strike="noStrike" spc="-1" dirty="0">
              <a:latin typeface="Arial"/>
            </a:endParaRPr>
          </a:p>
        </p:txBody>
      </p:sp>
      <p:sp>
        <p:nvSpPr>
          <p:cNvPr id="407" name="CustomShape 7"/>
          <p:cNvSpPr/>
          <p:nvPr/>
        </p:nvSpPr>
        <p:spPr>
          <a:xfrm>
            <a:off x="2928926" y="4786322"/>
            <a:ext cx="864000" cy="28800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texte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08" name="CustomShape 8"/>
          <p:cNvSpPr/>
          <p:nvPr/>
        </p:nvSpPr>
        <p:spPr>
          <a:xfrm>
            <a:off x="4586822" y="3732004"/>
            <a:ext cx="3384000" cy="32400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2" name="CustomShape 12"/>
          <p:cNvSpPr/>
          <p:nvPr/>
        </p:nvSpPr>
        <p:spPr>
          <a:xfrm>
            <a:off x="6715080" y="5896080"/>
            <a:ext cx="1070640" cy="427680"/>
          </a:xfrm>
          <a:prstGeom prst="roundRect">
            <a:avLst>
              <a:gd name="adj" fmla="val 16667"/>
            </a:avLst>
          </a:prstGeom>
          <a:solidFill>
            <a:srgbClr val="FFC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image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13" name="CustomShape 13"/>
          <p:cNvSpPr/>
          <p:nvPr/>
        </p:nvSpPr>
        <p:spPr>
          <a:xfrm>
            <a:off x="1071360" y="5929200"/>
            <a:ext cx="4856760" cy="356040"/>
          </a:xfrm>
          <a:prstGeom prst="roundRect">
            <a:avLst>
              <a:gd name="adj" fmla="val 16667"/>
            </a:avLst>
          </a:prstGeom>
          <a:solidFill>
            <a:srgbClr val="FFC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4" name="Line 14"/>
          <p:cNvSpPr/>
          <p:nvPr/>
        </p:nvSpPr>
        <p:spPr>
          <a:xfrm>
            <a:off x="5929200" y="6107760"/>
            <a:ext cx="785880" cy="252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" name="ZoneTexte 18"/>
          <p:cNvSpPr txBox="1"/>
          <p:nvPr/>
        </p:nvSpPr>
        <p:spPr>
          <a:xfrm>
            <a:off x="0" y="42862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 smtClean="0">
                <a:solidFill>
                  <a:srgbClr val="000000"/>
                </a:solidFill>
                <a:latin typeface="Arial Unicode MS"/>
              </a:rPr>
              <a:t>... </a:t>
            </a:r>
            <a:r>
              <a:rPr lang="fr-FR" sz="2400" spc="-1" dirty="0" smtClean="0">
                <a:solidFill>
                  <a:srgbClr val="0070C0"/>
                </a:solidFill>
                <a:latin typeface="Arial Unicode MS"/>
              </a:rPr>
              <a:t>&lt;a</a:t>
            </a:r>
            <a:r>
              <a:rPr lang="fr-FR" sz="2400" spc="-1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r-FR" sz="2400" spc="-1" dirty="0" err="1" smtClean="0">
                <a:solidFill>
                  <a:srgbClr val="FF0000"/>
                </a:solidFill>
                <a:latin typeface="Arial Unicode MS"/>
              </a:rPr>
              <a:t>href</a:t>
            </a:r>
            <a:r>
              <a:rPr lang="fr-FR" sz="2400" spc="-1" dirty="0" smtClean="0">
                <a:solidFill>
                  <a:srgbClr val="000000"/>
                </a:solidFill>
                <a:latin typeface="Arial Unicode MS"/>
              </a:rPr>
              <a:t>=</a:t>
            </a:r>
            <a:r>
              <a:rPr lang="fr-FR" sz="2400" spc="-1" dirty="0" smtClean="0">
                <a:solidFill>
                  <a:srgbClr val="7030A0"/>
                </a:solidFill>
                <a:latin typeface="Arial Unicode MS"/>
              </a:rPr>
              <a:t>'http://www.30millionsdamis.fr'</a:t>
            </a:r>
            <a:r>
              <a:rPr lang="fr-FR" sz="2400" spc="-1" dirty="0" smtClean="0">
                <a:solidFill>
                  <a:srgbClr val="0070C0"/>
                </a:solidFill>
                <a:latin typeface="Arial Unicode MS"/>
              </a:rPr>
              <a:t>&gt;</a:t>
            </a:r>
            <a:r>
              <a:rPr lang="fr-FR" sz="2400" spc="-1" dirty="0" smtClean="0">
                <a:solidFill>
                  <a:srgbClr val="000000"/>
                </a:solidFill>
                <a:latin typeface="Arial Unicode MS"/>
              </a:rPr>
              <a:t> 30millionsdamis.fr </a:t>
            </a:r>
            <a:r>
              <a:rPr lang="fr-FR" sz="2400" spc="-1" dirty="0" smtClean="0">
                <a:solidFill>
                  <a:srgbClr val="0070C0"/>
                </a:solidFill>
                <a:latin typeface="Arial Unicode MS"/>
              </a:rPr>
              <a:t>&lt;/a&gt;</a:t>
            </a:r>
            <a:r>
              <a:rPr lang="fr-FR" sz="2400" spc="-1" dirty="0" smtClean="0">
                <a:solidFill>
                  <a:srgbClr val="000000"/>
                </a:solidFill>
                <a:latin typeface="Arial Unicode MS"/>
              </a:rPr>
              <a:t> </a:t>
            </a:r>
            <a:endParaRPr lang="fr-FR" sz="2400" spc="-1" dirty="0"/>
          </a:p>
        </p:txBody>
      </p:sp>
      <p:sp>
        <p:nvSpPr>
          <p:cNvPr id="410" name="CustomShape 10"/>
          <p:cNvSpPr/>
          <p:nvPr/>
        </p:nvSpPr>
        <p:spPr>
          <a:xfrm>
            <a:off x="5786446" y="4357694"/>
            <a:ext cx="2556000" cy="32400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21" name="Connecteur droit 20"/>
          <p:cNvCxnSpPr>
            <a:stCxn id="407" idx="3"/>
            <a:endCxn id="410" idx="2"/>
          </p:cNvCxnSpPr>
          <p:nvPr/>
        </p:nvCxnSpPr>
        <p:spPr>
          <a:xfrm flipV="1">
            <a:off x="3792926" y="4681694"/>
            <a:ext cx="3271520" cy="248628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" name="Connecteur droit 21"/>
          <p:cNvCxnSpPr>
            <a:stCxn id="407" idx="3"/>
            <a:endCxn id="408" idx="2"/>
          </p:cNvCxnSpPr>
          <p:nvPr/>
        </p:nvCxnSpPr>
        <p:spPr>
          <a:xfrm flipV="1">
            <a:off x="3792926" y="4056004"/>
            <a:ext cx="2485896" cy="874318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0" y="0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spc="-1" dirty="0" smtClean="0">
                <a:solidFill>
                  <a:srgbClr val="00B050"/>
                </a:solidFill>
                <a:latin typeface="Times New Roman"/>
              </a:rPr>
              <a:t>Référence : </a:t>
            </a:r>
            <a:endParaRPr lang="fr-FR" sz="4000" dirty="0"/>
          </a:p>
        </p:txBody>
      </p:sp>
      <p:sp>
        <p:nvSpPr>
          <p:cNvPr id="14" name="Rectangle 13"/>
          <p:cNvSpPr/>
          <p:nvPr/>
        </p:nvSpPr>
        <p:spPr>
          <a:xfrm>
            <a:off x="346102" y="3571876"/>
            <a:ext cx="8501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hlinkClick r:id="rId2"/>
              </a:rPr>
              <a:t>https://www.w3schools.com/html/html_links.asp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4297" y="1785926"/>
            <a:ext cx="71247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3.10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Balises sans contenus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16" name="CustomShape 2"/>
          <p:cNvSpPr/>
          <p:nvPr/>
        </p:nvSpPr>
        <p:spPr>
          <a:xfrm>
            <a:off x="476640" y="478440"/>
            <a:ext cx="845208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La plus part des balises ont un contenu :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417" name="CustomShape 3"/>
          <p:cNvSpPr/>
          <p:nvPr/>
        </p:nvSpPr>
        <p:spPr>
          <a:xfrm>
            <a:off x="103680" y="64836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8" name="CustomShape 4"/>
          <p:cNvSpPr/>
          <p:nvPr/>
        </p:nvSpPr>
        <p:spPr>
          <a:xfrm flipV="1">
            <a:off x="357120" y="103716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9" name="CustomShape 5"/>
          <p:cNvSpPr/>
          <p:nvPr/>
        </p:nvSpPr>
        <p:spPr>
          <a:xfrm>
            <a:off x="857160" y="1073160"/>
            <a:ext cx="828576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Ex :</a:t>
            </a: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&lt;b&gt;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belle</a:t>
            </a: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&lt;/b&gt;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20" name="CustomShape 6"/>
          <p:cNvSpPr/>
          <p:nvPr/>
        </p:nvSpPr>
        <p:spPr>
          <a:xfrm>
            <a:off x="500040" y="1644840"/>
            <a:ext cx="845208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D’autres balises n’ont pas de contenu :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421" name="CustomShape 7"/>
          <p:cNvSpPr/>
          <p:nvPr/>
        </p:nvSpPr>
        <p:spPr>
          <a:xfrm>
            <a:off x="127080" y="181476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2" name="CustomShape 8"/>
          <p:cNvSpPr/>
          <p:nvPr/>
        </p:nvSpPr>
        <p:spPr>
          <a:xfrm flipV="1">
            <a:off x="357120" y="232308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3" name="CustomShape 9"/>
          <p:cNvSpPr/>
          <p:nvPr/>
        </p:nvSpPr>
        <p:spPr>
          <a:xfrm>
            <a:off x="857160" y="2358720"/>
            <a:ext cx="828576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Ex : </a:t>
            </a: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&lt;hr/&gt;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ou encore </a:t>
            </a: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&lt;img </a:t>
            </a:r>
            <a:r>
              <a:rPr lang="fr-FR" sz="24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src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=</a:t>
            </a:r>
            <a:r>
              <a:rPr lang="fr-FR" sz="2400" b="0" strike="noStrike" spc="-1">
                <a:solidFill>
                  <a:srgbClr val="7030A0"/>
                </a:solidFill>
                <a:latin typeface="Times New Roman"/>
                <a:ea typeface="DejaVu Sans"/>
              </a:rPr>
              <a:t>’...’</a:t>
            </a: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/&gt;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).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24" name="CustomShape 10"/>
          <p:cNvSpPr/>
          <p:nvPr/>
        </p:nvSpPr>
        <p:spPr>
          <a:xfrm flipV="1">
            <a:off x="357120" y="296604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5" name="CustomShape 11"/>
          <p:cNvSpPr/>
          <p:nvPr/>
        </p:nvSpPr>
        <p:spPr>
          <a:xfrm>
            <a:off x="857160" y="3001680"/>
            <a:ext cx="828576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Plutôt que d’écrire la balise ouvrante et la balise fermante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26" name="CustomShape 12"/>
          <p:cNvSpPr/>
          <p:nvPr/>
        </p:nvSpPr>
        <p:spPr>
          <a:xfrm>
            <a:off x="3291120" y="3571920"/>
            <a:ext cx="14634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&lt;hr&gt;&lt;hr/&gt;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27" name="CustomShape 13"/>
          <p:cNvSpPr/>
          <p:nvPr/>
        </p:nvSpPr>
        <p:spPr>
          <a:xfrm>
            <a:off x="2000160" y="4502160"/>
            <a:ext cx="399960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on fusionne ces deux balises :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28" name="CustomShape 14"/>
          <p:cNvSpPr/>
          <p:nvPr/>
        </p:nvSpPr>
        <p:spPr>
          <a:xfrm rot="5400000">
            <a:off x="3715560" y="4143240"/>
            <a:ext cx="427680" cy="284760"/>
          </a:xfrm>
          <a:prstGeom prst="notch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9" name="CustomShape 15"/>
          <p:cNvSpPr/>
          <p:nvPr/>
        </p:nvSpPr>
        <p:spPr>
          <a:xfrm>
            <a:off x="5861160" y="4500720"/>
            <a:ext cx="8647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&lt;hr/&gt;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30" name="CustomShape 16"/>
          <p:cNvSpPr/>
          <p:nvPr/>
        </p:nvSpPr>
        <p:spPr>
          <a:xfrm>
            <a:off x="690840" y="5085720"/>
            <a:ext cx="845208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On n’écrit qu’une seule balise dans laquelle le slash se situe à la fin de la balise :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431" name="CustomShape 17"/>
          <p:cNvSpPr/>
          <p:nvPr/>
        </p:nvSpPr>
        <p:spPr>
          <a:xfrm>
            <a:off x="317880" y="525348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2" name="CustomShape 18"/>
          <p:cNvSpPr/>
          <p:nvPr/>
        </p:nvSpPr>
        <p:spPr>
          <a:xfrm>
            <a:off x="2575080" y="6110640"/>
            <a:ext cx="8647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&lt;hr/&gt;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33" name="CustomShape 19"/>
          <p:cNvSpPr/>
          <p:nvPr/>
        </p:nvSpPr>
        <p:spPr>
          <a:xfrm>
            <a:off x="4436280" y="6082200"/>
            <a:ext cx="21232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&lt;img </a:t>
            </a:r>
            <a:r>
              <a:rPr lang="fr-FR" sz="24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src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=</a:t>
            </a:r>
            <a:r>
              <a:rPr lang="fr-FR" sz="2400" b="0" strike="noStrike" spc="-1">
                <a:solidFill>
                  <a:srgbClr val="7030A0"/>
                </a:solidFill>
                <a:latin typeface="Times New Roman"/>
                <a:ea typeface="DejaVu Sans"/>
              </a:rPr>
              <a:t>’...’</a:t>
            </a: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/&gt;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3.10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Balises sans contenus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16" name="CustomShape 2"/>
          <p:cNvSpPr/>
          <p:nvPr/>
        </p:nvSpPr>
        <p:spPr>
          <a:xfrm>
            <a:off x="476640" y="478440"/>
            <a:ext cx="845208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La plus part des balises ont un contenu :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417" name="CustomShape 3"/>
          <p:cNvSpPr/>
          <p:nvPr/>
        </p:nvSpPr>
        <p:spPr>
          <a:xfrm>
            <a:off x="103680" y="64836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8" name="CustomShape 4"/>
          <p:cNvSpPr/>
          <p:nvPr/>
        </p:nvSpPr>
        <p:spPr>
          <a:xfrm flipV="1">
            <a:off x="357120" y="103716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9" name="CustomShape 5"/>
          <p:cNvSpPr/>
          <p:nvPr/>
        </p:nvSpPr>
        <p:spPr>
          <a:xfrm>
            <a:off x="857160" y="1073160"/>
            <a:ext cx="828576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Ex :</a:t>
            </a: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&lt;b&gt;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belle</a:t>
            </a: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&lt;/b&gt;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20" name="CustomShape 6"/>
          <p:cNvSpPr/>
          <p:nvPr/>
        </p:nvSpPr>
        <p:spPr>
          <a:xfrm>
            <a:off x="500040" y="1644840"/>
            <a:ext cx="845208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D’autres balises n’ont pas de contenu :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421" name="CustomShape 7"/>
          <p:cNvSpPr/>
          <p:nvPr/>
        </p:nvSpPr>
        <p:spPr>
          <a:xfrm>
            <a:off x="127080" y="181476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2" name="CustomShape 8"/>
          <p:cNvSpPr/>
          <p:nvPr/>
        </p:nvSpPr>
        <p:spPr>
          <a:xfrm flipV="1">
            <a:off x="357120" y="232308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3" name="CustomShape 9"/>
          <p:cNvSpPr/>
          <p:nvPr/>
        </p:nvSpPr>
        <p:spPr>
          <a:xfrm>
            <a:off x="857160" y="2358720"/>
            <a:ext cx="828576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Ex : </a:t>
            </a: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&lt;hr/&gt;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ou encore </a:t>
            </a: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&lt;img </a:t>
            </a:r>
            <a:r>
              <a:rPr lang="fr-FR" sz="24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src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=</a:t>
            </a:r>
            <a:r>
              <a:rPr lang="fr-FR" sz="2400" b="0" strike="noStrike" spc="-1">
                <a:solidFill>
                  <a:srgbClr val="7030A0"/>
                </a:solidFill>
                <a:latin typeface="Times New Roman"/>
                <a:ea typeface="DejaVu Sans"/>
              </a:rPr>
              <a:t>’...’</a:t>
            </a: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/&gt;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).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24" name="CustomShape 10"/>
          <p:cNvSpPr/>
          <p:nvPr/>
        </p:nvSpPr>
        <p:spPr>
          <a:xfrm flipV="1">
            <a:off x="357120" y="296604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5" name="CustomShape 11"/>
          <p:cNvSpPr/>
          <p:nvPr/>
        </p:nvSpPr>
        <p:spPr>
          <a:xfrm>
            <a:off x="857160" y="3001680"/>
            <a:ext cx="828576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Plutôt que d’écrire la balise ouvrante et la balise fermante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26" name="CustomShape 12"/>
          <p:cNvSpPr/>
          <p:nvPr/>
        </p:nvSpPr>
        <p:spPr>
          <a:xfrm>
            <a:off x="3291120" y="3571920"/>
            <a:ext cx="14634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&lt;hr&gt;&lt;hr/&gt;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27" name="CustomShape 13"/>
          <p:cNvSpPr/>
          <p:nvPr/>
        </p:nvSpPr>
        <p:spPr>
          <a:xfrm>
            <a:off x="2000160" y="4502160"/>
            <a:ext cx="399960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on fusionne ces deux balises :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28" name="CustomShape 14"/>
          <p:cNvSpPr/>
          <p:nvPr/>
        </p:nvSpPr>
        <p:spPr>
          <a:xfrm rot="5400000">
            <a:off x="3715560" y="4143240"/>
            <a:ext cx="427680" cy="284760"/>
          </a:xfrm>
          <a:prstGeom prst="notch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9" name="CustomShape 15"/>
          <p:cNvSpPr/>
          <p:nvPr/>
        </p:nvSpPr>
        <p:spPr>
          <a:xfrm>
            <a:off x="5861160" y="4500720"/>
            <a:ext cx="8647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&lt;hr/&gt;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30" name="CustomShape 16"/>
          <p:cNvSpPr/>
          <p:nvPr/>
        </p:nvSpPr>
        <p:spPr>
          <a:xfrm>
            <a:off x="690840" y="5085720"/>
            <a:ext cx="845208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On n’écrit qu’une seule balise dans laquelle le slash se situe à la fin de la balise :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431" name="CustomShape 17"/>
          <p:cNvSpPr/>
          <p:nvPr/>
        </p:nvSpPr>
        <p:spPr>
          <a:xfrm>
            <a:off x="317880" y="525348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2" name="CustomShape 18"/>
          <p:cNvSpPr/>
          <p:nvPr/>
        </p:nvSpPr>
        <p:spPr>
          <a:xfrm>
            <a:off x="2575080" y="6110640"/>
            <a:ext cx="8647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&lt;hr/&gt;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33" name="CustomShape 19"/>
          <p:cNvSpPr/>
          <p:nvPr/>
        </p:nvSpPr>
        <p:spPr>
          <a:xfrm>
            <a:off x="4436280" y="6082200"/>
            <a:ext cx="21232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&lt;img </a:t>
            </a:r>
            <a:r>
              <a:rPr lang="fr-FR" sz="24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src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=</a:t>
            </a:r>
            <a:r>
              <a:rPr lang="fr-FR" sz="2400" b="0" strike="noStrike" spc="-1">
                <a:solidFill>
                  <a:srgbClr val="7030A0"/>
                </a:solidFill>
                <a:latin typeface="Times New Roman"/>
                <a:ea typeface="DejaVu Sans"/>
              </a:rPr>
              <a:t>’...’</a:t>
            </a: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/&gt;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3.11 </a:t>
            </a:r>
            <a:r>
              <a:rPr lang="fr-FR" sz="2400" b="1" u="sng" strike="noStrike" spc="-1" dirty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Balises &lt;</a:t>
            </a:r>
            <a:r>
              <a:rPr lang="fr-FR" sz="2400" b="1" u="sng" strike="noStrike" spc="-1" dirty="0" err="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span</a:t>
            </a:r>
            <a:r>
              <a:rPr lang="fr-FR" sz="2400" b="1" u="sng" strike="noStrike" spc="-1" dirty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&gt;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435" name="CustomShape 2"/>
          <p:cNvSpPr/>
          <p:nvPr/>
        </p:nvSpPr>
        <p:spPr>
          <a:xfrm>
            <a:off x="476640" y="478440"/>
            <a:ext cx="845208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La balise &lt;span&gt; n’a aucun effet :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436" name="CustomShape 3"/>
          <p:cNvSpPr/>
          <p:nvPr/>
        </p:nvSpPr>
        <p:spPr>
          <a:xfrm>
            <a:off x="103680" y="64836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7" name="CustomShape 4"/>
          <p:cNvSpPr/>
          <p:nvPr/>
        </p:nvSpPr>
        <p:spPr>
          <a:xfrm>
            <a:off x="571320" y="1251720"/>
            <a:ext cx="214200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Un peu de texte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38" name="CustomShape 5"/>
          <p:cNvSpPr/>
          <p:nvPr/>
        </p:nvSpPr>
        <p:spPr>
          <a:xfrm>
            <a:off x="3214800" y="1338120"/>
            <a:ext cx="713160" cy="284760"/>
          </a:xfrm>
          <a:prstGeom prst="left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9" name="CustomShape 6"/>
          <p:cNvSpPr/>
          <p:nvPr/>
        </p:nvSpPr>
        <p:spPr>
          <a:xfrm>
            <a:off x="4429080" y="1251720"/>
            <a:ext cx="442800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Un </a:t>
            </a: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&lt;span&gt; 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peu de </a:t>
            </a: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&lt;/span&gt; 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texte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40" name="CustomShape 7"/>
          <p:cNvSpPr/>
          <p:nvPr/>
        </p:nvSpPr>
        <p:spPr>
          <a:xfrm flipV="1">
            <a:off x="285840" y="221832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1" name="CustomShape 8"/>
          <p:cNvSpPr/>
          <p:nvPr/>
        </p:nvSpPr>
        <p:spPr>
          <a:xfrm>
            <a:off x="785880" y="2254320"/>
            <a:ext cx="828576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Utile pour </a:t>
            </a: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délimiter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une portion du texte entre </a:t>
            </a: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&lt;span&gt; 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et </a:t>
            </a: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&lt;\span&gt;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42" name="CustomShape 9"/>
          <p:cNvSpPr/>
          <p:nvPr/>
        </p:nvSpPr>
        <p:spPr>
          <a:xfrm>
            <a:off x="928800" y="4505760"/>
            <a:ext cx="3070800" cy="1188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Mettre en forme la portion de texte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(CSS)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43" name="CustomShape 10"/>
          <p:cNvSpPr/>
          <p:nvPr/>
        </p:nvSpPr>
        <p:spPr>
          <a:xfrm>
            <a:off x="4929120" y="4505760"/>
            <a:ext cx="3070800" cy="1188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Modifier la portion de texte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(JavaScript)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44" name="CustomShape 11"/>
          <p:cNvSpPr/>
          <p:nvPr/>
        </p:nvSpPr>
        <p:spPr>
          <a:xfrm rot="7336200">
            <a:off x="2543760" y="3697200"/>
            <a:ext cx="1427760" cy="213120"/>
          </a:xfrm>
          <a:prstGeom prst="notch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5" name="CustomShape 12"/>
          <p:cNvSpPr/>
          <p:nvPr/>
        </p:nvSpPr>
        <p:spPr>
          <a:xfrm rot="14263800" flipH="1">
            <a:off x="4971600" y="3697560"/>
            <a:ext cx="1427400" cy="212760"/>
          </a:xfrm>
          <a:prstGeom prst="notch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3.12. !DOCTYPE html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447" name="Image 23"/>
          <p:cNvPicPr/>
          <p:nvPr/>
        </p:nvPicPr>
        <p:blipFill>
          <a:blip r:embed="rId2"/>
          <a:stretch/>
        </p:blipFill>
        <p:spPr>
          <a:xfrm>
            <a:off x="0" y="642960"/>
            <a:ext cx="9142920" cy="5928120"/>
          </a:xfrm>
          <a:prstGeom prst="rect">
            <a:avLst/>
          </a:prstGeom>
          <a:ln>
            <a:noFill/>
          </a:ln>
        </p:spPr>
      </p:pic>
      <p:sp>
        <p:nvSpPr>
          <p:cNvPr id="448" name="CustomShape 2"/>
          <p:cNvSpPr/>
          <p:nvPr/>
        </p:nvSpPr>
        <p:spPr>
          <a:xfrm>
            <a:off x="1071360" y="2215440"/>
            <a:ext cx="3999600" cy="228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0" anchor="ctr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70C0"/>
                </a:solidFill>
                <a:latin typeface="Arial Unicode MS"/>
                <a:ea typeface="Times New Roman"/>
              </a:rPr>
              <a:t>&lt;!-- Marque le d</a:t>
            </a:r>
            <a:r>
              <a:rPr lang="fr-FR" sz="1200" b="1" strike="noStrike" spc="-1">
                <a:solidFill>
                  <a:srgbClr val="0070C0"/>
                </a:solidFill>
                <a:latin typeface="Courier New"/>
                <a:ea typeface="Times New Roman"/>
              </a:rPr>
              <a:t>é</a:t>
            </a:r>
            <a:r>
              <a:rPr lang="fr-FR" sz="1200" b="1" strike="noStrike" spc="-1">
                <a:solidFill>
                  <a:srgbClr val="0070C0"/>
                </a:solidFill>
                <a:latin typeface="Arial Unicode MS"/>
                <a:ea typeface="Times New Roman"/>
              </a:rPr>
              <a:t>but du document HTML --&gt;</a:t>
            </a:r>
            <a:r>
              <a:rPr lang="fr-FR" sz="1200" b="1" strike="noStrike" spc="-1">
                <a:solidFill>
                  <a:srgbClr val="0070C0"/>
                </a:solidFill>
                <a:latin typeface="Arial"/>
                <a:ea typeface="Times New Roman"/>
              </a:rPr>
              <a:t> 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1071360" y="2339280"/>
            <a:ext cx="4256640" cy="409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0" anchor="ctr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70C0"/>
                </a:solidFill>
                <a:latin typeface="Arial Unicode MS"/>
                <a:ea typeface="Times New Roman"/>
              </a:rPr>
              <a:t>&lt;!-- Marque le début de la zone d'en-tête --&gt;</a:t>
            </a:r>
            <a:r>
              <a:rPr lang="fr-FR" sz="1200" b="1" strike="noStrike" spc="-1">
                <a:solidFill>
                  <a:srgbClr val="0070C0"/>
                </a:solidFill>
                <a:latin typeface="Arial"/>
                <a:ea typeface="Times New Roman"/>
              </a:rPr>
              <a:t> 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450" name="CustomShape 4"/>
          <p:cNvSpPr/>
          <p:nvPr/>
        </p:nvSpPr>
        <p:spPr>
          <a:xfrm>
            <a:off x="1214280" y="2643840"/>
            <a:ext cx="3999600" cy="228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0" anchor="ctr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70C0"/>
                </a:solidFill>
                <a:latin typeface="Arial Unicode MS"/>
                <a:ea typeface="Times New Roman"/>
              </a:rPr>
              <a:t>&lt;!-- Titre du document --&gt;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451" name="CustomShape 5"/>
          <p:cNvSpPr/>
          <p:nvPr/>
        </p:nvSpPr>
        <p:spPr>
          <a:xfrm>
            <a:off x="1214280" y="3358440"/>
            <a:ext cx="3999600" cy="228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0" anchor="ctr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70C0"/>
                </a:solidFill>
                <a:latin typeface="Arial Unicode MS"/>
                <a:ea typeface="Times New Roman"/>
              </a:rPr>
              <a:t>&lt;!-- Marque la fin de la zone d'en-tête --&gt;</a:t>
            </a:r>
            <a:r>
              <a:rPr lang="fr-FR" sz="1200" b="1" strike="noStrike" spc="-1">
                <a:solidFill>
                  <a:srgbClr val="0070C0"/>
                </a:solidFill>
                <a:latin typeface="Arial"/>
                <a:ea typeface="Times New Roman"/>
              </a:rPr>
              <a:t> 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452" name="CustomShape 6"/>
          <p:cNvSpPr/>
          <p:nvPr/>
        </p:nvSpPr>
        <p:spPr>
          <a:xfrm>
            <a:off x="1063440" y="3491640"/>
            <a:ext cx="4192560" cy="409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0" anchor="ctr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70C0"/>
                </a:solidFill>
                <a:latin typeface="Arial Unicode MS"/>
                <a:ea typeface="Times New Roman"/>
              </a:rPr>
              <a:t>&lt;!-- Marque le début du corps de la page --&gt;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453" name="CustomShape 7"/>
          <p:cNvSpPr/>
          <p:nvPr/>
        </p:nvSpPr>
        <p:spPr>
          <a:xfrm>
            <a:off x="1143000" y="4715640"/>
            <a:ext cx="3999600" cy="228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0" anchor="ctr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70C0"/>
                </a:solidFill>
                <a:latin typeface="Arial Unicode MS"/>
                <a:ea typeface="Times New Roman"/>
              </a:rPr>
              <a:t>&lt;!-- Marque la fin du corps de la page --&gt;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454" name="CustomShape 8"/>
          <p:cNvSpPr/>
          <p:nvPr/>
        </p:nvSpPr>
        <p:spPr>
          <a:xfrm>
            <a:off x="1143000" y="5001480"/>
            <a:ext cx="3999600" cy="228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0" anchor="ctr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70C0"/>
                </a:solidFill>
                <a:latin typeface="Arial Unicode MS"/>
                <a:ea typeface="Times New Roman"/>
              </a:rPr>
              <a:t>&lt;!-- Marque la fin du document HTML --&gt;</a:t>
            </a:r>
            <a:r>
              <a:rPr lang="fr-FR" sz="1200" b="1" strike="noStrike" spc="-1">
                <a:solidFill>
                  <a:srgbClr val="0070C0"/>
                </a:solidFill>
                <a:latin typeface="Arial"/>
                <a:ea typeface="Times New Roman"/>
              </a:rPr>
              <a:t> 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71406" y="1000108"/>
            <a:ext cx="6572296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u="sng" strike="noStrike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La structure globale d’un document HTML :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13" name="CustomShape 7"/>
          <p:cNvSpPr/>
          <p:nvPr/>
        </p:nvSpPr>
        <p:spPr>
          <a:xfrm>
            <a:off x="214282" y="1946054"/>
            <a:ext cx="1643074" cy="285752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2"/>
          <p:cNvSpPr/>
          <p:nvPr/>
        </p:nvSpPr>
        <p:spPr>
          <a:xfrm>
            <a:off x="504720" y="1071546"/>
            <a:ext cx="799637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70C0"/>
                </a:solidFill>
                <a:latin typeface="Times New Roman"/>
                <a:ea typeface="DejaVu Sans"/>
              </a:rPr>
              <a:t>&lt;! DOCTYPE&gt; </a:t>
            </a:r>
            <a:r>
              <a:rPr lang="fr-FR" sz="2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lang="fr-FR" sz="2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fr-FR" sz="2800" b="1" strike="noStrike" spc="-1" baseline="30000" dirty="0" smtClean="0">
                <a:solidFill>
                  <a:srgbClr val="000000"/>
                </a:solidFill>
                <a:latin typeface="Times New Roman"/>
                <a:ea typeface="DejaVu Sans"/>
              </a:rPr>
              <a:t>ère</a:t>
            </a:r>
            <a:r>
              <a:rPr lang="fr-FR" sz="2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fr-FR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déclaration </a:t>
            </a: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écrite dans un document HTML, avant la balise &lt;html&gt;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457" name="CustomShape 3"/>
          <p:cNvSpPr/>
          <p:nvPr/>
        </p:nvSpPr>
        <p:spPr>
          <a:xfrm>
            <a:off x="198360" y="1239306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8" name="CustomShape 4"/>
          <p:cNvSpPr/>
          <p:nvPr/>
        </p:nvSpPr>
        <p:spPr>
          <a:xfrm>
            <a:off x="2214546" y="142852"/>
            <a:ext cx="474624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0070C0"/>
                </a:solidFill>
                <a:latin typeface="Arial"/>
                <a:ea typeface="DejaVu Sans"/>
              </a:rPr>
              <a:t>&lt;!DOCTYPE html&gt; 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459" name="CustomShape 5"/>
          <p:cNvSpPr/>
          <p:nvPr/>
        </p:nvSpPr>
        <p:spPr>
          <a:xfrm>
            <a:off x="515880" y="2283666"/>
            <a:ext cx="762696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70C0"/>
                </a:solidFill>
                <a:latin typeface="Times New Roman"/>
                <a:ea typeface="DejaVu Sans"/>
              </a:rPr>
              <a:t>&lt;! DOCTYPE&gt;  </a:t>
            </a: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n’est </a:t>
            </a:r>
            <a:r>
              <a:rPr lang="fr-FR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pas une balise </a:t>
            </a: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&lt;html&gt;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460" name="CustomShape 6"/>
          <p:cNvSpPr/>
          <p:nvPr/>
        </p:nvSpPr>
        <p:spPr>
          <a:xfrm>
            <a:off x="209520" y="2453586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1" name="CustomShape 7"/>
          <p:cNvSpPr/>
          <p:nvPr/>
        </p:nvSpPr>
        <p:spPr>
          <a:xfrm flipV="1">
            <a:off x="357120" y="2949666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2" name="CustomShape 8"/>
          <p:cNvSpPr/>
          <p:nvPr/>
        </p:nvSpPr>
        <p:spPr>
          <a:xfrm>
            <a:off x="857160" y="2883066"/>
            <a:ext cx="8142840" cy="822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Instruction qui </a:t>
            </a:r>
            <a:r>
              <a:rPr lang="fr-FR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permet au navigateur web de connaître la version de HTML</a:t>
            </a:r>
            <a:r>
              <a:rPr lang="fr-FR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dans laquelle est écrite la page.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464" name="CustomShape 10"/>
          <p:cNvSpPr/>
          <p:nvPr/>
        </p:nvSpPr>
        <p:spPr>
          <a:xfrm>
            <a:off x="357158" y="4000504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5" name="CustomShape 11"/>
          <p:cNvSpPr/>
          <p:nvPr/>
        </p:nvSpPr>
        <p:spPr>
          <a:xfrm flipV="1">
            <a:off x="571320" y="4917066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6" name="CustomShape 12"/>
          <p:cNvSpPr/>
          <p:nvPr/>
        </p:nvSpPr>
        <p:spPr>
          <a:xfrm>
            <a:off x="1071360" y="4954506"/>
            <a:ext cx="7285680" cy="822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Spécifie les règles du HTML, de sorte que les navigateurs affichent correctement le contenu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467" name="CustomShape 13"/>
          <p:cNvSpPr/>
          <p:nvPr/>
        </p:nvSpPr>
        <p:spPr>
          <a:xfrm>
            <a:off x="214200" y="6143760"/>
            <a:ext cx="892872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Voir </a:t>
            </a:r>
            <a:r>
              <a:rPr lang="fr-FR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	</a:t>
            </a:r>
            <a:r>
              <a:rPr lang="fr-FR" sz="1800" b="0" u="sng" strike="noStrike" spc="-1">
                <a:solidFill>
                  <a:srgbClr val="009999"/>
                </a:solidFill>
                <a:uFillTx/>
                <a:latin typeface="Times New Roman"/>
                <a:ea typeface="DejaVu Sans"/>
                <a:hlinkClick r:id="rId2"/>
              </a:rPr>
              <a:t>https://www.w3schools.com/tags/tag_doctype.asp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	 </a:t>
            </a:r>
            <a:r>
              <a:rPr lang="fr-FR" sz="1800" b="0" u="sng" strike="noStrike" spc="-1">
                <a:solidFill>
                  <a:srgbClr val="009999"/>
                </a:solidFill>
                <a:uFillTx/>
                <a:latin typeface="Times New Roman"/>
                <a:ea typeface="DejaVu Sans"/>
                <a:hlinkClick r:id="rId3"/>
              </a:rPr>
              <a:t>https://fr.wikipedia.org/wiki/Standard_Generalized_Markup_Language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5786" y="3911814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pc="-1" dirty="0" smtClean="0">
                <a:solidFill>
                  <a:srgbClr val="000000"/>
                </a:solidFill>
                <a:latin typeface="Times New Roman"/>
              </a:rPr>
              <a:t>Fait référence à une DTD (Document Type </a:t>
            </a:r>
            <a:r>
              <a:rPr lang="fr-FR" sz="2400" b="1" spc="-1" dirty="0" err="1" smtClean="0">
                <a:solidFill>
                  <a:srgbClr val="000000"/>
                </a:solidFill>
                <a:latin typeface="Times New Roman"/>
              </a:rPr>
              <a:t>Definition</a:t>
            </a:r>
            <a:r>
              <a:rPr lang="fr-FR" sz="2400" b="1" spc="-1" dirty="0" smtClean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fr-FR" sz="2400" spc="-1" dirty="0" smtClean="0">
                <a:solidFill>
                  <a:srgbClr val="000000"/>
                </a:solidFill>
                <a:latin typeface="Times New Roman"/>
              </a:rPr>
              <a:t>– Définition de la structure d’un document. </a:t>
            </a:r>
            <a:endParaRPr lang="fr-FR" sz="2400" spc="-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571320" y="363240"/>
            <a:ext cx="8428680" cy="137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Le HTML5 ne repose pas sur le SGML (Standard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Generalized</a:t>
            </a: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Markup</a:t>
            </a: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Language</a:t>
            </a: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). Il ne nécessite pas de référence à une DTD 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469" name="CustomShape 2"/>
          <p:cNvSpPr/>
          <p:nvPr/>
        </p:nvSpPr>
        <p:spPr>
          <a:xfrm>
            <a:off x="264960" y="51444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0" name="CustomShape 3"/>
          <p:cNvSpPr/>
          <p:nvPr/>
        </p:nvSpPr>
        <p:spPr>
          <a:xfrm flipV="1">
            <a:off x="357120" y="196560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1" name="CustomShape 4"/>
          <p:cNvSpPr/>
          <p:nvPr/>
        </p:nvSpPr>
        <p:spPr>
          <a:xfrm>
            <a:off x="857160" y="2003400"/>
            <a:ext cx="7285680" cy="822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On valide le HTML5 avec un shéma XSD (XML Shema Definition) 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72" name="CustomShape 5"/>
          <p:cNvSpPr/>
          <p:nvPr/>
        </p:nvSpPr>
        <p:spPr>
          <a:xfrm>
            <a:off x="214200" y="2928960"/>
            <a:ext cx="8928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Voir </a:t>
            </a:r>
            <a:r>
              <a:rPr lang="fr-FR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	</a:t>
            </a:r>
            <a:r>
              <a:rPr lang="fr-FR" sz="1800" b="0" u="sng" strike="noStrike" spc="-1">
                <a:solidFill>
                  <a:srgbClr val="009999"/>
                </a:solidFill>
                <a:uFillTx/>
                <a:latin typeface="Times New Roman"/>
                <a:ea typeface="DejaVu Sans"/>
                <a:hlinkClick r:id="rId2"/>
              </a:rPr>
              <a:t> </a:t>
            </a:r>
            <a:r>
              <a:rPr lang="fr-FR" sz="1800" b="0" u="sng" strike="noStrike" spc="-1">
                <a:solidFill>
                  <a:srgbClr val="009999"/>
                </a:solidFill>
                <a:uFillTx/>
                <a:latin typeface="Times New Roman"/>
                <a:ea typeface="DejaVu Sans"/>
                <a:hlinkClick r:id="rId3"/>
              </a:rPr>
              <a:t>https://www.w3schools.com/xml/schema_intro.asp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73" name="CustomShape 6"/>
          <p:cNvSpPr/>
          <p:nvPr/>
        </p:nvSpPr>
        <p:spPr>
          <a:xfrm>
            <a:off x="571320" y="5000760"/>
            <a:ext cx="799992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Toujours ajouter la déclaration  </a:t>
            </a:r>
            <a:r>
              <a:t/>
            </a:r>
            <a:br/>
            <a:r>
              <a:rPr lang="fr-FR" sz="28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&lt;!DOCTYPE html&gt; à un document HTML</a:t>
            </a:r>
            <a:endParaRPr lang="fr-FR" sz="2800" b="0" strike="noStrike" spc="-1">
              <a:latin typeface="Arial"/>
            </a:endParaRPr>
          </a:p>
        </p:txBody>
      </p:sp>
      <p:pic>
        <p:nvPicPr>
          <p:cNvPr id="474" name="Picture 2"/>
          <p:cNvPicPr/>
          <p:nvPr/>
        </p:nvPicPr>
        <p:blipFill>
          <a:blip r:embed="rId4" cstate="print"/>
          <a:stretch/>
        </p:blipFill>
        <p:spPr>
          <a:xfrm>
            <a:off x="4000320" y="4071960"/>
            <a:ext cx="856080" cy="79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Image 474"/>
          <p:cNvPicPr/>
          <p:nvPr/>
        </p:nvPicPr>
        <p:blipFill>
          <a:blip r:embed="rId2"/>
          <a:srcRect t="12818"/>
          <a:stretch/>
        </p:blipFill>
        <p:spPr>
          <a:xfrm>
            <a:off x="97838" y="571480"/>
            <a:ext cx="8831880" cy="4895640"/>
          </a:xfrm>
          <a:prstGeom prst="rect">
            <a:avLst/>
          </a:prstGeom>
          <a:ln>
            <a:noFill/>
          </a:ln>
        </p:spPr>
      </p:pic>
      <p:sp>
        <p:nvSpPr>
          <p:cNvPr id="3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3.13 </a:t>
            </a:r>
            <a:r>
              <a:rPr lang="fr-FR" sz="2400" b="1" u="sng" strike="noStrike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Un document html est hiérarchique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428596" y="5360256"/>
            <a:ext cx="3714776" cy="42862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u="sng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Fils de html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lang="fr-FR" sz="2400" b="0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head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et body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428596" y="5860322"/>
            <a:ext cx="3357586" cy="42862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u="sng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Fils de body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: h1et p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428596" y="6360364"/>
            <a:ext cx="3357586" cy="42862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u="sng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Fils de p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: b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7" name="CustomShape 1"/>
          <p:cNvSpPr/>
          <p:nvPr/>
        </p:nvSpPr>
        <p:spPr>
          <a:xfrm>
            <a:off x="3357554" y="5857892"/>
            <a:ext cx="3714776" cy="42862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u="sng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Fils de </a:t>
            </a:r>
            <a:r>
              <a:rPr lang="fr-FR" sz="2400" b="0" u="sng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head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lang="fr-FR" sz="2400" b="0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title</a:t>
            </a: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0" y="0"/>
            <a:ext cx="55123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1.1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Internet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68" name="Image 23"/>
          <p:cNvPicPr/>
          <p:nvPr/>
        </p:nvPicPr>
        <p:blipFill>
          <a:blip r:embed="rId2"/>
          <a:stretch/>
        </p:blipFill>
        <p:spPr>
          <a:xfrm>
            <a:off x="4071960" y="1297080"/>
            <a:ext cx="4863960" cy="3785040"/>
          </a:xfrm>
          <a:prstGeom prst="rect">
            <a:avLst/>
          </a:prstGeom>
          <a:ln>
            <a:noFill/>
          </a:ln>
        </p:spPr>
      </p:pic>
      <p:sp>
        <p:nvSpPr>
          <p:cNvPr id="69" name="CustomShape 2"/>
          <p:cNvSpPr/>
          <p:nvPr/>
        </p:nvSpPr>
        <p:spPr>
          <a:xfrm>
            <a:off x="790560" y="1100880"/>
            <a:ext cx="3499560" cy="137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Réseau informatique mondial physique accessible au public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790560" y="5181840"/>
            <a:ext cx="807156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Composé des réseaux publics, privés, universitaires, commerciaux, ...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71" name="CustomShape 4"/>
          <p:cNvSpPr/>
          <p:nvPr/>
        </p:nvSpPr>
        <p:spPr>
          <a:xfrm>
            <a:off x="362160" y="130896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5"/>
          <p:cNvSpPr/>
          <p:nvPr/>
        </p:nvSpPr>
        <p:spPr>
          <a:xfrm>
            <a:off x="362160" y="539244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0" y="0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spc="-1" dirty="0" smtClean="0">
                <a:solidFill>
                  <a:srgbClr val="00B050"/>
                </a:solidFill>
                <a:latin typeface="Times New Roman"/>
              </a:rPr>
              <a:t>Bilan: liste de toutes les balises HTML </a:t>
            </a:r>
            <a:endParaRPr lang="fr-FR" sz="4000" dirty="0"/>
          </a:p>
        </p:txBody>
      </p:sp>
      <p:sp>
        <p:nvSpPr>
          <p:cNvPr id="14" name="Rectangle 13"/>
          <p:cNvSpPr/>
          <p:nvPr/>
        </p:nvSpPr>
        <p:spPr>
          <a:xfrm>
            <a:off x="285720" y="2357430"/>
            <a:ext cx="8501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hlinkClick r:id="rId2"/>
              </a:rPr>
              <a:t>https://www.w3schools.com/tags/ref_byfunc.asp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46"/>
            <a:ext cx="71247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8596" y="5214950"/>
            <a:ext cx="8501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hlinkClick r:id="rId4"/>
              </a:rPr>
              <a:t>https://</a:t>
            </a:r>
            <a:r>
              <a:rPr lang="fr-FR" sz="2800" dirty="0" smtClean="0">
                <a:hlinkClick r:id="rId4"/>
              </a:rPr>
              <a:t>developer.mozilla.org/fr/docs/Web/HTML/Element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643314"/>
            <a:ext cx="45053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857160" y="1143000"/>
            <a:ext cx="7428600" cy="3381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54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IV. </a:t>
            </a:r>
            <a:r>
              <a:t/>
            </a:r>
            <a:br/>
            <a:r>
              <a:rPr lang="fr-FR" sz="5400" b="1" u="sng" strike="noStrike" spc="-1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La CSS </a:t>
            </a:r>
            <a:endParaRPr lang="fr-FR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1" u="sng" strike="noStrike" spc="-1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Cascading Style Sheets </a:t>
            </a:r>
            <a:endParaRPr lang="fr-FR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1" u="sng" strike="noStrike" spc="-1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habille le HTML </a:t>
            </a:r>
            <a:endParaRPr lang="fr-FR" sz="5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4.1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A quoi sert la CSS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78" name="CustomShape 2"/>
          <p:cNvSpPr/>
          <p:nvPr/>
        </p:nvSpPr>
        <p:spPr>
          <a:xfrm>
            <a:off x="428760" y="571320"/>
            <a:ext cx="828576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Les</a:t>
            </a: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CSS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(</a:t>
            </a: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Cascading Style Sheets - feuilles de style en cascade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forment un langage informatique qui décrit la présentation des documents HTML.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479" name="Image 18"/>
          <p:cNvPicPr/>
          <p:nvPr/>
        </p:nvPicPr>
        <p:blipFill>
          <a:blip r:embed="rId2"/>
          <a:stretch/>
        </p:blipFill>
        <p:spPr>
          <a:xfrm>
            <a:off x="2214720" y="1928880"/>
            <a:ext cx="4142160" cy="2142000"/>
          </a:xfrm>
          <a:prstGeom prst="rect">
            <a:avLst/>
          </a:prstGeom>
          <a:ln>
            <a:noFill/>
          </a:ln>
        </p:spPr>
      </p:pic>
      <p:sp>
        <p:nvSpPr>
          <p:cNvPr id="480" name="CustomShape 3"/>
          <p:cNvSpPr/>
          <p:nvPr/>
        </p:nvSpPr>
        <p:spPr>
          <a:xfrm>
            <a:off x="1084320" y="4319640"/>
            <a:ext cx="31323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u="sng" strike="noStrike" spc="-1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Idée principale </a:t>
            </a:r>
            <a:r>
              <a:rPr lang="fr-FR" sz="32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: </a:t>
            </a:r>
            <a:endParaRPr lang="fr-FR" sz="3200" b="0" strike="noStrike" spc="-1">
              <a:latin typeface="Arial"/>
            </a:endParaRPr>
          </a:p>
        </p:txBody>
      </p:sp>
      <p:pic>
        <p:nvPicPr>
          <p:cNvPr id="481" name="Picture 2"/>
          <p:cNvPicPr/>
          <p:nvPr/>
        </p:nvPicPr>
        <p:blipFill>
          <a:blip r:embed="rId3" cstate="print"/>
          <a:stretch/>
        </p:blipFill>
        <p:spPr>
          <a:xfrm>
            <a:off x="142920" y="4214880"/>
            <a:ext cx="856080" cy="793440"/>
          </a:xfrm>
          <a:prstGeom prst="rect">
            <a:avLst/>
          </a:prstGeom>
          <a:ln>
            <a:noFill/>
          </a:ln>
        </p:spPr>
      </p:pic>
      <p:sp>
        <p:nvSpPr>
          <p:cNvPr id="482" name="CustomShape 4"/>
          <p:cNvSpPr/>
          <p:nvPr/>
        </p:nvSpPr>
        <p:spPr>
          <a:xfrm>
            <a:off x="4115520" y="4319640"/>
            <a:ext cx="50083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Séparer le fond de la forme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483" name="CustomShape 5"/>
          <p:cNvSpPr/>
          <p:nvPr/>
        </p:nvSpPr>
        <p:spPr>
          <a:xfrm flipV="1">
            <a:off x="357120" y="528480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4" name="CustomShape 6"/>
          <p:cNvSpPr/>
          <p:nvPr/>
        </p:nvSpPr>
        <p:spPr>
          <a:xfrm>
            <a:off x="857160" y="5287680"/>
            <a:ext cx="814284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Mettre en forme le texte (police, taille du texte, style, couleur ...)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85" name="CustomShape 7"/>
          <p:cNvSpPr/>
          <p:nvPr/>
        </p:nvSpPr>
        <p:spPr>
          <a:xfrm flipV="1">
            <a:off x="357120" y="585648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6" name="CustomShape 8"/>
          <p:cNvSpPr/>
          <p:nvPr/>
        </p:nvSpPr>
        <p:spPr>
          <a:xfrm>
            <a:off x="857160" y="5859360"/>
            <a:ext cx="814284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Positionner, mettre en page des différents éléments de la page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4.2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La syntaxe de la CSS 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88" name="CustomShape 2"/>
          <p:cNvSpPr/>
          <p:nvPr/>
        </p:nvSpPr>
        <p:spPr>
          <a:xfrm>
            <a:off x="4381560" y="1214280"/>
            <a:ext cx="4496400" cy="12546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&lt;h1&gt; </a:t>
            </a:r>
            <a:r>
              <a:rPr lang="fr-FR" sz="18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Mon titre 1 </a:t>
            </a:r>
            <a:r>
              <a:rPr lang="fr-FR" sz="18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&lt;/h1&gt;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&lt;p&gt; </a:t>
            </a:r>
            <a:r>
              <a:rPr lang="fr-FR" sz="18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texte texte texte ... </a:t>
            </a:r>
            <a:r>
              <a:rPr lang="fr-FR" sz="18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&lt;/p&gt;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&lt;h1&gt; </a:t>
            </a:r>
            <a:r>
              <a:rPr lang="fr-FR" sz="18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Mon titre 2 </a:t>
            </a:r>
            <a:r>
              <a:rPr lang="fr-FR" sz="18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&lt;/h1&gt;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&lt;p&gt; </a:t>
            </a:r>
            <a:r>
              <a:rPr lang="fr-FR" sz="18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texte texte texte ...</a:t>
            </a:r>
            <a:r>
              <a:rPr lang="fr-FR" sz="18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&lt;/p&gt;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89" name="CustomShape 3"/>
          <p:cNvSpPr/>
          <p:nvPr/>
        </p:nvSpPr>
        <p:spPr>
          <a:xfrm>
            <a:off x="4378320" y="614160"/>
            <a:ext cx="214200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Code HTML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90" name="CustomShape 4"/>
          <p:cNvSpPr/>
          <p:nvPr/>
        </p:nvSpPr>
        <p:spPr>
          <a:xfrm>
            <a:off x="4381560" y="3286080"/>
            <a:ext cx="4496400" cy="168336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h1{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background-color : #2A17B7; 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color : white; 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font-size : 20px; 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font-family : darkmoon;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}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91" name="CustomShape 5"/>
          <p:cNvSpPr/>
          <p:nvPr/>
        </p:nvSpPr>
        <p:spPr>
          <a:xfrm>
            <a:off x="4378320" y="2685960"/>
            <a:ext cx="214200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Code CSS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492" name="Image 33"/>
          <p:cNvPicPr/>
          <p:nvPr/>
        </p:nvPicPr>
        <p:blipFill>
          <a:blip r:embed="rId2"/>
          <a:stretch/>
        </p:blipFill>
        <p:spPr>
          <a:xfrm>
            <a:off x="261720" y="1643040"/>
            <a:ext cx="3690000" cy="27136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93" name="CustomShape 6"/>
          <p:cNvSpPr/>
          <p:nvPr/>
        </p:nvSpPr>
        <p:spPr>
          <a:xfrm>
            <a:off x="4405320" y="3618000"/>
            <a:ext cx="3713760" cy="20520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4" name="Line 7"/>
          <p:cNvSpPr/>
          <p:nvPr/>
        </p:nvSpPr>
        <p:spPr>
          <a:xfrm flipH="1" flipV="1">
            <a:off x="3309840" y="2109600"/>
            <a:ext cx="1095120" cy="1611360"/>
          </a:xfrm>
          <a:prstGeom prst="line">
            <a:avLst/>
          </a:prstGeom>
          <a:ln w="19080">
            <a:solidFill>
              <a:srgbClr val="CC0099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5" name="CustomShape 8"/>
          <p:cNvSpPr/>
          <p:nvPr/>
        </p:nvSpPr>
        <p:spPr>
          <a:xfrm>
            <a:off x="4405320" y="3886200"/>
            <a:ext cx="3713760" cy="21312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6" name="Line 9"/>
          <p:cNvSpPr/>
          <p:nvPr/>
        </p:nvSpPr>
        <p:spPr>
          <a:xfrm flipH="1" flipV="1">
            <a:off x="1452240" y="2071440"/>
            <a:ext cx="2952720" cy="1921680"/>
          </a:xfrm>
          <a:prstGeom prst="line">
            <a:avLst/>
          </a:prstGeom>
          <a:ln w="19080">
            <a:solidFill>
              <a:srgbClr val="CC0099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7" name="CustomShape 10"/>
          <p:cNvSpPr/>
          <p:nvPr/>
        </p:nvSpPr>
        <p:spPr>
          <a:xfrm>
            <a:off x="4405320" y="4176720"/>
            <a:ext cx="3713760" cy="21312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8" name="Line 11"/>
          <p:cNvSpPr/>
          <p:nvPr/>
        </p:nvSpPr>
        <p:spPr>
          <a:xfrm flipH="1" flipV="1">
            <a:off x="487800" y="2214360"/>
            <a:ext cx="3917160" cy="2069280"/>
          </a:xfrm>
          <a:prstGeom prst="line">
            <a:avLst/>
          </a:prstGeom>
          <a:ln w="19080">
            <a:solidFill>
              <a:srgbClr val="CC0099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9" name="CustomShape 12"/>
          <p:cNvSpPr/>
          <p:nvPr/>
        </p:nvSpPr>
        <p:spPr>
          <a:xfrm>
            <a:off x="237960" y="1857240"/>
            <a:ext cx="498960" cy="35604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0" name="CustomShape 13"/>
          <p:cNvSpPr/>
          <p:nvPr/>
        </p:nvSpPr>
        <p:spPr>
          <a:xfrm>
            <a:off x="4405320" y="4448160"/>
            <a:ext cx="3713760" cy="21312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1" name="Line 14"/>
          <p:cNvSpPr/>
          <p:nvPr/>
        </p:nvSpPr>
        <p:spPr>
          <a:xfrm flipH="1" flipV="1">
            <a:off x="1595160" y="3500280"/>
            <a:ext cx="2809800" cy="1054800"/>
          </a:xfrm>
          <a:prstGeom prst="line">
            <a:avLst/>
          </a:prstGeom>
          <a:ln w="19080">
            <a:solidFill>
              <a:srgbClr val="CC0099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2" name="CustomShape 15"/>
          <p:cNvSpPr/>
          <p:nvPr/>
        </p:nvSpPr>
        <p:spPr>
          <a:xfrm>
            <a:off x="237960" y="3286080"/>
            <a:ext cx="1356120" cy="42768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0" y="1800"/>
            <a:ext cx="349920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1" u="sng" strike="noStrike" spc="-1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Ecriture générale</a:t>
            </a:r>
            <a:r>
              <a:rPr lang="fr-FR" sz="28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: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504" name="CustomShape 2"/>
          <p:cNvSpPr/>
          <p:nvPr/>
        </p:nvSpPr>
        <p:spPr>
          <a:xfrm>
            <a:off x="142920" y="644760"/>
            <a:ext cx="845208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La syntaxe de base de CSS est composée de 3 parties :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505" name="CustomShape 3"/>
          <p:cNvSpPr/>
          <p:nvPr/>
        </p:nvSpPr>
        <p:spPr>
          <a:xfrm>
            <a:off x="285840" y="1434960"/>
            <a:ext cx="2642040" cy="137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216000" indent="-21528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fr-FR" sz="28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 un sélecteur </a:t>
            </a:r>
            <a:endParaRPr lang="fr-FR" sz="28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fr-FR" sz="28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 une propriété</a:t>
            </a:r>
            <a:endParaRPr lang="fr-FR" sz="28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fr-FR" sz="28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 une valeur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506" name="CustomShape 4"/>
          <p:cNvSpPr/>
          <p:nvPr/>
        </p:nvSpPr>
        <p:spPr>
          <a:xfrm>
            <a:off x="2675352" y="1617162"/>
            <a:ext cx="356040" cy="114192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7" name="CustomShape 5"/>
          <p:cNvSpPr/>
          <p:nvPr/>
        </p:nvSpPr>
        <p:spPr>
          <a:xfrm>
            <a:off x="3143160" y="1616760"/>
            <a:ext cx="5785200" cy="106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FF0000"/>
                </a:solidFill>
                <a:latin typeface="Arial Unicode MS"/>
                <a:ea typeface="Times New Roman"/>
              </a:rPr>
              <a:t>sélecteur  { propriété : valeur }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08" name="CustomShape 6"/>
          <p:cNvSpPr/>
          <p:nvPr/>
        </p:nvSpPr>
        <p:spPr>
          <a:xfrm>
            <a:off x="221400" y="3061800"/>
            <a:ext cx="15703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Exemple</a:t>
            </a: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509" name="CustomShape 7"/>
          <p:cNvSpPr/>
          <p:nvPr/>
        </p:nvSpPr>
        <p:spPr>
          <a:xfrm>
            <a:off x="2714612" y="3000372"/>
            <a:ext cx="4987080" cy="578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 Unicode MS"/>
                <a:ea typeface="Times New Roman"/>
              </a:rPr>
              <a:t>h1 { font-size : 20px }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510" name="CustomShape 8"/>
          <p:cNvSpPr/>
          <p:nvPr/>
        </p:nvSpPr>
        <p:spPr>
          <a:xfrm>
            <a:off x="1214414" y="4143380"/>
            <a:ext cx="1427760" cy="42768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sélecteur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511" name="CustomShape 9"/>
          <p:cNvSpPr/>
          <p:nvPr/>
        </p:nvSpPr>
        <p:spPr>
          <a:xfrm>
            <a:off x="2500298" y="3071810"/>
            <a:ext cx="784800" cy="42768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3" name="CustomShape 11"/>
          <p:cNvSpPr/>
          <p:nvPr/>
        </p:nvSpPr>
        <p:spPr>
          <a:xfrm>
            <a:off x="3574298" y="4143380"/>
            <a:ext cx="1641960" cy="427680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propriété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514" name="CustomShape 12"/>
          <p:cNvSpPr/>
          <p:nvPr/>
        </p:nvSpPr>
        <p:spPr>
          <a:xfrm>
            <a:off x="3571868" y="3082866"/>
            <a:ext cx="1641960" cy="427680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6" name="CustomShape 14"/>
          <p:cNvSpPr/>
          <p:nvPr/>
        </p:nvSpPr>
        <p:spPr>
          <a:xfrm>
            <a:off x="6072120" y="4143240"/>
            <a:ext cx="1641960" cy="427680"/>
          </a:xfrm>
          <a:prstGeom prst="roundRect">
            <a:avLst>
              <a:gd name="adj" fmla="val 16667"/>
            </a:avLst>
          </a:prstGeom>
          <a:solidFill>
            <a:srgbClr val="FFC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valeur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517" name="CustomShape 15"/>
          <p:cNvSpPr/>
          <p:nvPr/>
        </p:nvSpPr>
        <p:spPr>
          <a:xfrm>
            <a:off x="5429256" y="3071810"/>
            <a:ext cx="999000" cy="427680"/>
          </a:xfrm>
          <a:prstGeom prst="roundRect">
            <a:avLst>
              <a:gd name="adj" fmla="val 16667"/>
            </a:avLst>
          </a:prstGeom>
          <a:solidFill>
            <a:srgbClr val="FFC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9" name="CustomShape 17"/>
          <p:cNvSpPr/>
          <p:nvPr/>
        </p:nvSpPr>
        <p:spPr>
          <a:xfrm flipV="1">
            <a:off x="357120" y="5143512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0" name="CustomShape 18"/>
          <p:cNvSpPr/>
          <p:nvPr/>
        </p:nvSpPr>
        <p:spPr>
          <a:xfrm>
            <a:off x="857160" y="5148192"/>
            <a:ext cx="7429616" cy="822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Tous les titres principaux du document auront une taille de 20 pixels</a:t>
            </a:r>
            <a:endParaRPr lang="fr-FR" sz="2400" b="0" strike="noStrike" spc="-1" dirty="0">
              <a:latin typeface="Arial"/>
            </a:endParaRPr>
          </a:p>
        </p:txBody>
      </p:sp>
      <p:cxnSp>
        <p:nvCxnSpPr>
          <p:cNvPr id="21" name="Connecteur droit 20"/>
          <p:cNvCxnSpPr>
            <a:stCxn id="511" idx="2"/>
            <a:endCxn id="510" idx="0"/>
          </p:cNvCxnSpPr>
          <p:nvPr/>
        </p:nvCxnSpPr>
        <p:spPr>
          <a:xfrm rot="5400000">
            <a:off x="2088551" y="3339233"/>
            <a:ext cx="643890" cy="964404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6" name="Connecteur droit 25"/>
          <p:cNvCxnSpPr>
            <a:stCxn id="514" idx="2"/>
            <a:endCxn id="513" idx="0"/>
          </p:cNvCxnSpPr>
          <p:nvPr/>
        </p:nvCxnSpPr>
        <p:spPr>
          <a:xfrm rot="16200000" flipH="1">
            <a:off x="4077646" y="3825748"/>
            <a:ext cx="632834" cy="243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9" name="Connecteur droit 28"/>
          <p:cNvCxnSpPr>
            <a:stCxn id="517" idx="2"/>
            <a:endCxn id="516" idx="0"/>
          </p:cNvCxnSpPr>
          <p:nvPr/>
        </p:nvCxnSpPr>
        <p:spPr>
          <a:xfrm rot="16200000" flipH="1">
            <a:off x="6089053" y="3339193"/>
            <a:ext cx="643750" cy="964344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9" name="Rectangle 38"/>
          <p:cNvSpPr/>
          <p:nvPr/>
        </p:nvSpPr>
        <p:spPr>
          <a:xfrm>
            <a:off x="4286248" y="6286520"/>
            <a:ext cx="4500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hlinkClick r:id="rId2"/>
              </a:rPr>
              <a:t>https://www.w3schools.com/css/css_syntax.asp</a:t>
            </a:r>
            <a:endParaRPr lang="fr-FR" sz="1600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143644"/>
            <a:ext cx="4000528" cy="56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0" y="1800"/>
            <a:ext cx="349920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1" u="sng" strike="noStrike" spc="-1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Propriétés: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571320" y="646920"/>
            <a:ext cx="771408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Si la valeur d’un attribut contient un espace, alors la valeur de l’attribut s’écrit en guillemets :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523" name="CustomShape 3"/>
          <p:cNvSpPr/>
          <p:nvPr/>
        </p:nvSpPr>
        <p:spPr>
          <a:xfrm>
            <a:off x="214200" y="78588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4" name="CustomShape 4"/>
          <p:cNvSpPr/>
          <p:nvPr/>
        </p:nvSpPr>
        <p:spPr>
          <a:xfrm>
            <a:off x="1718640" y="1930680"/>
            <a:ext cx="572472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70C0"/>
                </a:solidFill>
                <a:latin typeface="Arial Unicode MS"/>
                <a:ea typeface="Times New Roman"/>
              </a:rPr>
              <a:t>h2</a:t>
            </a:r>
            <a:r>
              <a:rPr lang="fr-FR" sz="2800" b="0" strike="noStrike" spc="-1">
                <a:solidFill>
                  <a:srgbClr val="000000"/>
                </a:solidFill>
                <a:latin typeface="Arial Unicode MS"/>
                <a:ea typeface="Times New Roman"/>
              </a:rPr>
              <a:t> </a:t>
            </a:r>
            <a:r>
              <a:rPr lang="fr-FR" sz="2800" b="0" strike="noStrike" spc="-1">
                <a:solidFill>
                  <a:srgbClr val="0070C0"/>
                </a:solidFill>
                <a:latin typeface="Arial Unicode MS"/>
                <a:ea typeface="Times New Roman"/>
              </a:rPr>
              <a:t>{</a:t>
            </a:r>
            <a:r>
              <a:rPr lang="fr-FR" sz="2800" b="0" strike="noStrike" spc="-1">
                <a:solidFill>
                  <a:srgbClr val="000000"/>
                </a:solidFill>
                <a:latin typeface="Arial Unicode MS"/>
                <a:ea typeface="Times New Roman"/>
              </a:rPr>
              <a:t> </a:t>
            </a:r>
            <a:r>
              <a:rPr lang="fr-FR" sz="2800" b="0" strike="noStrike" spc="-1">
                <a:solidFill>
                  <a:srgbClr val="00B0F0"/>
                </a:solidFill>
                <a:latin typeface="Arial Unicode MS"/>
                <a:ea typeface="Times New Roman"/>
              </a:rPr>
              <a:t>font-family</a:t>
            </a:r>
            <a:r>
              <a:rPr lang="fr-FR" sz="2800" b="0" strike="noStrike" spc="-1">
                <a:solidFill>
                  <a:srgbClr val="000000"/>
                </a:solidFill>
                <a:latin typeface="Arial Unicode MS"/>
                <a:ea typeface="Times New Roman"/>
              </a:rPr>
              <a:t> : "sans serif" </a:t>
            </a:r>
            <a:r>
              <a:rPr lang="fr-FR" sz="2800" b="0" strike="noStrike" spc="-1">
                <a:solidFill>
                  <a:srgbClr val="0070C0"/>
                </a:solidFill>
                <a:latin typeface="Arial Unicode MS"/>
                <a:ea typeface="Times New Roman"/>
              </a:rPr>
              <a:t>}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525" name="CustomShape 5"/>
          <p:cNvSpPr/>
          <p:nvPr/>
        </p:nvSpPr>
        <p:spPr>
          <a:xfrm>
            <a:off x="571320" y="3006360"/>
            <a:ext cx="7714080" cy="137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Il est possible de définir plusieurs attributs pour un même sélecteur. Chaque propriété sera séparée par un point-virgule :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526" name="CustomShape 6"/>
          <p:cNvSpPr/>
          <p:nvPr/>
        </p:nvSpPr>
        <p:spPr>
          <a:xfrm>
            <a:off x="214200" y="314316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7" name="CustomShape 7"/>
          <p:cNvSpPr/>
          <p:nvPr/>
        </p:nvSpPr>
        <p:spPr>
          <a:xfrm>
            <a:off x="285720" y="4857760"/>
            <a:ext cx="8661536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70C0"/>
                </a:solidFill>
                <a:latin typeface="Arial Unicode MS"/>
                <a:ea typeface="Times New Roman"/>
              </a:rPr>
              <a:t>p {</a:t>
            </a:r>
            <a:r>
              <a:rPr lang="fr-FR" sz="2800" b="0" strike="noStrike" spc="-1" dirty="0">
                <a:solidFill>
                  <a:srgbClr val="00B0F0"/>
                </a:solidFill>
                <a:latin typeface="Arial Unicode MS"/>
                <a:ea typeface="Times New Roman"/>
              </a:rPr>
              <a:t>font-</a:t>
            </a:r>
            <a:r>
              <a:rPr lang="fr-FR" sz="2800" b="0" strike="noStrike" spc="-1" dirty="0" err="1">
                <a:solidFill>
                  <a:srgbClr val="00B0F0"/>
                </a:solidFill>
                <a:latin typeface="Arial Unicode MS"/>
                <a:ea typeface="Times New Roman"/>
              </a:rPr>
              <a:t>family</a:t>
            </a:r>
            <a:r>
              <a:rPr lang="fr-FR" sz="2800" b="0" strike="noStrike" spc="-1" dirty="0">
                <a:solidFill>
                  <a:srgbClr val="000000"/>
                </a:solidFill>
                <a:latin typeface="Arial Unicode MS"/>
                <a:ea typeface="Times New Roman"/>
              </a:rPr>
              <a:t>:"sans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Arial Unicode MS"/>
                <a:ea typeface="Times New Roman"/>
              </a:rPr>
              <a:t>serif</a:t>
            </a:r>
            <a:r>
              <a:rPr lang="fr-FR" sz="2800" b="0" strike="noStrike" spc="-1" dirty="0">
                <a:solidFill>
                  <a:srgbClr val="000000"/>
                </a:solidFill>
                <a:latin typeface="Arial Unicode MS"/>
                <a:ea typeface="Times New Roman"/>
              </a:rPr>
              <a:t>"; </a:t>
            </a:r>
            <a:r>
              <a:rPr lang="fr-FR" sz="2800" b="0" strike="noStrike" spc="-1" dirty="0">
                <a:solidFill>
                  <a:srgbClr val="00B0F0"/>
                </a:solidFill>
                <a:latin typeface="Arial Unicode MS"/>
                <a:ea typeface="Times New Roman"/>
              </a:rPr>
              <a:t>font-size</a:t>
            </a:r>
            <a:r>
              <a:rPr lang="fr-FR" sz="2800" b="0" strike="noStrike" spc="-1" dirty="0">
                <a:solidFill>
                  <a:srgbClr val="000000"/>
                </a:solidFill>
                <a:latin typeface="Arial Unicode MS"/>
                <a:ea typeface="Times New Roman"/>
              </a:rPr>
              <a:t>: 90%; </a:t>
            </a:r>
            <a:r>
              <a:rPr lang="fr-FR" sz="2800" b="0" strike="noStrike" spc="-1" dirty="0" err="1">
                <a:solidFill>
                  <a:srgbClr val="00B0F0"/>
                </a:solidFill>
                <a:latin typeface="Arial Unicode MS"/>
                <a:ea typeface="Times New Roman"/>
              </a:rPr>
              <a:t>color</a:t>
            </a:r>
            <a:r>
              <a:rPr lang="fr-FR" sz="2800" b="0" strike="noStrike" spc="-1" dirty="0">
                <a:solidFill>
                  <a:srgbClr val="000000"/>
                </a:solidFill>
                <a:latin typeface="Arial Unicode MS"/>
                <a:ea typeface="Times New Roman"/>
              </a:rPr>
              <a:t>: </a:t>
            </a:r>
            <a:r>
              <a:rPr lang="fr-FR" sz="2800" b="0" strike="noStrike" spc="-1" dirty="0" err="1">
                <a:solidFill>
                  <a:srgbClr val="000000"/>
                </a:solidFill>
                <a:latin typeface="Arial Unicode MS"/>
                <a:ea typeface="Times New Roman"/>
              </a:rPr>
              <a:t>blue</a:t>
            </a:r>
            <a:r>
              <a:rPr lang="fr-FR" sz="2800" b="0" strike="noStrike" spc="-1" dirty="0">
                <a:solidFill>
                  <a:srgbClr val="0070C0"/>
                </a:solidFill>
                <a:latin typeface="Arial Unicode MS"/>
                <a:ea typeface="Times New Roman"/>
              </a:rPr>
              <a:t>}</a:t>
            </a:r>
            <a:endParaRPr lang="fr-FR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1071360" y="5760"/>
            <a:ext cx="7785720" cy="1310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4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En écrivant une propriété par ligne, la lisibilité est meilleure :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529" name="CustomShape 2"/>
          <p:cNvSpPr/>
          <p:nvPr/>
        </p:nvSpPr>
        <p:spPr>
          <a:xfrm>
            <a:off x="852840" y="1808280"/>
            <a:ext cx="7965000" cy="4478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4800" b="0" strike="noStrike" spc="-1">
                <a:solidFill>
                  <a:srgbClr val="0070C0"/>
                </a:solidFill>
                <a:latin typeface="Arial Unicode MS"/>
                <a:ea typeface="Times New Roman"/>
              </a:rPr>
              <a:t>P </a:t>
            </a:r>
            <a:endParaRPr lang="fr-FR" sz="4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800" b="0" strike="noStrike" spc="-1">
                <a:solidFill>
                  <a:srgbClr val="0070C0"/>
                </a:solidFill>
                <a:latin typeface="Arial Unicode MS"/>
                <a:ea typeface="Times New Roman"/>
              </a:rPr>
              <a:t>{</a:t>
            </a:r>
            <a:endParaRPr lang="fr-FR" sz="4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800" b="0" strike="noStrike" spc="-1">
                <a:solidFill>
                  <a:srgbClr val="00B0F0"/>
                </a:solidFill>
                <a:latin typeface="Arial Unicode MS"/>
                <a:ea typeface="Times New Roman"/>
              </a:rPr>
              <a:t>  font-family</a:t>
            </a:r>
            <a:r>
              <a:rPr lang="fr-FR" sz="4800" b="0" strike="noStrike" spc="-1">
                <a:solidFill>
                  <a:srgbClr val="000000"/>
                </a:solidFill>
                <a:latin typeface="Arial Unicode MS"/>
                <a:ea typeface="Times New Roman"/>
              </a:rPr>
              <a:t>:"sans serif"; </a:t>
            </a:r>
            <a:endParaRPr lang="fr-FR" sz="4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800" b="0" strike="noStrike" spc="-1">
                <a:solidFill>
                  <a:srgbClr val="00B0F0"/>
                </a:solidFill>
                <a:latin typeface="Arial Unicode MS"/>
                <a:ea typeface="Times New Roman"/>
              </a:rPr>
              <a:t>  font-size</a:t>
            </a:r>
            <a:r>
              <a:rPr lang="fr-FR" sz="4800" b="0" strike="noStrike" spc="-1">
                <a:solidFill>
                  <a:srgbClr val="000000"/>
                </a:solidFill>
                <a:latin typeface="Arial Unicode MS"/>
                <a:ea typeface="Times New Roman"/>
              </a:rPr>
              <a:t>: 90%; </a:t>
            </a:r>
            <a:endParaRPr lang="fr-FR" sz="4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800" b="0" strike="noStrike" spc="-1">
                <a:solidFill>
                  <a:srgbClr val="00B0F0"/>
                </a:solidFill>
                <a:latin typeface="Arial Unicode MS"/>
                <a:ea typeface="Times New Roman"/>
              </a:rPr>
              <a:t>  color</a:t>
            </a:r>
            <a:r>
              <a:rPr lang="fr-FR" sz="4800" b="0" strike="noStrike" spc="-1">
                <a:solidFill>
                  <a:srgbClr val="000000"/>
                </a:solidFill>
                <a:latin typeface="Arial Unicode MS"/>
                <a:ea typeface="Times New Roman"/>
              </a:rPr>
              <a:t>: blue</a:t>
            </a:r>
            <a:endParaRPr lang="fr-FR" sz="4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800" b="0" strike="noStrike" spc="-1">
                <a:solidFill>
                  <a:srgbClr val="0070C0"/>
                </a:solidFill>
                <a:latin typeface="Arial Unicode MS"/>
                <a:ea typeface="Times New Roman"/>
              </a:rPr>
              <a:t>}</a:t>
            </a:r>
            <a:endParaRPr lang="fr-FR" sz="4800" b="0" strike="noStrike" spc="-1">
              <a:latin typeface="Arial"/>
            </a:endParaRPr>
          </a:p>
        </p:txBody>
      </p:sp>
      <p:pic>
        <p:nvPicPr>
          <p:cNvPr id="530" name="Picture 2"/>
          <p:cNvPicPr/>
          <p:nvPr/>
        </p:nvPicPr>
        <p:blipFill>
          <a:blip r:embed="rId2" cstate="print"/>
          <a:stretch/>
        </p:blipFill>
        <p:spPr>
          <a:xfrm>
            <a:off x="176040" y="264600"/>
            <a:ext cx="856080" cy="79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4.3 </a:t>
            </a:r>
            <a:r>
              <a:rPr lang="fr-FR" sz="2400" b="1" u="sng" strike="noStrike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Mise en forme du texte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535" name="CustomShape 5"/>
          <p:cNvSpPr/>
          <p:nvPr/>
        </p:nvSpPr>
        <p:spPr>
          <a:xfrm>
            <a:off x="142844" y="785794"/>
            <a:ext cx="8785800" cy="5715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Les différentes propriétés du texte sont les suivantes: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3406" y="500042"/>
            <a:ext cx="4500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 smtClean="0">
                <a:hlinkClick r:id="rId2"/>
              </a:rPr>
              <a:t>https://www.w3schools.com/css/css_text.asp</a:t>
            </a:r>
            <a:endParaRPr lang="fr-FR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472" y="0"/>
            <a:ext cx="4000528" cy="56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642910" y="1395699"/>
            <a:ext cx="6429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color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 :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black,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red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, green, #A254FC…</a:t>
            </a:r>
            <a:endParaRPr kumimoji="0" lang="fr-FR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42910" y="1895765"/>
            <a:ext cx="7429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>
                <a:solidFill>
                  <a:srgbClr val="FF0000"/>
                </a:solidFill>
              </a:rPr>
              <a:t>text</a:t>
            </a:r>
            <a:r>
              <a:rPr lang="fr-FR" sz="2400" dirty="0" smtClean="0">
                <a:solidFill>
                  <a:srgbClr val="FF0000"/>
                </a:solidFill>
              </a:rPr>
              <a:t>-</a:t>
            </a:r>
            <a:r>
              <a:rPr lang="fr-FR" sz="2400" dirty="0" err="1" smtClean="0">
                <a:solidFill>
                  <a:srgbClr val="FF0000"/>
                </a:solidFill>
              </a:rPr>
              <a:t>align</a:t>
            </a:r>
            <a:r>
              <a:rPr lang="fr-FR" sz="2400" dirty="0" smtClean="0">
                <a:solidFill>
                  <a:srgbClr val="FF0000"/>
                </a:solidFill>
              </a:rPr>
              <a:t> : </a:t>
            </a:r>
            <a:r>
              <a:rPr lang="fr-FR" sz="2400" i="1" dirty="0" smtClean="0">
                <a:latin typeface="Arial Unicode MS" pitchFamily="34" charset="-128"/>
                <a:cs typeface="Arial" pitchFamily="34" charset="0"/>
              </a:rPr>
              <a:t>center, </a:t>
            </a:r>
            <a:r>
              <a:rPr lang="fr-FR" sz="2400" i="1" dirty="0" err="1" smtClean="0">
                <a:latin typeface="Arial Unicode MS" pitchFamily="34" charset="-128"/>
                <a:cs typeface="Arial" pitchFamily="34" charset="0"/>
              </a:rPr>
              <a:t>left</a:t>
            </a:r>
            <a:r>
              <a:rPr lang="fr-FR" sz="2400" i="1" dirty="0" smtClean="0">
                <a:latin typeface="Arial Unicode MS" pitchFamily="34" charset="-128"/>
                <a:cs typeface="Arial" pitchFamily="34" charset="0"/>
              </a:rPr>
              <a:t>, right, </a:t>
            </a:r>
            <a:r>
              <a:rPr lang="fr-FR" sz="2400" i="1" dirty="0" err="1" smtClean="0">
                <a:latin typeface="Arial Unicode MS" pitchFamily="34" charset="-128"/>
                <a:cs typeface="Arial" pitchFamily="34" charset="0"/>
              </a:rPr>
              <a:t>justify</a:t>
            </a:r>
            <a:r>
              <a:rPr lang="fr-FR" sz="2400" i="1" dirty="0" smtClean="0">
                <a:latin typeface="Arial Unicode MS" pitchFamily="34" charset="-128"/>
                <a:cs typeface="Arial" pitchFamily="34" charset="0"/>
              </a:rPr>
              <a:t> </a:t>
            </a: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42910" y="2467269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>
                <a:solidFill>
                  <a:srgbClr val="FF0000"/>
                </a:solidFill>
              </a:rPr>
              <a:t>text</a:t>
            </a:r>
            <a:r>
              <a:rPr lang="fr-FR" sz="2400" dirty="0" smtClean="0">
                <a:solidFill>
                  <a:srgbClr val="FF0000"/>
                </a:solidFill>
              </a:rPr>
              <a:t>-</a:t>
            </a:r>
            <a:r>
              <a:rPr lang="fr-FR" sz="2400" dirty="0" err="1" smtClean="0">
                <a:solidFill>
                  <a:srgbClr val="FF0000"/>
                </a:solidFill>
              </a:rPr>
              <a:t>decoration</a:t>
            </a:r>
            <a:r>
              <a:rPr lang="fr-FR" sz="2400" dirty="0" smtClean="0">
                <a:solidFill>
                  <a:srgbClr val="FF0000"/>
                </a:solidFill>
              </a:rPr>
              <a:t> : </a:t>
            </a:r>
            <a:r>
              <a:rPr lang="fr-FR" sz="2400" i="1" dirty="0" smtClean="0">
                <a:latin typeface="Arial Unicode MS" pitchFamily="34" charset="-128"/>
                <a:cs typeface="Arial" pitchFamily="34" charset="0"/>
              </a:rPr>
              <a:t>none, </a:t>
            </a:r>
            <a:r>
              <a:rPr lang="fr-FR" sz="2400" i="1" dirty="0" err="1" smtClean="0">
                <a:latin typeface="Arial Unicode MS" pitchFamily="34" charset="-128"/>
                <a:cs typeface="Arial" pitchFamily="34" charset="0"/>
              </a:rPr>
              <a:t>underline</a:t>
            </a:r>
            <a:r>
              <a:rPr lang="fr-FR" sz="2400" i="1" dirty="0" smtClean="0">
                <a:latin typeface="Arial Unicode MS" pitchFamily="34" charset="-128"/>
                <a:cs typeface="Arial" pitchFamily="34" charset="0"/>
              </a:rPr>
              <a:t>, </a:t>
            </a:r>
            <a:r>
              <a:rPr lang="fr-FR" sz="2400" i="1" dirty="0" err="1" smtClean="0">
                <a:latin typeface="Arial Unicode MS" pitchFamily="34" charset="-128"/>
                <a:cs typeface="Arial" pitchFamily="34" charset="0"/>
              </a:rPr>
              <a:t>overline</a:t>
            </a:r>
            <a:r>
              <a:rPr lang="fr-FR" sz="2400" i="1" dirty="0" smtClean="0">
                <a:latin typeface="Arial Unicode MS" pitchFamily="34" charset="-128"/>
                <a:cs typeface="Arial" pitchFamily="34" charset="0"/>
              </a:rPr>
              <a:t>, </a:t>
            </a:r>
            <a:r>
              <a:rPr lang="fr-FR" sz="2400" i="1" dirty="0" smtClean="0"/>
              <a:t>line-</a:t>
            </a:r>
            <a:r>
              <a:rPr lang="fr-FR" sz="2400" i="1" dirty="0" err="1" smtClean="0"/>
              <a:t>through</a:t>
            </a:r>
            <a:r>
              <a:rPr lang="fr-FR" sz="2400" i="1" dirty="0" smtClean="0">
                <a:latin typeface="Arial Unicode MS" pitchFamily="34" charset="-128"/>
                <a:cs typeface="Arial" pitchFamily="34" charset="0"/>
              </a:rPr>
              <a:t> </a:t>
            </a: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643050"/>
            <a:ext cx="1476365" cy="85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42910" y="2967335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>
                <a:solidFill>
                  <a:srgbClr val="FF0000"/>
                </a:solidFill>
              </a:rPr>
              <a:t>text</a:t>
            </a:r>
            <a:r>
              <a:rPr lang="fr-FR" sz="2400" dirty="0" smtClean="0">
                <a:solidFill>
                  <a:srgbClr val="FF0000"/>
                </a:solidFill>
              </a:rPr>
              <a:t>-</a:t>
            </a:r>
            <a:r>
              <a:rPr lang="fr-FR" sz="2400" dirty="0" err="1" smtClean="0">
                <a:solidFill>
                  <a:srgbClr val="FF0000"/>
                </a:solidFill>
              </a:rPr>
              <a:t>transform</a:t>
            </a:r>
            <a:r>
              <a:rPr lang="fr-FR" sz="2400" dirty="0" smtClean="0">
                <a:solidFill>
                  <a:srgbClr val="FF0000"/>
                </a:solidFill>
              </a:rPr>
              <a:t> : </a:t>
            </a:r>
            <a:r>
              <a:rPr lang="fr-FR" sz="2400" i="1" dirty="0" err="1" smtClean="0"/>
              <a:t>uppercase</a:t>
            </a:r>
            <a:r>
              <a:rPr lang="fr-FR" sz="2400" i="1" dirty="0" smtClean="0">
                <a:latin typeface="Arial Unicode MS" pitchFamily="34" charset="-128"/>
                <a:cs typeface="Arial" pitchFamily="34" charset="0"/>
              </a:rPr>
              <a:t>, </a:t>
            </a:r>
            <a:r>
              <a:rPr lang="fr-FR" sz="2400" i="1" dirty="0" err="1" smtClean="0"/>
              <a:t>lowercase</a:t>
            </a:r>
            <a:r>
              <a:rPr lang="fr-FR" sz="2400" i="1" dirty="0" smtClean="0">
                <a:latin typeface="Arial Unicode MS" pitchFamily="34" charset="-128"/>
                <a:cs typeface="Arial" pitchFamily="34" charset="0"/>
              </a:rPr>
              <a:t>, </a:t>
            </a:r>
            <a:r>
              <a:rPr lang="fr-FR" sz="2400" i="1" dirty="0" err="1" smtClean="0"/>
              <a:t>capitalize</a:t>
            </a: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2910" y="3538839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>
                <a:solidFill>
                  <a:srgbClr val="FF0000"/>
                </a:solidFill>
              </a:rPr>
              <a:t>text</a:t>
            </a:r>
            <a:r>
              <a:rPr lang="fr-FR" sz="2400" dirty="0" smtClean="0">
                <a:solidFill>
                  <a:srgbClr val="FF0000"/>
                </a:solidFill>
              </a:rPr>
              <a:t>-</a:t>
            </a:r>
            <a:r>
              <a:rPr lang="fr-FR" sz="2400" dirty="0" err="1" smtClean="0">
                <a:solidFill>
                  <a:srgbClr val="FF0000"/>
                </a:solidFill>
              </a:rPr>
              <a:t>indent</a:t>
            </a:r>
            <a:r>
              <a:rPr lang="fr-FR" sz="2400" dirty="0" smtClean="0">
                <a:solidFill>
                  <a:srgbClr val="FF0000"/>
                </a:solidFill>
              </a:rPr>
              <a:t> : </a:t>
            </a:r>
            <a:r>
              <a:rPr lang="fr-FR" sz="2400" dirty="0" smtClean="0"/>
              <a:t>nb </a:t>
            </a:r>
            <a:r>
              <a:rPr lang="fr-FR" sz="2400" i="1" dirty="0" smtClean="0"/>
              <a:t>px</a:t>
            </a:r>
            <a:r>
              <a:rPr lang="fr-FR" sz="2400" dirty="0" smtClean="0"/>
              <a:t> (positif ou négatif)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42910" y="4038905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>
                <a:solidFill>
                  <a:srgbClr val="FF0000"/>
                </a:solidFill>
              </a:rPr>
              <a:t>letter</a:t>
            </a:r>
            <a:r>
              <a:rPr lang="fr-FR" sz="2400" dirty="0" smtClean="0">
                <a:solidFill>
                  <a:srgbClr val="FF0000"/>
                </a:solidFill>
              </a:rPr>
              <a:t>-</a:t>
            </a:r>
            <a:r>
              <a:rPr lang="fr-FR" sz="2400" dirty="0" err="1" smtClean="0">
                <a:solidFill>
                  <a:srgbClr val="FF0000"/>
                </a:solidFill>
              </a:rPr>
              <a:t>spacing</a:t>
            </a:r>
            <a:r>
              <a:rPr lang="fr-FR" sz="2400" dirty="0" smtClean="0">
                <a:solidFill>
                  <a:srgbClr val="FF0000"/>
                </a:solidFill>
              </a:rPr>
              <a:t> : </a:t>
            </a:r>
            <a:r>
              <a:rPr lang="fr-FR" sz="2400" dirty="0" smtClean="0"/>
              <a:t>nb </a:t>
            </a:r>
            <a:r>
              <a:rPr lang="fr-FR" sz="2400" i="1" dirty="0" smtClean="0"/>
              <a:t>px</a:t>
            </a:r>
            <a:r>
              <a:rPr lang="fr-FR" sz="2400" dirty="0" smtClean="0"/>
              <a:t> (positif ou négatif)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42910" y="4538971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</a:rPr>
              <a:t>line-</a:t>
            </a:r>
            <a:r>
              <a:rPr lang="fr-FR" sz="2400" dirty="0" err="1" smtClean="0">
                <a:solidFill>
                  <a:srgbClr val="FF0000"/>
                </a:solidFill>
              </a:rPr>
              <a:t>height</a:t>
            </a:r>
            <a:r>
              <a:rPr lang="fr-FR" sz="2400" dirty="0" smtClean="0">
                <a:solidFill>
                  <a:srgbClr val="FF0000"/>
                </a:solidFill>
              </a:rPr>
              <a:t> : </a:t>
            </a:r>
            <a:r>
              <a:rPr lang="fr-FR" sz="2400" dirty="0" smtClean="0"/>
              <a:t>en </a:t>
            </a:r>
            <a:r>
              <a:rPr lang="fr-FR" sz="2400" i="1" dirty="0" smtClean="0"/>
              <a:t>px</a:t>
            </a:r>
            <a:r>
              <a:rPr lang="fr-FR" sz="2400" dirty="0" smtClean="0"/>
              <a:t> (pixels), </a:t>
            </a:r>
            <a:r>
              <a:rPr lang="fr-FR" sz="2400" i="1" dirty="0" err="1" smtClean="0"/>
              <a:t>em</a:t>
            </a:r>
            <a:r>
              <a:rPr lang="fr-FR" sz="2400" dirty="0" smtClean="0"/>
              <a:t> (taille police), </a:t>
            </a:r>
            <a:r>
              <a:rPr lang="fr-FR" sz="2400" i="1" dirty="0" smtClean="0"/>
              <a:t>%</a:t>
            </a: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42910" y="5039037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</a:rPr>
              <a:t>direction : </a:t>
            </a:r>
            <a:r>
              <a:rPr lang="fr-FR" sz="2400" i="1" dirty="0" err="1" smtClean="0"/>
              <a:t>rtl</a:t>
            </a:r>
            <a:r>
              <a:rPr lang="fr-FR" sz="2400" dirty="0" smtClean="0"/>
              <a:t> (right to </a:t>
            </a:r>
            <a:r>
              <a:rPr lang="fr-FR" sz="2400" dirty="0" err="1" smtClean="0"/>
              <a:t>left</a:t>
            </a:r>
            <a:r>
              <a:rPr lang="fr-FR" sz="2400" dirty="0" smtClean="0"/>
              <a:t>), </a:t>
            </a:r>
            <a:r>
              <a:rPr lang="fr-FR" sz="2400" dirty="0" err="1" smtClean="0"/>
              <a:t>ltr</a:t>
            </a:r>
            <a:r>
              <a:rPr lang="fr-FR" sz="2400" dirty="0" smtClean="0"/>
              <a:t> (</a:t>
            </a:r>
            <a:r>
              <a:rPr lang="fr-FR" sz="2400" dirty="0" err="1" smtClean="0"/>
              <a:t>left</a:t>
            </a:r>
            <a:r>
              <a:rPr lang="fr-FR" sz="2400" dirty="0" smtClean="0"/>
              <a:t> to right)</a:t>
            </a: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42910" y="5539103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>
                <a:solidFill>
                  <a:srgbClr val="FF0000"/>
                </a:solidFill>
              </a:rPr>
              <a:t>word</a:t>
            </a:r>
            <a:r>
              <a:rPr lang="fr-FR" sz="2400" dirty="0" smtClean="0">
                <a:solidFill>
                  <a:srgbClr val="FF0000"/>
                </a:solidFill>
              </a:rPr>
              <a:t>-</a:t>
            </a:r>
            <a:r>
              <a:rPr lang="fr-FR" sz="2400" dirty="0" err="1" smtClean="0">
                <a:solidFill>
                  <a:srgbClr val="FF0000"/>
                </a:solidFill>
              </a:rPr>
              <a:t>spacing</a:t>
            </a:r>
            <a:r>
              <a:rPr lang="fr-FR" sz="2400" dirty="0" smtClean="0">
                <a:solidFill>
                  <a:srgbClr val="FF0000"/>
                </a:solidFill>
              </a:rPr>
              <a:t> : </a:t>
            </a:r>
            <a:r>
              <a:rPr lang="fr-FR" sz="2400" dirty="0" smtClean="0"/>
              <a:t>en </a:t>
            </a:r>
            <a:r>
              <a:rPr lang="fr-FR" sz="2400" i="1" dirty="0" smtClean="0"/>
              <a:t>px</a:t>
            </a:r>
            <a:r>
              <a:rPr lang="fr-FR" sz="2400" dirty="0" smtClean="0"/>
              <a:t> (pixels), </a:t>
            </a:r>
            <a:r>
              <a:rPr lang="fr-FR" sz="2400" i="1" dirty="0" err="1" smtClean="0"/>
              <a:t>em</a:t>
            </a:r>
            <a:r>
              <a:rPr lang="fr-FR" sz="2400" dirty="0" smtClean="0"/>
              <a:t> (taille police), </a:t>
            </a:r>
            <a:r>
              <a:rPr lang="fr-FR" sz="2400" i="1" dirty="0" smtClean="0"/>
              <a:t>%</a:t>
            </a: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42910" y="6039169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>
                <a:solidFill>
                  <a:srgbClr val="FF0000"/>
                </a:solidFill>
              </a:rPr>
              <a:t>text</a:t>
            </a:r>
            <a:r>
              <a:rPr lang="fr-FR" sz="2400" dirty="0" smtClean="0">
                <a:solidFill>
                  <a:srgbClr val="FF0000"/>
                </a:solidFill>
              </a:rPr>
              <a:t>-</a:t>
            </a:r>
            <a:r>
              <a:rPr lang="fr-FR" sz="2400" dirty="0" err="1" smtClean="0">
                <a:solidFill>
                  <a:srgbClr val="FF0000"/>
                </a:solidFill>
              </a:rPr>
              <a:t>shadow</a:t>
            </a:r>
            <a:r>
              <a:rPr lang="fr-FR" sz="2400" dirty="0" smtClean="0">
                <a:solidFill>
                  <a:srgbClr val="FF0000"/>
                </a:solidFill>
              </a:rPr>
              <a:t> : </a:t>
            </a:r>
            <a:r>
              <a:rPr lang="fr-FR" sz="2400" dirty="0" smtClean="0"/>
              <a:t>3 paramètres</a:t>
            </a: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339034" y="657227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7491434" y="657227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7643834" y="657227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7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4.4 </a:t>
            </a:r>
            <a:r>
              <a:rPr lang="fr-FR" sz="2400" b="1" u="sng" strike="noStrike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Gestion de la font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535" name="CustomShape 5"/>
          <p:cNvSpPr/>
          <p:nvPr/>
        </p:nvSpPr>
        <p:spPr>
          <a:xfrm>
            <a:off x="0" y="928670"/>
            <a:ext cx="8785800" cy="5715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Les différentes propriétés de la font sont les suivantes: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3406" y="500042"/>
            <a:ext cx="4500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 smtClean="0">
                <a:hlinkClick r:id="rId2"/>
              </a:rPr>
              <a:t>https://www.w3schools.com/css/css_font.asp</a:t>
            </a:r>
            <a:endParaRPr lang="fr-FR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472" y="0"/>
            <a:ext cx="4000528" cy="56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642910" y="1571612"/>
            <a:ext cx="8001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font-</a:t>
            </a:r>
            <a:r>
              <a:rPr lang="fr-FR" sz="2400" dirty="0" err="1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family</a:t>
            </a: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 : </a:t>
            </a:r>
            <a:r>
              <a:rPr lang="en-US" sz="2400" i="1" dirty="0" smtClean="0">
                <a:latin typeface="Arial Unicode MS" pitchFamily="34" charset="-128"/>
                <a:cs typeface="Arial" pitchFamily="34" charset="0"/>
              </a:rPr>
              <a:t>"Times New Roman", Times, serif …</a:t>
            </a:r>
            <a:endParaRPr kumimoji="0" lang="fr-FR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42910" y="2214554"/>
            <a:ext cx="7429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</a:rPr>
              <a:t>font-style : </a:t>
            </a:r>
            <a:r>
              <a:rPr lang="fr-FR" sz="2400" i="1" dirty="0" smtClean="0">
                <a:latin typeface="Arial Unicode MS" pitchFamily="34" charset="-128"/>
                <a:cs typeface="Arial" pitchFamily="34" charset="0"/>
              </a:rPr>
              <a:t>normal, </a:t>
            </a:r>
            <a:r>
              <a:rPr lang="fr-FR" sz="2400" i="1" dirty="0" err="1" smtClean="0">
                <a:latin typeface="Arial Unicode MS" pitchFamily="34" charset="-128"/>
                <a:cs typeface="Arial" pitchFamily="34" charset="0"/>
              </a:rPr>
              <a:t>italic</a:t>
            </a:r>
            <a:r>
              <a:rPr lang="fr-FR" sz="2400" i="1" dirty="0" smtClean="0">
                <a:latin typeface="Arial Unicode MS" pitchFamily="34" charset="-128"/>
                <a:cs typeface="Arial" pitchFamily="34" charset="0"/>
              </a:rPr>
              <a:t>, oblique</a:t>
            </a: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42910" y="2857496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</a:rPr>
              <a:t>font-size : </a:t>
            </a:r>
            <a:r>
              <a:rPr lang="fr-FR" sz="2400" dirty="0" smtClean="0"/>
              <a:t>en </a:t>
            </a:r>
            <a:r>
              <a:rPr lang="fr-FR" sz="2400" i="1" dirty="0" smtClean="0"/>
              <a:t>px</a:t>
            </a:r>
            <a:r>
              <a:rPr lang="fr-FR" sz="2400" dirty="0" smtClean="0"/>
              <a:t> (pixels), </a:t>
            </a:r>
            <a:r>
              <a:rPr lang="fr-FR" sz="2400" i="1" dirty="0" err="1" smtClean="0"/>
              <a:t>em</a:t>
            </a:r>
            <a:r>
              <a:rPr lang="fr-FR" sz="2400" dirty="0" smtClean="0"/>
              <a:t> (taille police), </a:t>
            </a:r>
            <a:r>
              <a:rPr lang="fr-FR" sz="2400" i="1" dirty="0" smtClean="0"/>
              <a:t>%</a:t>
            </a: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42910" y="3500438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</a:rPr>
              <a:t>font-</a:t>
            </a:r>
            <a:r>
              <a:rPr lang="fr-FR" sz="2400" dirty="0" err="1" smtClean="0">
                <a:solidFill>
                  <a:srgbClr val="FF0000"/>
                </a:solidFill>
              </a:rPr>
              <a:t>weight</a:t>
            </a:r>
            <a:r>
              <a:rPr lang="fr-FR" sz="2400" dirty="0" smtClean="0">
                <a:solidFill>
                  <a:srgbClr val="FF0000"/>
                </a:solidFill>
              </a:rPr>
              <a:t> : </a:t>
            </a:r>
            <a:r>
              <a:rPr lang="fr-FR" sz="2400" i="1" dirty="0" smtClean="0"/>
              <a:t>normal</a:t>
            </a:r>
            <a:r>
              <a:rPr lang="fr-FR" sz="2400" i="1" dirty="0" smtClean="0">
                <a:latin typeface="Arial Unicode MS" pitchFamily="34" charset="-128"/>
                <a:cs typeface="Arial" pitchFamily="34" charset="0"/>
              </a:rPr>
              <a:t>, </a:t>
            </a:r>
            <a:r>
              <a:rPr lang="fr-FR" sz="2400" i="1" dirty="0" smtClean="0"/>
              <a:t>bold</a:t>
            </a: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2910" y="4143380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</a:rPr>
              <a:t>font-size : </a:t>
            </a:r>
            <a:r>
              <a:rPr lang="fr-FR" sz="2400" i="1" dirty="0" err="1" smtClean="0"/>
              <a:t>vw</a:t>
            </a:r>
            <a:r>
              <a:rPr lang="fr-FR" sz="2400" i="1" dirty="0" smtClean="0"/>
              <a:t> (</a:t>
            </a:r>
            <a:r>
              <a:rPr lang="fr-FR" sz="2400" i="1" dirty="0" err="1" smtClean="0"/>
              <a:t>viewport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width</a:t>
            </a:r>
            <a:r>
              <a:rPr lang="fr-FR" sz="2400" i="1" dirty="0" smtClean="0"/>
              <a:t>) </a:t>
            </a:r>
            <a:r>
              <a:rPr lang="fr-FR" sz="2400" dirty="0" smtClean="0"/>
              <a:t>– </a:t>
            </a:r>
            <a:r>
              <a:rPr lang="fr-FR" sz="2400" dirty="0" smtClean="0">
                <a:hlinkClick r:id="rId4"/>
              </a:rPr>
              <a:t>Responsive font size</a:t>
            </a:r>
            <a:endParaRPr kumimoji="0" lang="fr-FR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42910" y="4786322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</a:rPr>
              <a:t>font-variant : </a:t>
            </a:r>
            <a:r>
              <a:rPr lang="fr-FR" sz="2400" i="1" dirty="0" smtClean="0"/>
              <a:t>normal, </a:t>
            </a:r>
            <a:r>
              <a:rPr lang="fr-FR" sz="2400" i="1" dirty="0" err="1" smtClean="0"/>
              <a:t>small</a:t>
            </a:r>
            <a:r>
              <a:rPr lang="fr-FR" sz="2400" i="1" dirty="0" smtClean="0"/>
              <a:t>-caps</a:t>
            </a: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339034" y="657227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7491434" y="657227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7643834" y="657227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7" grpId="0"/>
      <p:bldP spid="11" grpId="0"/>
      <p:bldP spid="12" grpId="0"/>
      <p:bldP spid="14" grpId="0"/>
      <p:bldP spid="15" grpId="0"/>
      <p:bldP spid="16" grpId="0"/>
      <p:bldP spid="22" grpId="0" animBg="1"/>
      <p:bldP spid="23" grpId="0" animBg="1"/>
      <p:bldP spid="2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4.5 </a:t>
            </a:r>
            <a:r>
              <a:rPr lang="fr-FR" sz="2400" b="1" u="sng" strike="noStrike" spc="-1" dirty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Grouper les sélecteurs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532" name="CustomShape 2"/>
          <p:cNvSpPr/>
          <p:nvPr/>
        </p:nvSpPr>
        <p:spPr>
          <a:xfrm>
            <a:off x="142920" y="2143080"/>
            <a:ext cx="4070880" cy="242784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h1{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   </a:t>
            </a: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color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: blue;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    font-family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: "sans serif";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}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h2{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   </a:t>
            </a: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color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: blue;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    font-family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: "sans serif";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}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 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533" name="CustomShape 3"/>
          <p:cNvSpPr/>
          <p:nvPr/>
        </p:nvSpPr>
        <p:spPr>
          <a:xfrm>
            <a:off x="4910040" y="2678760"/>
            <a:ext cx="4070880" cy="135612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h1,h2{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   </a:t>
            </a: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color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: blue;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    font-family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: "sans serif";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}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</p:txBody>
      </p:sp>
      <p:sp>
        <p:nvSpPr>
          <p:cNvPr id="534" name="CustomShape 4"/>
          <p:cNvSpPr/>
          <p:nvPr/>
        </p:nvSpPr>
        <p:spPr>
          <a:xfrm>
            <a:off x="4312440" y="3214800"/>
            <a:ext cx="498960" cy="284760"/>
          </a:xfrm>
          <a:prstGeom prst="left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5" name="CustomShape 5"/>
          <p:cNvSpPr/>
          <p:nvPr/>
        </p:nvSpPr>
        <p:spPr>
          <a:xfrm>
            <a:off x="214200" y="642960"/>
            <a:ext cx="878580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Si certaines propriétés s’appliquent à plusieurs sélecteurs, il est possible de les grouper :</a:t>
            </a: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0" y="0"/>
            <a:ext cx="55123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1.2 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www - world wide web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647640" y="888480"/>
            <a:ext cx="4637520" cy="1796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WWW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: </a:t>
            </a:r>
            <a:endParaRPr lang="fr-FR" sz="28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"le web" </a:t>
            </a:r>
            <a:endParaRPr lang="fr-FR" sz="28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" la toile d'araignée mondiale"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75" name="CustomShape 3"/>
          <p:cNvSpPr/>
          <p:nvPr/>
        </p:nvSpPr>
        <p:spPr>
          <a:xfrm>
            <a:off x="859680" y="5218560"/>
            <a:ext cx="8071560" cy="137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 web est une application du réseau internet parmi d'autres (mail, messagerie instantanée, partage de fichiers P2P, streaming vidéo, etc.).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76" name="CustomShape 4"/>
          <p:cNvSpPr/>
          <p:nvPr/>
        </p:nvSpPr>
        <p:spPr>
          <a:xfrm>
            <a:off x="219240" y="130896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7" name="Image 7"/>
          <p:cNvPicPr/>
          <p:nvPr/>
        </p:nvPicPr>
        <p:blipFill>
          <a:blip r:embed="rId2"/>
          <a:stretch/>
        </p:blipFill>
        <p:spPr>
          <a:xfrm>
            <a:off x="5286240" y="285840"/>
            <a:ext cx="3670200" cy="2856600"/>
          </a:xfrm>
          <a:prstGeom prst="rect">
            <a:avLst/>
          </a:prstGeom>
          <a:ln>
            <a:noFill/>
          </a:ln>
        </p:spPr>
      </p:pic>
      <p:sp>
        <p:nvSpPr>
          <p:cNvPr id="78" name="CustomShape 5"/>
          <p:cNvSpPr/>
          <p:nvPr/>
        </p:nvSpPr>
        <p:spPr>
          <a:xfrm>
            <a:off x="859680" y="3326760"/>
            <a:ext cx="7785720" cy="137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Ensemble des informations contenues sur les machines du réseau et la manière de communiquer entre elles.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79" name="CustomShape 6"/>
          <p:cNvSpPr/>
          <p:nvPr/>
        </p:nvSpPr>
        <p:spPr>
          <a:xfrm flipV="1">
            <a:off x="428760" y="335628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7"/>
          <p:cNvSpPr/>
          <p:nvPr/>
        </p:nvSpPr>
        <p:spPr>
          <a:xfrm flipV="1">
            <a:off x="428760" y="521352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4.6 </a:t>
            </a:r>
            <a:r>
              <a:rPr lang="fr-FR" sz="2400" b="1" u="sng" strike="noStrike" spc="-1" dirty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Les différentes manières de placer le code CSS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537" name="CustomShape 2"/>
          <p:cNvSpPr/>
          <p:nvPr/>
        </p:nvSpPr>
        <p:spPr>
          <a:xfrm>
            <a:off x="571320" y="1331146"/>
            <a:ext cx="771408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Dans les balises HTML avec l'attribut </a:t>
            </a:r>
            <a:r>
              <a:rPr lang="fr-FR" sz="28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style</a:t>
            </a:r>
            <a:r>
              <a:rPr lang="fr-FR" sz="2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 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une méthode lourde à éviter !!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538" name="CustomShape 3"/>
          <p:cNvSpPr/>
          <p:nvPr/>
        </p:nvSpPr>
        <p:spPr>
          <a:xfrm>
            <a:off x="214200" y="1470106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9" name="CustomShape 4"/>
          <p:cNvSpPr/>
          <p:nvPr/>
        </p:nvSpPr>
        <p:spPr>
          <a:xfrm>
            <a:off x="142920" y="2613106"/>
            <a:ext cx="5428080" cy="335664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&lt;h1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 </a:t>
            </a:r>
            <a:r>
              <a:rPr lang="fr-FR" sz="1600" b="1" strike="noStrike" spc="-1">
                <a:solidFill>
                  <a:srgbClr val="FF0000"/>
                </a:solidFill>
                <a:latin typeface="Courier New"/>
                <a:ea typeface="DejaVu Sans"/>
              </a:rPr>
              <a:t>style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= </a:t>
            </a: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"background-color : #2A17B7;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           color : white;font-size : 20px;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           font-family : darkmoon;"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&gt;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 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 Mon titre 1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&lt;/h1&gt;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&lt;p&gt;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texte texte texte ...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&lt;/p&gt;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&lt;h1&gt;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Mon titre 2 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&lt;/h1&gt;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&lt;p&gt;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texte textetexte ...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&lt;/p&gt;</a:t>
            </a:r>
            <a:endParaRPr lang="fr-FR" sz="1600" b="0" strike="noStrike" spc="-1">
              <a:latin typeface="Arial"/>
            </a:endParaRPr>
          </a:p>
        </p:txBody>
      </p:sp>
      <p:pic>
        <p:nvPicPr>
          <p:cNvPr id="540" name="Image 20"/>
          <p:cNvPicPr/>
          <p:nvPr/>
        </p:nvPicPr>
        <p:blipFill>
          <a:blip r:embed="rId2"/>
          <a:stretch/>
        </p:blipFill>
        <p:spPr>
          <a:xfrm>
            <a:off x="5643720" y="3184426"/>
            <a:ext cx="3356640" cy="2034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1" name="CustomShape 5"/>
          <p:cNvSpPr/>
          <p:nvPr/>
        </p:nvSpPr>
        <p:spPr>
          <a:xfrm flipV="1">
            <a:off x="357120" y="6326506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2" name="CustomShape 6"/>
          <p:cNvSpPr/>
          <p:nvPr/>
        </p:nvSpPr>
        <p:spPr>
          <a:xfrm>
            <a:off x="857160" y="6329386"/>
            <a:ext cx="778572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Dans ce cas, seule la première balise est concernée.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8992" y="617040"/>
            <a:ext cx="5143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pc="-1" dirty="0" smtClean="0">
                <a:solidFill>
                  <a:srgbClr val="000000"/>
                </a:solidFill>
                <a:latin typeface="Times New Roman"/>
                <a:hlinkClick r:id="rId3"/>
              </a:rPr>
              <a:t>https://www.w3schools.com/css/css_howto.asp</a:t>
            </a:r>
            <a:endParaRPr lang="fr-FR" spc="-1" dirty="0">
              <a:solidFill>
                <a:srgbClr val="000000"/>
              </a:solidFill>
              <a:latin typeface="Times New Roman"/>
              <a:hlinkClick r:id="rId4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76937"/>
            <a:ext cx="3071834" cy="4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571320" y="75240"/>
            <a:ext cx="857160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Dans le « HEAD » en précisant les balises concernées: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une méthode à éviter aussi !!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544" name="CustomShape 2"/>
          <p:cNvSpPr/>
          <p:nvPr/>
        </p:nvSpPr>
        <p:spPr>
          <a:xfrm>
            <a:off x="214200" y="21420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5" name="CustomShape 3"/>
          <p:cNvSpPr/>
          <p:nvPr/>
        </p:nvSpPr>
        <p:spPr>
          <a:xfrm>
            <a:off x="142920" y="1071720"/>
            <a:ext cx="4642560" cy="457092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&lt;html&gt;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&lt;head&gt;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 &lt;style&gt;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 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h1{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      background-color : #2A17B7;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      color : white;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      font-size : 3em;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      font-family : darkmoon;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    } 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 &lt;/style&gt;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&lt;/head&gt;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&lt;body&gt;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 &lt;h1&gt;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Mon titre 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1 &lt;/h1&gt; 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 &lt;p&gt;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texte texte texte ... 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&lt;/p&gt; 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 &lt;h1&gt;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Mon titre 2 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&lt;/h1&gt; 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 &lt;p&gt;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texte texte texte ... 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&lt;/p&gt;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&lt;/body&gt;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&lt;/html&gt;</a:t>
            </a:r>
            <a:endParaRPr lang="fr-FR" sz="1600" b="0" strike="noStrike" spc="-1">
              <a:latin typeface="Arial"/>
            </a:endParaRPr>
          </a:p>
        </p:txBody>
      </p:sp>
      <p:pic>
        <p:nvPicPr>
          <p:cNvPr id="546" name="Image 6"/>
          <p:cNvPicPr/>
          <p:nvPr/>
        </p:nvPicPr>
        <p:blipFill>
          <a:blip r:embed="rId2"/>
          <a:stretch/>
        </p:blipFill>
        <p:spPr>
          <a:xfrm>
            <a:off x="5286240" y="1928880"/>
            <a:ext cx="3484080" cy="25707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7" name="CustomShape 4"/>
          <p:cNvSpPr/>
          <p:nvPr/>
        </p:nvSpPr>
        <p:spPr>
          <a:xfrm flipV="1">
            <a:off x="357120" y="585648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8" name="CustomShape 5"/>
          <p:cNvSpPr/>
          <p:nvPr/>
        </p:nvSpPr>
        <p:spPr>
          <a:xfrm>
            <a:off x="857160" y="5861160"/>
            <a:ext cx="8285760" cy="822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Dans ce cas, toutes les balises &lt;h1&gt; du document sont concernées.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CustomShape 1"/>
          <p:cNvSpPr/>
          <p:nvPr/>
        </p:nvSpPr>
        <p:spPr>
          <a:xfrm>
            <a:off x="571320" y="75240"/>
            <a:ext cx="857160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Dans un fichier (par exemple : </a:t>
            </a:r>
            <a:r>
              <a:rPr lang="fr-FR" sz="28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monstyle.CSS</a:t>
            </a: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 séparé : </a:t>
            </a:r>
            <a:r>
              <a:t/>
            </a:r>
            <a:br/>
            <a:r>
              <a:rPr lang="fr-FR" sz="28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LA méthode à utiliser autant que possible !!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550" name="CustomShape 2"/>
          <p:cNvSpPr/>
          <p:nvPr/>
        </p:nvSpPr>
        <p:spPr>
          <a:xfrm>
            <a:off x="214200" y="21420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1" name="CustomShape 3"/>
          <p:cNvSpPr/>
          <p:nvPr/>
        </p:nvSpPr>
        <p:spPr>
          <a:xfrm>
            <a:off x="142920" y="1071720"/>
            <a:ext cx="4642560" cy="30708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&lt;html&gt;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&lt;head&gt;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&lt;linkrel="stylesheet”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  ref="monstyle.css"&gt;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&lt;/head&gt;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&lt;body&gt;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 &lt;h1&gt;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Mon titre 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1 &lt;/h1&gt; 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 &lt;p&gt;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texte texte texte ... 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&lt;/p&gt; 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 &lt;h1&gt;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Mon titre 2 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&lt;/h1&gt; 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 &lt;p&gt;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texte texte texte ... 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&lt;/p&gt;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&lt;/body&gt;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&lt;/html&gt;</a:t>
            </a:r>
            <a:endParaRPr lang="fr-FR" sz="1600" b="0" strike="noStrike" spc="-1">
              <a:latin typeface="Arial"/>
            </a:endParaRPr>
          </a:p>
        </p:txBody>
      </p:sp>
      <p:pic>
        <p:nvPicPr>
          <p:cNvPr id="552" name="Image 6"/>
          <p:cNvPicPr/>
          <p:nvPr/>
        </p:nvPicPr>
        <p:blipFill>
          <a:blip r:embed="rId2"/>
          <a:stretch/>
        </p:blipFill>
        <p:spPr>
          <a:xfrm>
            <a:off x="5286240" y="1214280"/>
            <a:ext cx="3484080" cy="25707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53" name="CustomShape 4"/>
          <p:cNvSpPr/>
          <p:nvPr/>
        </p:nvSpPr>
        <p:spPr>
          <a:xfrm>
            <a:off x="142920" y="4214880"/>
            <a:ext cx="4642560" cy="249912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body{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background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: white;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}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h1{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      </a:t>
            </a: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background-color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: #2A17B7;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      </a:t>
            </a: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color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: white;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      </a:t>
            </a: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font-size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: 3em;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      </a:t>
            </a: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font-family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: darkmoon;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}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 </a:t>
            </a:r>
            <a:endParaRPr lang="fr-FR" sz="1600" b="0" strike="noStrike" spc="-1">
              <a:latin typeface="Arial"/>
            </a:endParaRPr>
          </a:p>
        </p:txBody>
      </p:sp>
      <p:pic>
        <p:nvPicPr>
          <p:cNvPr id="554" name="Image 10"/>
          <p:cNvPicPr/>
          <p:nvPr/>
        </p:nvPicPr>
        <p:blipFill>
          <a:blip r:embed="rId3"/>
          <a:stretch/>
        </p:blipFill>
        <p:spPr>
          <a:xfrm>
            <a:off x="5857920" y="4286160"/>
            <a:ext cx="2551680" cy="1342080"/>
          </a:xfrm>
          <a:prstGeom prst="rect">
            <a:avLst/>
          </a:prstGeom>
          <a:ln>
            <a:noFill/>
          </a:ln>
        </p:spPr>
      </p:pic>
      <p:sp>
        <p:nvSpPr>
          <p:cNvPr id="555" name="CustomShape 5"/>
          <p:cNvSpPr/>
          <p:nvPr/>
        </p:nvSpPr>
        <p:spPr>
          <a:xfrm>
            <a:off x="5429160" y="5718960"/>
            <a:ext cx="3427920" cy="100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Code CSS à enregistrer dans le fichier </a:t>
            </a:r>
            <a:r>
              <a:rPr lang="fr-FR" sz="20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monstyle.CSS</a:t>
            </a: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dans le dossier courant…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556" name="CustomShape 6"/>
          <p:cNvSpPr/>
          <p:nvPr/>
        </p:nvSpPr>
        <p:spPr>
          <a:xfrm>
            <a:off x="5000760" y="4214880"/>
            <a:ext cx="356040" cy="249912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4.7 </a:t>
            </a:r>
            <a:r>
              <a:rPr lang="fr-FR" sz="2400" b="1" u="sng" strike="noStrike" spc="-1" dirty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Les différentes </a:t>
            </a:r>
            <a:r>
              <a:rPr lang="fr-FR" sz="2400" b="1" u="sng" spc="-1" dirty="0" smtClean="0">
                <a:solidFill>
                  <a:srgbClr val="00B050"/>
                </a:solidFill>
                <a:latin typeface="Times New Roman"/>
                <a:ea typeface="DejaVu Sans"/>
              </a:rPr>
              <a:t>types d’éléments en HTML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4480" y="500042"/>
            <a:ext cx="6015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u="sng" spc="-1" dirty="0" smtClean="0">
                <a:solidFill>
                  <a:srgbClr val="CC0099"/>
                </a:solidFill>
                <a:latin typeface="Times New Roman"/>
              </a:rPr>
              <a:t>Les éléments de type «</a:t>
            </a:r>
            <a:r>
              <a:rPr lang="fr-FR" sz="3600" b="1" i="1" u="sng" spc="-1" dirty="0" smtClean="0">
                <a:solidFill>
                  <a:srgbClr val="CC0099"/>
                </a:solidFill>
                <a:latin typeface="Times New Roman"/>
              </a:rPr>
              <a:t>block</a:t>
            </a:r>
            <a:r>
              <a:rPr lang="fr-FR" sz="3600" b="1" u="sng" spc="-1" dirty="0" smtClean="0">
                <a:solidFill>
                  <a:srgbClr val="CC0099"/>
                </a:solidFill>
                <a:latin typeface="Times New Roman"/>
              </a:rPr>
              <a:t> »</a:t>
            </a:r>
          </a:p>
        </p:txBody>
      </p:sp>
      <p:sp>
        <p:nvSpPr>
          <p:cNvPr id="10" name="CustomShape 3"/>
          <p:cNvSpPr/>
          <p:nvPr/>
        </p:nvSpPr>
        <p:spPr>
          <a:xfrm>
            <a:off x="571472" y="3500438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ZoneTexte 10"/>
          <p:cNvSpPr txBox="1"/>
          <p:nvPr/>
        </p:nvSpPr>
        <p:spPr>
          <a:xfrm>
            <a:off x="928662" y="3286124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pc="-1" dirty="0" smtClean="0">
                <a:solidFill>
                  <a:srgbClr val="000000"/>
                </a:solidFill>
                <a:latin typeface="Times New Roman"/>
              </a:rPr>
              <a:t>Commence toujours sur une nouvelle ligne et prend toute la largeur disponible dans la page</a:t>
            </a:r>
            <a:endParaRPr lang="fr-FR" sz="2800" spc="-1" dirty="0" smtClean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291844" cy="1447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" name="CustomShape 4"/>
          <p:cNvSpPr/>
          <p:nvPr/>
        </p:nvSpPr>
        <p:spPr>
          <a:xfrm flipV="1">
            <a:off x="1071538" y="4357694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5"/>
          <p:cNvSpPr/>
          <p:nvPr/>
        </p:nvSpPr>
        <p:spPr>
          <a:xfrm>
            <a:off x="1500166" y="4357694"/>
            <a:ext cx="5715040" cy="5715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fr-FR" sz="2800" b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Exemple</a:t>
            </a: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fr-FR" sz="2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r>
              <a:rPr lang="fr-FR" sz="2800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fr-FR" sz="2800" b="1" i="1" spc="-1" dirty="0" smtClean="0">
                <a:solidFill>
                  <a:srgbClr val="000000"/>
                </a:solidFill>
                <a:latin typeface="Times New Roman"/>
              </a:rPr>
              <a:t>p, </a:t>
            </a:r>
            <a:r>
              <a:rPr lang="fr-FR" sz="2800" b="1" i="1" spc="-1" dirty="0" err="1" smtClean="0">
                <a:solidFill>
                  <a:srgbClr val="000000"/>
                </a:solidFill>
                <a:latin typeface="Times New Roman"/>
              </a:rPr>
              <a:t>div</a:t>
            </a:r>
            <a:r>
              <a:rPr lang="fr-FR" sz="2800" b="1" i="1" spc="-1" dirty="0" smtClean="0">
                <a:solidFill>
                  <a:srgbClr val="000000"/>
                </a:solidFill>
                <a:latin typeface="Times New Roman"/>
              </a:rPr>
              <a:t>, h1, h2, </a:t>
            </a:r>
            <a:r>
              <a:rPr lang="fr-FR" sz="2800" b="1" i="1" spc="-1" dirty="0" err="1" smtClean="0">
                <a:solidFill>
                  <a:srgbClr val="000000"/>
                </a:solidFill>
                <a:latin typeface="Times New Roman"/>
              </a:rPr>
              <a:t>ol</a:t>
            </a:r>
            <a:r>
              <a:rPr lang="fr-FR" sz="2800" b="1" i="1" spc="-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fr-FR" sz="2800" b="1" i="1" spc="-1" dirty="0" err="1" smtClean="0">
                <a:solidFill>
                  <a:srgbClr val="000000"/>
                </a:solidFill>
                <a:latin typeface="Times New Roman"/>
              </a:rPr>
              <a:t>ul</a:t>
            </a:r>
            <a:r>
              <a:rPr lang="fr-FR" sz="2800" b="1" i="1" spc="-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fr-FR" sz="2800" b="1" i="1" spc="-1" dirty="0" err="1" smtClean="0">
                <a:solidFill>
                  <a:srgbClr val="000000"/>
                </a:solidFill>
                <a:latin typeface="Times New Roman"/>
              </a:rPr>
              <a:t>form</a:t>
            </a:r>
            <a:endParaRPr lang="fr-FR" sz="2800" b="1" i="1" strike="noStrike" spc="-1" dirty="0">
              <a:latin typeface="Arial"/>
            </a:endParaRPr>
          </a:p>
        </p:txBody>
      </p:sp>
      <p:sp>
        <p:nvSpPr>
          <p:cNvPr id="15" name="CustomShape 3"/>
          <p:cNvSpPr/>
          <p:nvPr/>
        </p:nvSpPr>
        <p:spPr>
          <a:xfrm>
            <a:off x="642910" y="5286388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ZoneTexte 15"/>
          <p:cNvSpPr txBox="1"/>
          <p:nvPr/>
        </p:nvSpPr>
        <p:spPr>
          <a:xfrm>
            <a:off x="1000100" y="5072074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pc="-1" dirty="0" smtClean="0">
                <a:solidFill>
                  <a:srgbClr val="000000"/>
                </a:solidFill>
                <a:latin typeface="Times New Roman"/>
              </a:rPr>
              <a:t>peut contenir d’autres éléments de type </a:t>
            </a:r>
            <a:r>
              <a:rPr lang="fr-FR" sz="2800" b="1" i="1" spc="-1" dirty="0" smtClean="0">
                <a:solidFill>
                  <a:srgbClr val="000000"/>
                </a:solidFill>
                <a:latin typeface="Times New Roman"/>
              </a:rPr>
              <a:t>block</a:t>
            </a:r>
            <a:r>
              <a:rPr lang="fr-FR" sz="2800" spc="-1" dirty="0" smtClean="0">
                <a:solidFill>
                  <a:srgbClr val="000000"/>
                </a:solidFill>
                <a:latin typeface="Times New Roman"/>
              </a:rPr>
              <a:t> ainsi que des éléments de type </a:t>
            </a:r>
            <a:r>
              <a:rPr lang="fr-FR" sz="2800" b="1" i="1" spc="-1" dirty="0" err="1" smtClean="0">
                <a:solidFill>
                  <a:srgbClr val="000000"/>
                </a:solidFill>
                <a:latin typeface="Times New Roman"/>
              </a:rPr>
              <a:t>inline</a:t>
            </a:r>
            <a:r>
              <a:rPr lang="fr-FR" sz="2800" spc="-1" dirty="0" smtClean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71604" y="214290"/>
            <a:ext cx="6041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u="sng" spc="-1" dirty="0" smtClean="0">
                <a:solidFill>
                  <a:srgbClr val="CC0099"/>
                </a:solidFill>
                <a:latin typeface="Times New Roman"/>
              </a:rPr>
              <a:t>Les éléments de type «</a:t>
            </a:r>
            <a:r>
              <a:rPr lang="fr-FR" sz="3600" b="1" i="1" u="sng" spc="-1" dirty="0" err="1" smtClean="0">
                <a:solidFill>
                  <a:srgbClr val="CC0099"/>
                </a:solidFill>
                <a:latin typeface="Times New Roman"/>
              </a:rPr>
              <a:t>inline</a:t>
            </a:r>
            <a:r>
              <a:rPr lang="fr-FR" sz="3600" b="1" u="sng" spc="-1" dirty="0" smtClean="0">
                <a:solidFill>
                  <a:srgbClr val="CC0099"/>
                </a:solidFill>
                <a:latin typeface="Times New Roman"/>
              </a:rPr>
              <a:t> »</a:t>
            </a:r>
          </a:p>
        </p:txBody>
      </p:sp>
      <p:sp>
        <p:nvSpPr>
          <p:cNvPr id="10" name="CustomShape 3"/>
          <p:cNvSpPr/>
          <p:nvPr/>
        </p:nvSpPr>
        <p:spPr>
          <a:xfrm>
            <a:off x="571472" y="3303158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ZoneTexte 10"/>
          <p:cNvSpPr txBox="1"/>
          <p:nvPr/>
        </p:nvSpPr>
        <p:spPr>
          <a:xfrm>
            <a:off x="928662" y="3148108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pc="-1" dirty="0" smtClean="0">
                <a:solidFill>
                  <a:srgbClr val="000000"/>
                </a:solidFill>
                <a:latin typeface="Times New Roman"/>
              </a:rPr>
              <a:t>S’insère toujours dans la ligne où elle est placée.</a:t>
            </a:r>
            <a:endParaRPr lang="fr-FR" sz="2800" spc="-1" dirty="0" smtClean="0"/>
          </a:p>
        </p:txBody>
      </p:sp>
      <p:sp>
        <p:nvSpPr>
          <p:cNvPr id="13" name="CustomShape 4"/>
          <p:cNvSpPr/>
          <p:nvPr/>
        </p:nvSpPr>
        <p:spPr>
          <a:xfrm flipV="1">
            <a:off x="1071538" y="3929066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5"/>
          <p:cNvSpPr/>
          <p:nvPr/>
        </p:nvSpPr>
        <p:spPr>
          <a:xfrm>
            <a:off x="1500166" y="3929066"/>
            <a:ext cx="5715040" cy="5715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fr-FR" sz="2800" b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Exemple</a:t>
            </a: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fr-FR" sz="2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lang="fr-FR" sz="2800" b="1" i="1" spc="-1" dirty="0" smtClean="0">
                <a:solidFill>
                  <a:srgbClr val="000000"/>
                </a:solidFill>
                <a:latin typeface="Times New Roman"/>
              </a:rPr>
              <a:t>a, </a:t>
            </a:r>
            <a:r>
              <a:rPr lang="fr-FR" sz="2800" b="1" i="1" spc="-1" dirty="0" err="1" smtClean="0">
                <a:solidFill>
                  <a:srgbClr val="000000"/>
                </a:solidFill>
                <a:latin typeface="Times New Roman"/>
              </a:rPr>
              <a:t>strong</a:t>
            </a:r>
            <a:r>
              <a:rPr lang="fr-FR" sz="2800" b="1" i="1" spc="-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fr-FR" sz="2800" b="1" i="1" spc="-1" dirty="0" err="1" smtClean="0">
                <a:solidFill>
                  <a:srgbClr val="000000"/>
                </a:solidFill>
                <a:latin typeface="Times New Roman"/>
              </a:rPr>
              <a:t>img</a:t>
            </a:r>
            <a:r>
              <a:rPr lang="fr-FR" sz="2800" b="1" i="1" spc="-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fr-FR" sz="2800" b="1" i="1" spc="-1" dirty="0" err="1" smtClean="0">
                <a:solidFill>
                  <a:srgbClr val="000000"/>
                </a:solidFill>
                <a:latin typeface="Times New Roman"/>
              </a:rPr>
              <a:t>span</a:t>
            </a:r>
            <a:endParaRPr lang="fr-FR" sz="2800" b="1" i="1" spc="-1" dirty="0" smtClean="0">
              <a:solidFill>
                <a:srgbClr val="000000"/>
              </a:solidFill>
              <a:latin typeface="Times New Roman"/>
            </a:endParaRPr>
          </a:p>
          <a:p>
            <a:endParaRPr lang="fr-FR" sz="2800" b="0" strike="noStrike" spc="-1" dirty="0">
              <a:latin typeface="Arial"/>
            </a:endParaRPr>
          </a:p>
        </p:txBody>
      </p:sp>
      <p:sp>
        <p:nvSpPr>
          <p:cNvPr id="15" name="CustomShape 3"/>
          <p:cNvSpPr/>
          <p:nvPr/>
        </p:nvSpPr>
        <p:spPr>
          <a:xfrm>
            <a:off x="642910" y="5286388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ZoneTexte 15"/>
          <p:cNvSpPr txBox="1"/>
          <p:nvPr/>
        </p:nvSpPr>
        <p:spPr>
          <a:xfrm>
            <a:off x="1000100" y="5072074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pc="-1" dirty="0" smtClean="0">
                <a:solidFill>
                  <a:srgbClr val="000000"/>
                </a:solidFill>
                <a:latin typeface="Times New Roman"/>
              </a:rPr>
              <a:t>Prennent uniquement la largeur qui leur est nécessaire (c’est-à-dire la largeur de leur contenu).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4143404" cy="1428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4.8 </a:t>
            </a:r>
            <a:r>
              <a:rPr lang="fr-FR" sz="2400" b="1" u="sng" strike="noStrike" spc="-1" dirty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Formater </a:t>
            </a:r>
            <a:r>
              <a:rPr lang="fr-FR" sz="2400" b="1" u="sng" strike="noStrike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un ensemble d’éléments </a:t>
            </a:r>
            <a:r>
              <a:rPr lang="fr-FR" sz="2400" b="1" u="sng" strike="noStrike" spc="-1" dirty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avec l’attribut « class »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559" name="CustomShape 3"/>
          <p:cNvSpPr/>
          <p:nvPr/>
        </p:nvSpPr>
        <p:spPr>
          <a:xfrm>
            <a:off x="357158" y="785794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0" name="CustomShape 4"/>
          <p:cNvSpPr/>
          <p:nvPr/>
        </p:nvSpPr>
        <p:spPr>
          <a:xfrm flipV="1">
            <a:off x="428596" y="271462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1" name="CustomShape 5"/>
          <p:cNvSpPr/>
          <p:nvPr/>
        </p:nvSpPr>
        <p:spPr>
          <a:xfrm>
            <a:off x="857224" y="2643182"/>
            <a:ext cx="8001056" cy="1737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3600" b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Exemple</a:t>
            </a:r>
            <a:r>
              <a:rPr lang="fr-FR" sz="3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: sur un site de mathématique, une mise en forme différente pour les </a:t>
            </a:r>
            <a:r>
              <a:rPr lang="fr-FR" sz="3600" b="0" strike="noStrike" spc="-1" dirty="0">
                <a:solidFill>
                  <a:srgbClr val="0070C0"/>
                </a:solidFill>
                <a:latin typeface="Times New Roman"/>
                <a:ea typeface="DejaVu Sans"/>
              </a:rPr>
              <a:t>définitions</a:t>
            </a:r>
            <a:r>
              <a:rPr lang="fr-FR" sz="3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et les </a:t>
            </a:r>
            <a:r>
              <a:rPr lang="fr-FR" sz="3600" b="0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théorèmes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4348" y="571480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spc="-1" dirty="0" smtClean="0">
                <a:solidFill>
                  <a:srgbClr val="CC0099"/>
                </a:solidFill>
                <a:latin typeface="Times New Roman"/>
              </a:rPr>
              <a:t>Attribut « </a:t>
            </a:r>
            <a:r>
              <a:rPr lang="fr-FR" sz="3600" b="1" i="1" u="sng" spc="-1" dirty="0" smtClean="0">
                <a:solidFill>
                  <a:srgbClr val="CC0099"/>
                </a:solidFill>
                <a:latin typeface="Times New Roman"/>
              </a:rPr>
              <a:t>class</a:t>
            </a:r>
            <a:r>
              <a:rPr lang="fr-FR" sz="3600" b="1" u="sng" spc="-1" dirty="0" smtClean="0">
                <a:solidFill>
                  <a:srgbClr val="CC0099"/>
                </a:solidFill>
                <a:latin typeface="Times New Roman"/>
              </a:rPr>
              <a:t> » </a:t>
            </a:r>
            <a:r>
              <a:rPr lang="fr-FR" sz="3600" b="1" spc="-1" dirty="0" smtClean="0">
                <a:latin typeface="Times New Roman"/>
              </a:rPr>
              <a:t>:</a:t>
            </a:r>
            <a:r>
              <a:rPr lang="fr-FR" sz="3600" b="1" spc="-1" dirty="0" smtClean="0">
                <a:solidFill>
                  <a:srgbClr val="CC0099"/>
                </a:solidFill>
                <a:latin typeface="Times New Roman"/>
              </a:rPr>
              <a:t> </a:t>
            </a:r>
            <a:r>
              <a:rPr lang="fr-FR" sz="3600" spc="-1" dirty="0" smtClean="0">
                <a:solidFill>
                  <a:srgbClr val="000000"/>
                </a:solidFill>
                <a:latin typeface="Times New Roman"/>
              </a:rPr>
              <a:t>permet de formater plusieurs éléments de même type avec la même mise en forme.</a:t>
            </a:r>
            <a:endParaRPr lang="fr-FR" sz="3600" spc="-1" dirty="0" smtClean="0"/>
          </a:p>
        </p:txBody>
      </p:sp>
      <p:sp>
        <p:nvSpPr>
          <p:cNvPr id="11" name="CustomShape 4"/>
          <p:cNvSpPr/>
          <p:nvPr/>
        </p:nvSpPr>
        <p:spPr>
          <a:xfrm flipV="1">
            <a:off x="428596" y="4572008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5"/>
          <p:cNvSpPr/>
          <p:nvPr/>
        </p:nvSpPr>
        <p:spPr>
          <a:xfrm>
            <a:off x="857224" y="4500570"/>
            <a:ext cx="8001056" cy="150019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fr-FR" sz="3600" b="1" u="sng" strike="noStrike" spc="-1" dirty="0" smtClean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Référence</a:t>
            </a:r>
            <a:r>
              <a:rPr lang="fr-FR" sz="3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</a:p>
          <a:p>
            <a:r>
              <a:rPr lang="fr-FR" sz="3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fr-FR" sz="2400" dirty="0" smtClean="0">
                <a:hlinkClick r:id="rId2"/>
              </a:rPr>
              <a:t>https://www.w3schools.com/html/html_classes.asp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  <a:hlinkClick r:id="rId2"/>
              </a:rPr>
              <a:t> </a:t>
            </a:r>
            <a:endParaRPr lang="fr-FR" sz="3600" b="0" strike="noStrike" spc="-1" dirty="0">
              <a:latin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643446"/>
            <a:ext cx="3429024" cy="48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142920" y="214200"/>
            <a:ext cx="4142160" cy="30708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&lt;p </a:t>
            </a:r>
            <a:r>
              <a:rPr lang="fr-FR" sz="1600" b="1" strike="noStrike" spc="-1">
                <a:solidFill>
                  <a:srgbClr val="FF0000"/>
                </a:solidFill>
                <a:latin typeface="Courier New"/>
                <a:ea typeface="DejaVu Sans"/>
              </a:rPr>
              <a:t>class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=</a:t>
            </a: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'definition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'&gt;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La cocotte minute est un oiseau rapide.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&lt;/p&gt;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&lt;p </a:t>
            </a:r>
            <a:r>
              <a:rPr lang="fr-FR" sz="1600" b="1" strike="noStrike" spc="-1">
                <a:solidFill>
                  <a:srgbClr val="FF0000"/>
                </a:solidFill>
                <a:latin typeface="Courier New"/>
                <a:ea typeface="DejaVu Sans"/>
              </a:rPr>
              <a:t>class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=</a:t>
            </a: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'theorem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'&gt;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Le carré de l'hypothénuse est égal à quelque chose...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&lt;/p&gt;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&lt;p </a:t>
            </a:r>
            <a:r>
              <a:rPr lang="fr-FR" sz="1600" b="1" strike="noStrike" spc="-1">
                <a:solidFill>
                  <a:srgbClr val="FF0000"/>
                </a:solidFill>
                <a:latin typeface="Courier New"/>
                <a:ea typeface="DejaVu Sans"/>
              </a:rPr>
              <a:t>class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=</a:t>
            </a: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'theorem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'&gt;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Si le A est faux, et B est vrai,alors A ou B est vrai.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&lt;/p&gt;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563" name="CustomShape 2"/>
          <p:cNvSpPr/>
          <p:nvPr/>
        </p:nvSpPr>
        <p:spPr>
          <a:xfrm>
            <a:off x="142920" y="3643200"/>
            <a:ext cx="4142160" cy="30708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p.</a:t>
            </a:r>
            <a:r>
              <a:rPr lang="fr-FR" sz="1600" b="1" strike="noStrike" spc="-1">
                <a:solidFill>
                  <a:srgbClr val="FF0000"/>
                </a:solidFill>
                <a:latin typeface="Courier New"/>
                <a:ea typeface="DejaVu Sans"/>
              </a:rPr>
              <a:t>theorem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{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background-color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: #EE4444;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font-style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: italic;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border-style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: dashed;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border-width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: 1px;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margin-left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: 10px;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} 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p.</a:t>
            </a:r>
            <a:r>
              <a:rPr lang="fr-FR" sz="1600" b="1" strike="noStrike" spc="-1">
                <a:solidFill>
                  <a:srgbClr val="FF0000"/>
                </a:solidFill>
                <a:latin typeface="Courier New"/>
                <a:ea typeface="DejaVu Sans"/>
              </a:rPr>
              <a:t>definition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{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background-color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: #4444EE;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font-weight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: bold;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padding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: 10px;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}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564" name="CustomShape 3"/>
          <p:cNvSpPr/>
          <p:nvPr/>
        </p:nvSpPr>
        <p:spPr>
          <a:xfrm>
            <a:off x="1851480" y="-47520"/>
            <a:ext cx="7243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HTML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565" name="CustomShape 4"/>
          <p:cNvSpPr/>
          <p:nvPr/>
        </p:nvSpPr>
        <p:spPr>
          <a:xfrm>
            <a:off x="1960920" y="3357720"/>
            <a:ext cx="506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CSS</a:t>
            </a:r>
            <a:endParaRPr lang="fr-FR" sz="1400" b="0" strike="noStrike" spc="-1">
              <a:latin typeface="Arial"/>
            </a:endParaRPr>
          </a:p>
        </p:txBody>
      </p:sp>
      <p:pic>
        <p:nvPicPr>
          <p:cNvPr id="566" name="Image 13"/>
          <p:cNvPicPr/>
          <p:nvPr/>
        </p:nvPicPr>
        <p:blipFill>
          <a:blip r:embed="rId2"/>
          <a:stretch/>
        </p:blipFill>
        <p:spPr>
          <a:xfrm>
            <a:off x="4572000" y="2571840"/>
            <a:ext cx="4307040" cy="17848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4.9 </a:t>
            </a:r>
            <a:r>
              <a:rPr lang="fr-FR" sz="2400" b="1" u="sng" strike="noStrike" spc="-1" dirty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Formater un élément précis avec l’attribut « id »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569" name="CustomShape 3"/>
          <p:cNvSpPr/>
          <p:nvPr/>
        </p:nvSpPr>
        <p:spPr>
          <a:xfrm>
            <a:off x="285720" y="92867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0" name="CustomShape 4"/>
          <p:cNvSpPr/>
          <p:nvPr/>
        </p:nvSpPr>
        <p:spPr>
          <a:xfrm flipV="1">
            <a:off x="285720" y="2332976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1" name="CustomShape 5"/>
          <p:cNvSpPr/>
          <p:nvPr/>
        </p:nvSpPr>
        <p:spPr>
          <a:xfrm>
            <a:off x="785760" y="2201936"/>
            <a:ext cx="8001082" cy="2286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3600" b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Exemple</a:t>
            </a:r>
            <a:r>
              <a:rPr lang="fr-FR" sz="3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: sur le site de mathématique précédent, vous souhaitez qu’un des deux </a:t>
            </a:r>
            <a:r>
              <a:rPr lang="fr-FR" sz="3600" b="0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théorèmes</a:t>
            </a:r>
            <a:r>
              <a:rPr lang="fr-FR" sz="3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soit mis en valeur par un </a:t>
            </a:r>
            <a:r>
              <a:rPr lang="fr-FR" sz="3600" b="0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encadrement rouge</a:t>
            </a:r>
            <a:r>
              <a:rPr lang="fr-FR" sz="3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572" name="CustomShape 6"/>
          <p:cNvSpPr/>
          <p:nvPr/>
        </p:nvSpPr>
        <p:spPr>
          <a:xfrm>
            <a:off x="821678" y="4016194"/>
            <a:ext cx="3564000" cy="427680"/>
          </a:xfrm>
          <a:prstGeom prst="rect">
            <a:avLst/>
          </a:prstGeom>
          <a:noFill/>
          <a:ln w="126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ZoneTexte 7"/>
          <p:cNvSpPr txBox="1"/>
          <p:nvPr/>
        </p:nvSpPr>
        <p:spPr>
          <a:xfrm>
            <a:off x="714348" y="642918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spc="-1" dirty="0" smtClean="0">
                <a:solidFill>
                  <a:srgbClr val="CC0099"/>
                </a:solidFill>
                <a:latin typeface="Times New Roman"/>
              </a:rPr>
              <a:t>Attribut « </a:t>
            </a:r>
            <a:r>
              <a:rPr lang="fr-FR" sz="3600" b="1" i="1" u="sng" spc="-1" dirty="0" smtClean="0">
                <a:solidFill>
                  <a:srgbClr val="CC0099"/>
                </a:solidFill>
                <a:latin typeface="Times New Roman"/>
              </a:rPr>
              <a:t>id</a:t>
            </a:r>
            <a:r>
              <a:rPr lang="fr-FR" sz="3600" b="1" u="sng" spc="-1" dirty="0" smtClean="0">
                <a:solidFill>
                  <a:srgbClr val="CC0099"/>
                </a:solidFill>
                <a:latin typeface="Times New Roman"/>
              </a:rPr>
              <a:t> » </a:t>
            </a:r>
            <a:r>
              <a:rPr lang="fr-FR" sz="3600" b="1" spc="-1" dirty="0" smtClean="0">
                <a:latin typeface="Times New Roman"/>
              </a:rPr>
              <a:t>:</a:t>
            </a:r>
            <a:r>
              <a:rPr lang="fr-FR" sz="3600" b="1" spc="-1" dirty="0" smtClean="0">
                <a:solidFill>
                  <a:srgbClr val="CC0099"/>
                </a:solidFill>
                <a:latin typeface="Times New Roman"/>
              </a:rPr>
              <a:t> </a:t>
            </a:r>
            <a:r>
              <a:rPr lang="fr-FR" sz="3600" spc="-1" dirty="0" smtClean="0">
                <a:solidFill>
                  <a:srgbClr val="000000"/>
                </a:solidFill>
                <a:latin typeface="Times New Roman"/>
              </a:rPr>
              <a:t>permet de formater un élément précis avec une mise singulière .</a:t>
            </a:r>
            <a:endParaRPr lang="fr-FR" sz="3600" spc="-1" dirty="0" smtClean="0"/>
          </a:p>
        </p:txBody>
      </p:sp>
      <p:sp>
        <p:nvSpPr>
          <p:cNvPr id="9" name="CustomShape 4"/>
          <p:cNvSpPr/>
          <p:nvPr/>
        </p:nvSpPr>
        <p:spPr>
          <a:xfrm flipV="1">
            <a:off x="428596" y="5082036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5"/>
          <p:cNvSpPr/>
          <p:nvPr/>
        </p:nvSpPr>
        <p:spPr>
          <a:xfrm>
            <a:off x="857224" y="5010598"/>
            <a:ext cx="8001056" cy="150019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fr-FR" sz="3600" b="1" u="sng" strike="noStrike" spc="-1" dirty="0" smtClean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Référence</a:t>
            </a:r>
            <a:r>
              <a:rPr lang="fr-FR" sz="3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</a:p>
          <a:p>
            <a:r>
              <a:rPr lang="fr-FR" sz="2800" spc="-1" dirty="0" smtClean="0">
                <a:solidFill>
                  <a:srgbClr val="000000"/>
                </a:solidFill>
                <a:latin typeface="Times New Roman"/>
                <a:hlinkClick r:id="rId2"/>
              </a:rPr>
              <a:t>https://www.w3schools.com/html/html_id.asp</a:t>
            </a:r>
            <a:endParaRPr lang="fr-FR" sz="2800" b="0" strike="noStrike" spc="-1" dirty="0">
              <a:latin typeface="Arial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143512"/>
            <a:ext cx="3429024" cy="48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CustomShape 1"/>
          <p:cNvSpPr/>
          <p:nvPr/>
        </p:nvSpPr>
        <p:spPr>
          <a:xfrm>
            <a:off x="142920" y="214200"/>
            <a:ext cx="4999680" cy="30708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&lt;p </a:t>
            </a:r>
            <a:r>
              <a:rPr lang="fr-FR" sz="1600" b="1" strike="noStrike" spc="-1">
                <a:solidFill>
                  <a:srgbClr val="FF0000"/>
                </a:solidFill>
                <a:latin typeface="Courier New"/>
                <a:ea typeface="DejaVu Sans"/>
              </a:rPr>
              <a:t>class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=</a:t>
            </a: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'definition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'&gt;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La cocotte minute est un oiseau rapide.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&lt;/p&gt;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&lt;p </a:t>
            </a:r>
            <a:r>
              <a:rPr lang="fr-FR" sz="1600" b="1" strike="noStrike" spc="-1">
                <a:solidFill>
                  <a:srgbClr val="FF0000"/>
                </a:solidFill>
                <a:latin typeface="Courier New"/>
                <a:ea typeface="DejaVu Sans"/>
              </a:rPr>
              <a:t>class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=</a:t>
            </a: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'theorem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'&gt;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Le carré de l'hypothénuse est égal à quelque chose...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&lt;/p&gt;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&lt;p </a:t>
            </a:r>
            <a:r>
              <a:rPr lang="fr-FR" sz="1600" b="1" strike="noStrike" spc="-1">
                <a:solidFill>
                  <a:srgbClr val="FF0000"/>
                </a:solidFill>
                <a:latin typeface="Courier New"/>
                <a:ea typeface="DejaVu Sans"/>
              </a:rPr>
              <a:t>id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=</a:t>
            </a: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'th_logique_1'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</a:t>
            </a:r>
            <a:r>
              <a:rPr lang="fr-FR" sz="1600" b="1" strike="noStrike" spc="-1">
                <a:solidFill>
                  <a:srgbClr val="FF0000"/>
                </a:solidFill>
                <a:latin typeface="Courier New"/>
                <a:ea typeface="DejaVu Sans"/>
              </a:rPr>
              <a:t>class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=</a:t>
            </a: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'theorem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'&gt;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Si le A est faux, et B est vrai,alors A ou B est vrai.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&lt;/p&gt;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574" name="CustomShape 2"/>
          <p:cNvSpPr/>
          <p:nvPr/>
        </p:nvSpPr>
        <p:spPr>
          <a:xfrm>
            <a:off x="142920" y="3643200"/>
            <a:ext cx="4142160" cy="30708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p.</a:t>
            </a:r>
            <a:r>
              <a:rPr lang="fr-FR" sz="1600" b="1" strike="noStrike" spc="-1">
                <a:solidFill>
                  <a:srgbClr val="FF0000"/>
                </a:solidFill>
                <a:latin typeface="Courier New"/>
                <a:ea typeface="DejaVu Sans"/>
              </a:rPr>
              <a:t>theorem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{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background-color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: #EE4444;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font-style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: italic;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border-style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: dashed;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border-width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: 1px;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margin-left</a:t>
            </a: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: 10px;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} 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p#th_logique_1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{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border-style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: solid;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border-width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: 4px;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border-color</a:t>
            </a: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 : red;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}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575" name="CustomShape 3"/>
          <p:cNvSpPr/>
          <p:nvPr/>
        </p:nvSpPr>
        <p:spPr>
          <a:xfrm>
            <a:off x="1851480" y="-47520"/>
            <a:ext cx="7243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HTML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576" name="CustomShape 4"/>
          <p:cNvSpPr/>
          <p:nvPr/>
        </p:nvSpPr>
        <p:spPr>
          <a:xfrm>
            <a:off x="1960920" y="3357720"/>
            <a:ext cx="506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CSS</a:t>
            </a:r>
            <a:endParaRPr lang="fr-FR" sz="1400" b="0" strike="noStrike" spc="-1">
              <a:latin typeface="Arial"/>
            </a:endParaRPr>
          </a:p>
        </p:txBody>
      </p:sp>
      <p:pic>
        <p:nvPicPr>
          <p:cNvPr id="577" name="Image 6"/>
          <p:cNvPicPr/>
          <p:nvPr/>
        </p:nvPicPr>
        <p:blipFill>
          <a:blip r:embed="rId2"/>
          <a:stretch/>
        </p:blipFill>
        <p:spPr>
          <a:xfrm>
            <a:off x="4429080" y="3643200"/>
            <a:ext cx="4448880" cy="1856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78" name="CustomShape 5"/>
          <p:cNvSpPr/>
          <p:nvPr/>
        </p:nvSpPr>
        <p:spPr>
          <a:xfrm>
            <a:off x="571320" y="1928880"/>
            <a:ext cx="2142000" cy="28476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9" name="CustomShape 6"/>
          <p:cNvSpPr/>
          <p:nvPr/>
        </p:nvSpPr>
        <p:spPr>
          <a:xfrm>
            <a:off x="142920" y="5357880"/>
            <a:ext cx="2856600" cy="135612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4.10 </a:t>
            </a:r>
            <a:r>
              <a:rPr lang="fr-FR" sz="2400" b="1" u="sng" strike="noStrike" spc="-1" dirty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Balise </a:t>
            </a:r>
            <a:r>
              <a:rPr lang="fr-FR" sz="2400" b="1" u="sng" strike="noStrike" spc="-1" dirty="0" err="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div</a:t>
            </a:r>
            <a:r>
              <a:rPr lang="fr-FR" sz="2400" b="1" u="sng" strike="noStrike" spc="-1" dirty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, marges et espacement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588" name="CustomShape 2"/>
          <p:cNvSpPr/>
          <p:nvPr/>
        </p:nvSpPr>
        <p:spPr>
          <a:xfrm>
            <a:off x="571320" y="649080"/>
            <a:ext cx="7714080" cy="137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Une balise </a:t>
            </a:r>
            <a:r>
              <a:rPr lang="fr-FR" sz="2800" b="0" i="1" strike="noStrike" spc="-1" dirty="0">
                <a:solidFill>
                  <a:srgbClr val="CC0099"/>
                </a:solidFill>
                <a:latin typeface="Arial Unicode MS"/>
                <a:ea typeface="Times New Roman"/>
              </a:rPr>
              <a:t>&lt;</a:t>
            </a:r>
            <a:r>
              <a:rPr lang="fr-FR" sz="2800" b="0" i="1" strike="noStrike" spc="-1" dirty="0" err="1">
                <a:solidFill>
                  <a:srgbClr val="CC0099"/>
                </a:solidFill>
                <a:latin typeface="Arial Unicode MS"/>
                <a:ea typeface="Times New Roman"/>
              </a:rPr>
              <a:t>div</a:t>
            </a:r>
            <a:r>
              <a:rPr lang="fr-FR" sz="2800" b="0" i="1" strike="noStrike" spc="-1" dirty="0">
                <a:solidFill>
                  <a:srgbClr val="CC0099"/>
                </a:solidFill>
                <a:latin typeface="Arial Unicode MS"/>
                <a:ea typeface="Times New Roman"/>
              </a:rPr>
              <a:t>&gt;</a:t>
            </a:r>
            <a:r>
              <a:rPr lang="fr-FR" sz="28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qui signifie « </a:t>
            </a:r>
            <a:r>
              <a:rPr lang="fr-FR" sz="2800" b="1" strike="noStrike" spc="-1" dirty="0">
                <a:solidFill>
                  <a:srgbClr val="CC0099"/>
                </a:solidFill>
                <a:latin typeface="Times New Roman"/>
                <a:ea typeface="Times New Roman"/>
              </a:rPr>
              <a:t>division du document</a:t>
            </a: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 », est un </a:t>
            </a:r>
            <a:r>
              <a:rPr lang="fr-FR" sz="2800" b="1" strike="noStrike" spc="-1" dirty="0">
                <a:solidFill>
                  <a:srgbClr val="CC0099"/>
                </a:solidFill>
                <a:latin typeface="Times New Roman"/>
                <a:ea typeface="Times New Roman"/>
              </a:rPr>
              <a:t>conteneur</a:t>
            </a: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dans lequel des éléments sont placés pour les maintenir ensemble.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589" name="CustomShape 3"/>
          <p:cNvSpPr/>
          <p:nvPr/>
        </p:nvSpPr>
        <p:spPr>
          <a:xfrm>
            <a:off x="214200" y="78588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0" name="CustomShape 4"/>
          <p:cNvSpPr/>
          <p:nvPr/>
        </p:nvSpPr>
        <p:spPr>
          <a:xfrm flipV="1">
            <a:off x="357184" y="2854256"/>
            <a:ext cx="37332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1" name="CustomShape 5"/>
          <p:cNvSpPr/>
          <p:nvPr/>
        </p:nvSpPr>
        <p:spPr>
          <a:xfrm>
            <a:off x="857224" y="2857496"/>
            <a:ext cx="792864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Appliquer un même style à un groupe d’éléments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592" name="CustomShape 6"/>
          <p:cNvSpPr/>
          <p:nvPr/>
        </p:nvSpPr>
        <p:spPr>
          <a:xfrm flipV="1">
            <a:off x="357184" y="3709352"/>
            <a:ext cx="37332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3" name="CustomShape 7"/>
          <p:cNvSpPr/>
          <p:nvPr/>
        </p:nvSpPr>
        <p:spPr>
          <a:xfrm>
            <a:off x="857224" y="3714752"/>
            <a:ext cx="792864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Placer différents éléments ensembles sur une page en utilisant les attributs </a:t>
            </a:r>
            <a:r>
              <a:rPr lang="fr-FR" sz="2800" b="1" i="1" strike="noStrike" spc="-1" dirty="0">
                <a:solidFill>
                  <a:srgbClr val="CC0099"/>
                </a:solidFill>
                <a:latin typeface="Arial Unicode MS"/>
                <a:ea typeface="Times New Roman"/>
              </a:rPr>
              <a:t>class</a:t>
            </a: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ou </a:t>
            </a:r>
            <a:r>
              <a:rPr lang="fr-FR" sz="2800" b="1" i="1" strike="noStrike" spc="-1" dirty="0">
                <a:solidFill>
                  <a:srgbClr val="CC0099"/>
                </a:solidFill>
                <a:latin typeface="Arial Unicode MS"/>
                <a:ea typeface="Times New Roman"/>
              </a:rPr>
              <a:t>id</a:t>
            </a: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594" name="CustomShape 8"/>
          <p:cNvSpPr/>
          <p:nvPr/>
        </p:nvSpPr>
        <p:spPr>
          <a:xfrm>
            <a:off x="285720" y="2143116"/>
            <a:ext cx="792864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Permet de: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2" name="CustomShape 4"/>
          <p:cNvSpPr/>
          <p:nvPr/>
        </p:nvSpPr>
        <p:spPr>
          <a:xfrm flipV="1">
            <a:off x="428596" y="5000636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5"/>
          <p:cNvSpPr/>
          <p:nvPr/>
        </p:nvSpPr>
        <p:spPr>
          <a:xfrm>
            <a:off x="857224" y="4929198"/>
            <a:ext cx="8001056" cy="150019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fr-FR" sz="3600" b="1" u="sng" strike="noStrike" spc="-1" dirty="0" smtClean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Références</a:t>
            </a:r>
            <a:r>
              <a:rPr lang="fr-FR" sz="3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</a:p>
          <a:p>
            <a:r>
              <a:rPr lang="fr-FR" sz="2800" spc="-1" dirty="0" smtClean="0">
                <a:solidFill>
                  <a:srgbClr val="000000"/>
                </a:solidFill>
                <a:latin typeface="Times New Roman"/>
                <a:hlinkClick r:id="rId2"/>
              </a:rPr>
              <a:t>https://www.w3schools.com/Tags/tag_div.asp</a:t>
            </a:r>
            <a:endParaRPr lang="fr-FR" sz="2800" spc="-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fr-FR" sz="2800" spc="-1" dirty="0" smtClean="0">
                <a:solidFill>
                  <a:srgbClr val="000000"/>
                </a:solidFill>
                <a:latin typeface="Times New Roman"/>
                <a:hlinkClick r:id="rId3"/>
              </a:rPr>
              <a:t>https://www.w3schools.com/css/css_boxmodel.asp</a:t>
            </a:r>
            <a:endParaRPr lang="fr-FR" sz="2800" spc="-1" dirty="0">
              <a:solidFill>
                <a:srgbClr val="000000"/>
              </a:solidFill>
              <a:latin typeface="Times New Roman"/>
              <a:hlinkClick r:id="rId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5072074"/>
            <a:ext cx="3429024" cy="48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0"/>
            <a:ext cx="6499800" cy="82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1.3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HTML- HyperText Markup Language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3679200" y="2250360"/>
            <a:ext cx="1070640" cy="213120"/>
          </a:xfrm>
          <a:prstGeom prst="left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3" name="Image 12"/>
          <p:cNvPicPr/>
          <p:nvPr/>
        </p:nvPicPr>
        <p:blipFill>
          <a:blip r:embed="rId2"/>
          <a:stretch/>
        </p:blipFill>
        <p:spPr>
          <a:xfrm>
            <a:off x="500040" y="750240"/>
            <a:ext cx="2856600" cy="3213720"/>
          </a:xfrm>
          <a:prstGeom prst="rect">
            <a:avLst/>
          </a:prstGeom>
          <a:ln>
            <a:noFill/>
          </a:ln>
        </p:spPr>
      </p:pic>
      <p:pic>
        <p:nvPicPr>
          <p:cNvPr id="84" name="Image 13"/>
          <p:cNvPicPr/>
          <p:nvPr/>
        </p:nvPicPr>
        <p:blipFill>
          <a:blip r:embed="rId3"/>
          <a:stretch/>
        </p:blipFill>
        <p:spPr>
          <a:xfrm>
            <a:off x="5072040" y="749880"/>
            <a:ext cx="3070800" cy="3213720"/>
          </a:xfrm>
          <a:prstGeom prst="rect">
            <a:avLst/>
          </a:prstGeom>
          <a:ln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714240" y="4216680"/>
            <a:ext cx="835704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Langage de balisage de " </a:t>
            </a:r>
            <a:r>
              <a:rPr lang="fr-FR" sz="28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fichiers hypertextes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"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285840" y="442908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5"/>
          <p:cNvSpPr/>
          <p:nvPr/>
        </p:nvSpPr>
        <p:spPr>
          <a:xfrm>
            <a:off x="7080120" y="4714920"/>
            <a:ext cx="16632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(pages web)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88" name="CustomShape 6"/>
          <p:cNvSpPr/>
          <p:nvPr/>
        </p:nvSpPr>
        <p:spPr>
          <a:xfrm flipV="1">
            <a:off x="6680880" y="4713480"/>
            <a:ext cx="356040" cy="3560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7"/>
          <p:cNvSpPr/>
          <p:nvPr/>
        </p:nvSpPr>
        <p:spPr>
          <a:xfrm>
            <a:off x="785880" y="5145480"/>
            <a:ext cx="835704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Utilisé pour </a:t>
            </a:r>
            <a:r>
              <a:rPr lang="fr-FR" sz="2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décrire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des pages web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90" name="CustomShape 8"/>
          <p:cNvSpPr/>
          <p:nvPr/>
        </p:nvSpPr>
        <p:spPr>
          <a:xfrm>
            <a:off x="357120" y="535788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9"/>
          <p:cNvSpPr/>
          <p:nvPr/>
        </p:nvSpPr>
        <p:spPr>
          <a:xfrm>
            <a:off x="1595160" y="5857920"/>
            <a:ext cx="69026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Langage de description ≠ langage de programmation !!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92" name="CustomShape 10"/>
          <p:cNvSpPr/>
          <p:nvPr/>
        </p:nvSpPr>
        <p:spPr>
          <a:xfrm flipV="1">
            <a:off x="965880" y="5856480"/>
            <a:ext cx="356040" cy="3560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CustomShape 2"/>
          <p:cNvSpPr/>
          <p:nvPr/>
        </p:nvSpPr>
        <p:spPr>
          <a:xfrm>
            <a:off x="1071538" y="642918"/>
            <a:ext cx="7358266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spc="-1" dirty="0" smtClean="0">
                <a:solidFill>
                  <a:srgbClr val="000000"/>
                </a:solidFill>
                <a:latin typeface="Times New Roman"/>
              </a:rPr>
              <a:t>Tous les éléments HTML peuvent être considérés comme des boîtes.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28662" y="0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b="1" u="sng" spc="-1" dirty="0" smtClean="0">
                <a:solidFill>
                  <a:srgbClr val="00B050"/>
                </a:solidFill>
                <a:latin typeface="Times New Roman"/>
              </a:rPr>
              <a:t>Modèle de boite</a:t>
            </a:r>
          </a:p>
        </p:txBody>
      </p:sp>
      <p:pic>
        <p:nvPicPr>
          <p:cNvPr id="10" name="Picture 2"/>
          <p:cNvPicPr/>
          <p:nvPr/>
        </p:nvPicPr>
        <p:blipFill>
          <a:blip r:embed="rId2" cstate="print"/>
          <a:stretch/>
        </p:blipFill>
        <p:spPr>
          <a:xfrm>
            <a:off x="214282" y="714356"/>
            <a:ext cx="714380" cy="722002"/>
          </a:xfrm>
          <a:prstGeom prst="rect">
            <a:avLst/>
          </a:prstGeom>
          <a:ln>
            <a:noFill/>
          </a:ln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7627750" cy="310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57158" y="492919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Content</a:t>
            </a:r>
            <a:r>
              <a:rPr lang="fr-FR" dirty="0" smtClean="0"/>
              <a:t>- Le contenu de la boîte, où le texte et les images apparaissent</a:t>
            </a:r>
          </a:p>
          <a:p>
            <a:r>
              <a:rPr lang="fr-FR" b="1" dirty="0" err="1" smtClean="0"/>
              <a:t>Padding</a:t>
            </a:r>
            <a:r>
              <a:rPr lang="fr-FR" dirty="0" smtClean="0"/>
              <a:t>- Efface une zone autour du contenu. Le </a:t>
            </a:r>
            <a:r>
              <a:rPr lang="fr-FR" dirty="0" err="1" smtClean="0"/>
              <a:t>Padding</a:t>
            </a:r>
            <a:r>
              <a:rPr lang="fr-FR" dirty="0" smtClean="0"/>
              <a:t> est transparent</a:t>
            </a:r>
          </a:p>
          <a:p>
            <a:r>
              <a:rPr lang="fr-FR" b="1" dirty="0" smtClean="0"/>
              <a:t>Border</a:t>
            </a:r>
            <a:r>
              <a:rPr lang="fr-FR" dirty="0" smtClean="0"/>
              <a:t>- Bord autour du </a:t>
            </a:r>
            <a:r>
              <a:rPr lang="fr-FR" dirty="0" err="1" smtClean="0"/>
              <a:t>Padding</a:t>
            </a:r>
            <a:r>
              <a:rPr lang="fr-FR" dirty="0" smtClean="0"/>
              <a:t> et du Content</a:t>
            </a:r>
          </a:p>
          <a:p>
            <a:r>
              <a:rPr lang="fr-FR" b="1" dirty="0" err="1" smtClean="0"/>
              <a:t>Margin</a:t>
            </a:r>
            <a:r>
              <a:rPr lang="fr-FR" dirty="0" smtClean="0"/>
              <a:t>- Efface une zone en dehors du Border. La </a:t>
            </a:r>
            <a:r>
              <a:rPr lang="fr-FR" dirty="0" err="1" smtClean="0"/>
              <a:t>Margin</a:t>
            </a:r>
            <a:r>
              <a:rPr lang="fr-FR" dirty="0" smtClean="0"/>
              <a:t> est transparente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428992" y="6488668"/>
            <a:ext cx="5143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pc="-1" dirty="0" smtClean="0">
                <a:solidFill>
                  <a:srgbClr val="000000"/>
                </a:solidFill>
                <a:latin typeface="Times New Roman"/>
                <a:hlinkClick r:id="rId4"/>
              </a:rPr>
              <a:t>https://www.w3schools.com/css/css_boxmodel.asp</a:t>
            </a:r>
            <a:endParaRPr lang="fr-FR" spc="-1" dirty="0">
              <a:solidFill>
                <a:srgbClr val="000000"/>
              </a:solidFill>
              <a:latin typeface="Times New Roman"/>
              <a:hlinkClick r:id="rId5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6422687"/>
            <a:ext cx="3071834" cy="4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Image 8"/>
          <p:cNvPicPr/>
          <p:nvPr/>
        </p:nvPicPr>
        <p:blipFill>
          <a:blip r:embed="rId2"/>
          <a:stretch/>
        </p:blipFill>
        <p:spPr>
          <a:xfrm>
            <a:off x="571320" y="142920"/>
            <a:ext cx="8499960" cy="6509520"/>
          </a:xfrm>
          <a:prstGeom prst="rect">
            <a:avLst/>
          </a:prstGeom>
          <a:ln w="9360">
            <a:noFill/>
          </a:ln>
        </p:spPr>
      </p:pic>
      <p:sp>
        <p:nvSpPr>
          <p:cNvPr id="596" name="CustomShape 1"/>
          <p:cNvSpPr/>
          <p:nvPr/>
        </p:nvSpPr>
        <p:spPr>
          <a:xfrm>
            <a:off x="5760" y="0"/>
            <a:ext cx="14011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Exemple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Image 13"/>
          <p:cNvPicPr/>
          <p:nvPr/>
        </p:nvPicPr>
        <p:blipFill>
          <a:blip r:embed="rId2"/>
          <a:stretch/>
        </p:blipFill>
        <p:spPr>
          <a:xfrm>
            <a:off x="0" y="0"/>
            <a:ext cx="5070960" cy="6788880"/>
          </a:xfrm>
          <a:prstGeom prst="rect">
            <a:avLst/>
          </a:prstGeom>
          <a:ln w="9360">
            <a:noFill/>
          </a:ln>
        </p:spPr>
      </p:pic>
      <p:sp>
        <p:nvSpPr>
          <p:cNvPr id="598" name="CustomShape 1"/>
          <p:cNvSpPr/>
          <p:nvPr/>
        </p:nvSpPr>
        <p:spPr>
          <a:xfrm>
            <a:off x="5715000" y="1005120"/>
            <a:ext cx="3285000" cy="1188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Pour ajouter de </a:t>
            </a: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l’espacement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on utilise la propriété </a:t>
            </a:r>
            <a:r>
              <a:rPr lang="fr-FR" sz="2400" b="0" strike="noStrike" spc="-1">
                <a:solidFill>
                  <a:srgbClr val="CC0099"/>
                </a:solidFill>
                <a:latin typeface="Arial Unicode MS"/>
                <a:ea typeface="Times New Roman"/>
              </a:rPr>
              <a:t>padding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599" name="CustomShape 2"/>
          <p:cNvSpPr/>
          <p:nvPr/>
        </p:nvSpPr>
        <p:spPr>
          <a:xfrm>
            <a:off x="5429160" y="114300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0" name="CustomShape 3"/>
          <p:cNvSpPr/>
          <p:nvPr/>
        </p:nvSpPr>
        <p:spPr>
          <a:xfrm>
            <a:off x="5715000" y="2433960"/>
            <a:ext cx="3285000" cy="1188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Pour ajouter une </a:t>
            </a: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marge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on utilise la propriété </a:t>
            </a:r>
            <a:r>
              <a:rPr lang="fr-FR" sz="2400" b="0" strike="noStrike" spc="-1">
                <a:solidFill>
                  <a:srgbClr val="CC0099"/>
                </a:solidFill>
                <a:latin typeface="Arial Unicode MS"/>
                <a:ea typeface="Times New Roman"/>
              </a:rPr>
              <a:t>margin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601" name="CustomShape 4"/>
          <p:cNvSpPr/>
          <p:nvPr/>
        </p:nvSpPr>
        <p:spPr>
          <a:xfrm>
            <a:off x="5429160" y="257184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2" name="CustomShape 5"/>
          <p:cNvSpPr/>
          <p:nvPr/>
        </p:nvSpPr>
        <p:spPr>
          <a:xfrm>
            <a:off x="5500800" y="4929120"/>
            <a:ext cx="349956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Largeur totale </a:t>
            </a:r>
            <a:r>
              <a:rPr lang="fr-FR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additionner la largeur de l’aire de contenu à celles des marges de gauche et de droite plus celle de la bordure qu’il faudra compter deux fois puisqu’il y en a une à gauche et une autre à droite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603" name="Picture 2"/>
          <p:cNvPicPr/>
          <p:nvPr/>
        </p:nvPicPr>
        <p:blipFill>
          <a:blip r:embed="rId3" cstate="print"/>
          <a:stretch/>
        </p:blipFill>
        <p:spPr>
          <a:xfrm>
            <a:off x="6786720" y="4000680"/>
            <a:ext cx="856080" cy="79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CustomShape 1"/>
          <p:cNvSpPr/>
          <p:nvPr/>
        </p:nvSpPr>
        <p:spPr>
          <a:xfrm>
            <a:off x="0" y="1440"/>
            <a:ext cx="6999840" cy="45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Exemple: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605" name="Image 6"/>
          <p:cNvPicPr/>
          <p:nvPr/>
        </p:nvPicPr>
        <p:blipFill>
          <a:blip r:embed="rId2"/>
          <a:stretch/>
        </p:blipFill>
        <p:spPr>
          <a:xfrm>
            <a:off x="1214280" y="72630"/>
            <a:ext cx="7548840" cy="65710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0" y="0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spc="-1" dirty="0" smtClean="0">
                <a:solidFill>
                  <a:srgbClr val="00B050"/>
                </a:solidFill>
                <a:latin typeface="Times New Roman"/>
              </a:rPr>
              <a:t>Références : </a:t>
            </a:r>
            <a:endParaRPr lang="fr-FR" sz="4000" dirty="0"/>
          </a:p>
        </p:txBody>
      </p:sp>
      <p:sp>
        <p:nvSpPr>
          <p:cNvPr id="14" name="Rectangle 13"/>
          <p:cNvSpPr/>
          <p:nvPr/>
        </p:nvSpPr>
        <p:spPr>
          <a:xfrm>
            <a:off x="285720" y="3214686"/>
            <a:ext cx="8501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hlinkClick r:id="rId2"/>
              </a:rPr>
              <a:t>https://www.w3schools.com/css/css_border.asp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4297" y="1785926"/>
            <a:ext cx="71247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5720" y="3857628"/>
            <a:ext cx="8501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hlinkClick r:id="rId4"/>
              </a:rPr>
              <a:t>https://www.w3schools.com/css/css_margin.asp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285720" y="4572008"/>
            <a:ext cx="8501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hlinkClick r:id="rId5"/>
              </a:rPr>
              <a:t>https://www.w3schools.com/css/css_padding.asp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4.11 </a:t>
            </a:r>
            <a:r>
              <a:rPr lang="fr-FR" sz="2400" b="1" u="sng" strike="noStrike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Hiérarchie dans les balises : parents et enfants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30776"/>
            <a:ext cx="5572164" cy="539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4"/>
          <p:cNvSpPr/>
          <p:nvPr/>
        </p:nvSpPr>
        <p:spPr>
          <a:xfrm>
            <a:off x="3214678" y="3988362"/>
            <a:ext cx="857256" cy="35604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6"/>
          <p:cNvSpPr/>
          <p:nvPr/>
        </p:nvSpPr>
        <p:spPr>
          <a:xfrm>
            <a:off x="1285852" y="4845618"/>
            <a:ext cx="4143404" cy="35604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10" name="Connecteur en angle 9"/>
          <p:cNvCxnSpPr>
            <a:stCxn id="21" idx="2"/>
            <a:endCxn id="9" idx="3"/>
          </p:cNvCxnSpPr>
          <p:nvPr/>
        </p:nvCxnSpPr>
        <p:spPr>
          <a:xfrm rot="5400000">
            <a:off x="5572420" y="4345265"/>
            <a:ext cx="535210" cy="821537"/>
          </a:xfrm>
          <a:prstGeom prst="bentConnector2">
            <a:avLst/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" name="CustomShape 4"/>
          <p:cNvSpPr/>
          <p:nvPr/>
        </p:nvSpPr>
        <p:spPr>
          <a:xfrm>
            <a:off x="5500694" y="3845486"/>
            <a:ext cx="1500198" cy="642942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fr-FR" b="1" dirty="0" smtClean="0"/>
              <a:t>Enfants de &lt;</a:t>
            </a:r>
            <a:r>
              <a:rPr lang="fr-FR" b="1" i="1" dirty="0" err="1" smtClean="0"/>
              <a:t>div</a:t>
            </a:r>
            <a:r>
              <a:rPr lang="fr-FR" b="1" dirty="0" smtClean="0"/>
              <a:t>&gt;</a:t>
            </a:r>
            <a:endParaRPr lang="fr-FR" b="1" dirty="0"/>
          </a:p>
        </p:txBody>
      </p:sp>
      <p:cxnSp>
        <p:nvCxnSpPr>
          <p:cNvPr id="23" name="Connecteur en angle 9"/>
          <p:cNvCxnSpPr>
            <a:stCxn id="21" idx="1"/>
            <a:endCxn id="8" idx="3"/>
          </p:cNvCxnSpPr>
          <p:nvPr/>
        </p:nvCxnSpPr>
        <p:spPr>
          <a:xfrm rot="10800000">
            <a:off x="4071934" y="4166383"/>
            <a:ext cx="1428760" cy="575"/>
          </a:xfrm>
          <a:prstGeom prst="bentConnector3">
            <a:avLst>
              <a:gd name="adj1" fmla="val 50000"/>
            </a:avLst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9" name="Rectangle 38"/>
          <p:cNvSpPr/>
          <p:nvPr/>
        </p:nvSpPr>
        <p:spPr>
          <a:xfrm>
            <a:off x="1571604" y="63458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i="1" dirty="0" smtClean="0"/>
              <a:t>h1, p ,h2 ,p </a:t>
            </a:r>
            <a:r>
              <a:rPr lang="fr-FR" dirty="0" smtClean="0"/>
              <a:t>sont enfants de &lt;</a:t>
            </a:r>
            <a:r>
              <a:rPr lang="fr-FR" i="1" dirty="0" err="1" smtClean="0"/>
              <a:t>div</a:t>
            </a:r>
            <a:r>
              <a:rPr lang="fr-FR" dirty="0" smtClean="0"/>
              <a:t>&gt;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57356" y="500042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Notion d’enfant et de descendances</a:t>
            </a:r>
            <a:endParaRPr lang="fr-F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70" y="496653"/>
            <a:ext cx="5572164" cy="539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4"/>
          <p:cNvSpPr/>
          <p:nvPr/>
        </p:nvSpPr>
        <p:spPr>
          <a:xfrm>
            <a:off x="4714908" y="4711495"/>
            <a:ext cx="857256" cy="35604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6"/>
          <p:cNvSpPr/>
          <p:nvPr/>
        </p:nvSpPr>
        <p:spPr>
          <a:xfrm>
            <a:off x="4331840" y="5425875"/>
            <a:ext cx="2214578" cy="35719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10" name="Connecteur en angle 9"/>
          <p:cNvCxnSpPr>
            <a:stCxn id="21" idx="2"/>
            <a:endCxn id="9" idx="3"/>
          </p:cNvCxnSpPr>
          <p:nvPr/>
        </p:nvCxnSpPr>
        <p:spPr>
          <a:xfrm rot="5400000">
            <a:off x="7059424" y="4698556"/>
            <a:ext cx="392909" cy="1418919"/>
          </a:xfrm>
          <a:prstGeom prst="bentConnector2">
            <a:avLst/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" name="CustomShape 4"/>
          <p:cNvSpPr/>
          <p:nvPr/>
        </p:nvSpPr>
        <p:spPr>
          <a:xfrm>
            <a:off x="7215238" y="4568619"/>
            <a:ext cx="1500198" cy="642942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fr-FR" b="1" dirty="0" smtClean="0"/>
              <a:t>Enfants de &lt;</a:t>
            </a:r>
            <a:r>
              <a:rPr lang="fr-FR" b="1" i="1" dirty="0" smtClean="0"/>
              <a:t>p</a:t>
            </a:r>
            <a:r>
              <a:rPr lang="fr-FR" b="1" dirty="0" smtClean="0"/>
              <a:t>&gt;</a:t>
            </a:r>
            <a:endParaRPr lang="fr-FR" b="1" dirty="0"/>
          </a:p>
        </p:txBody>
      </p:sp>
      <p:cxnSp>
        <p:nvCxnSpPr>
          <p:cNvPr id="23" name="Connecteur en angle 9"/>
          <p:cNvCxnSpPr>
            <a:stCxn id="21" idx="1"/>
            <a:endCxn id="8" idx="3"/>
          </p:cNvCxnSpPr>
          <p:nvPr/>
        </p:nvCxnSpPr>
        <p:spPr>
          <a:xfrm rot="10800000">
            <a:off x="5572164" y="4889516"/>
            <a:ext cx="1643074" cy="575"/>
          </a:xfrm>
          <a:prstGeom prst="bentConnector3">
            <a:avLst>
              <a:gd name="adj1" fmla="val 50000"/>
            </a:avLst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" name="Rectangle 12"/>
          <p:cNvSpPr/>
          <p:nvPr/>
        </p:nvSpPr>
        <p:spPr>
          <a:xfrm>
            <a:off x="214282" y="5997379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 smtClean="0"/>
              <a:t>a, </a:t>
            </a:r>
            <a:r>
              <a:rPr lang="fr-FR" i="1" dirty="0" err="1" smtClean="0"/>
              <a:t>strong</a:t>
            </a:r>
            <a:r>
              <a:rPr lang="fr-FR" i="1" dirty="0" smtClean="0"/>
              <a:t> et </a:t>
            </a:r>
            <a:r>
              <a:rPr lang="fr-FR" i="1" dirty="0" err="1" smtClean="0"/>
              <a:t>em</a:t>
            </a:r>
            <a:r>
              <a:rPr lang="fr-FR" i="1" dirty="0" smtClean="0"/>
              <a:t> </a:t>
            </a:r>
            <a:r>
              <a:rPr lang="fr-FR" dirty="0" smtClean="0"/>
              <a:t>sont enfants du </a:t>
            </a:r>
            <a:r>
              <a:rPr lang="fr-FR" i="1" dirty="0" smtClean="0"/>
              <a:t>p</a:t>
            </a:r>
            <a:r>
              <a:rPr lang="fr-FR" dirty="0" smtClean="0"/>
              <a:t> dans lequel ils sont contenus </a:t>
            </a:r>
            <a:br>
              <a:rPr lang="fr-FR" dirty="0" smtClean="0"/>
            </a:br>
            <a:r>
              <a:rPr lang="fr-FR" dirty="0" smtClean="0"/>
              <a:t>(mais pas de l’autre </a:t>
            </a:r>
            <a:r>
              <a:rPr lang="fr-FR" i="1" dirty="0" smtClean="0"/>
              <a:t>&lt;p&gt;</a:t>
            </a:r>
            <a:r>
              <a:rPr lang="fr-FR" dirty="0" smtClean="0"/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85852" y="119698"/>
            <a:ext cx="6141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Notion d’enfant et de descendance</a:t>
            </a:r>
            <a:endParaRPr lang="fr-FR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70" y="639529"/>
            <a:ext cx="5572164" cy="539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4"/>
          <p:cNvSpPr/>
          <p:nvPr/>
        </p:nvSpPr>
        <p:spPr>
          <a:xfrm>
            <a:off x="3143240" y="4000504"/>
            <a:ext cx="857256" cy="356040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6"/>
          <p:cNvSpPr/>
          <p:nvPr/>
        </p:nvSpPr>
        <p:spPr>
          <a:xfrm>
            <a:off x="1357290" y="4803574"/>
            <a:ext cx="4214842" cy="428628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10" name="Connecteur en angle 9"/>
          <p:cNvCxnSpPr>
            <a:stCxn id="21" idx="2"/>
            <a:endCxn id="9" idx="3"/>
          </p:cNvCxnSpPr>
          <p:nvPr/>
        </p:nvCxnSpPr>
        <p:spPr>
          <a:xfrm rot="5400000">
            <a:off x="6009994" y="4062709"/>
            <a:ext cx="517318" cy="1393041"/>
          </a:xfrm>
          <a:prstGeom prst="bentConnector2">
            <a:avLst/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" name="CustomShape 4"/>
          <p:cNvSpPr/>
          <p:nvPr/>
        </p:nvSpPr>
        <p:spPr>
          <a:xfrm>
            <a:off x="5786446" y="3857628"/>
            <a:ext cx="2357454" cy="642942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fr-FR" b="1" dirty="0" smtClean="0"/>
              <a:t>Parent de </a:t>
            </a:r>
            <a:br>
              <a:rPr lang="fr-FR" b="1" dirty="0" smtClean="0"/>
            </a:br>
            <a:r>
              <a:rPr lang="fr-FR" b="1" i="1" dirty="0" smtClean="0"/>
              <a:t>&lt;h1&gt; &lt;p&gt; &lt;h2&gt; &lt;p&gt;</a:t>
            </a:r>
            <a:endParaRPr lang="fr-FR" b="1" i="1" dirty="0"/>
          </a:p>
        </p:txBody>
      </p:sp>
      <p:cxnSp>
        <p:nvCxnSpPr>
          <p:cNvPr id="23" name="Connecteur en angle 9"/>
          <p:cNvCxnSpPr>
            <a:stCxn id="21" idx="1"/>
            <a:endCxn id="8" idx="3"/>
          </p:cNvCxnSpPr>
          <p:nvPr/>
        </p:nvCxnSpPr>
        <p:spPr>
          <a:xfrm rot="10800000">
            <a:off x="4000496" y="4178525"/>
            <a:ext cx="1785950" cy="575"/>
          </a:xfrm>
          <a:prstGeom prst="bentConnector3">
            <a:avLst>
              <a:gd name="adj1" fmla="val 50000"/>
            </a:avLst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" name="Rectangle 12"/>
          <p:cNvSpPr/>
          <p:nvPr/>
        </p:nvSpPr>
        <p:spPr>
          <a:xfrm>
            <a:off x="214282" y="6140255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&lt;</a:t>
            </a:r>
            <a:r>
              <a:rPr lang="fr-FR" i="1" dirty="0" err="1" smtClean="0"/>
              <a:t>div</a:t>
            </a:r>
            <a:r>
              <a:rPr lang="fr-FR" dirty="0" smtClean="0"/>
              <a:t>&gt; est parent de </a:t>
            </a:r>
            <a:r>
              <a:rPr lang="fr-FR" i="1" dirty="0" smtClean="0"/>
              <a:t>&lt;h1&gt; &lt;p&gt; &lt;h2&gt; &lt;p&gt;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00166" y="142852"/>
            <a:ext cx="5160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Notion de parent et d’ancêtre</a:t>
            </a:r>
            <a:endParaRPr lang="fr-FR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70" y="639529"/>
            <a:ext cx="5572164" cy="539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4"/>
          <p:cNvSpPr/>
          <p:nvPr/>
        </p:nvSpPr>
        <p:spPr>
          <a:xfrm>
            <a:off x="4714876" y="4857760"/>
            <a:ext cx="857256" cy="356040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6"/>
          <p:cNvSpPr/>
          <p:nvPr/>
        </p:nvSpPr>
        <p:spPr>
          <a:xfrm>
            <a:off x="4331840" y="5568751"/>
            <a:ext cx="2214578" cy="357190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10" name="Connecteur en angle 9"/>
          <p:cNvCxnSpPr>
            <a:stCxn id="21" idx="2"/>
            <a:endCxn id="9" idx="3"/>
          </p:cNvCxnSpPr>
          <p:nvPr/>
        </p:nvCxnSpPr>
        <p:spPr>
          <a:xfrm rot="5400000">
            <a:off x="6953945" y="4950300"/>
            <a:ext cx="389520" cy="1204573"/>
          </a:xfrm>
          <a:prstGeom prst="bentConnector2">
            <a:avLst/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" name="CustomShape 4"/>
          <p:cNvSpPr/>
          <p:nvPr/>
        </p:nvSpPr>
        <p:spPr>
          <a:xfrm>
            <a:off x="6572264" y="4714884"/>
            <a:ext cx="2357454" cy="642942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fr-FR" b="1" dirty="0" smtClean="0"/>
              <a:t>Parent de </a:t>
            </a:r>
            <a:br>
              <a:rPr lang="fr-FR" b="1" dirty="0" smtClean="0"/>
            </a:br>
            <a:r>
              <a:rPr lang="fr-FR" b="1" i="1" dirty="0" smtClean="0"/>
              <a:t>&lt;a&gt; &lt;</a:t>
            </a:r>
            <a:r>
              <a:rPr lang="fr-FR" b="1" i="1" dirty="0" err="1" smtClean="0"/>
              <a:t>strong</a:t>
            </a:r>
            <a:r>
              <a:rPr lang="fr-FR" b="1" i="1" dirty="0" smtClean="0"/>
              <a:t>&gt; &lt;</a:t>
            </a:r>
            <a:r>
              <a:rPr lang="fr-FR" b="1" i="1" dirty="0" err="1" smtClean="0"/>
              <a:t>em</a:t>
            </a:r>
            <a:r>
              <a:rPr lang="fr-FR" b="1" i="1" dirty="0" smtClean="0"/>
              <a:t>&gt;</a:t>
            </a:r>
            <a:endParaRPr lang="fr-FR" b="1" i="1" dirty="0"/>
          </a:p>
        </p:txBody>
      </p:sp>
      <p:cxnSp>
        <p:nvCxnSpPr>
          <p:cNvPr id="23" name="Connecteur en angle 9"/>
          <p:cNvCxnSpPr>
            <a:stCxn id="21" idx="1"/>
            <a:endCxn id="8" idx="3"/>
          </p:cNvCxnSpPr>
          <p:nvPr/>
        </p:nvCxnSpPr>
        <p:spPr>
          <a:xfrm rot="10800000">
            <a:off x="5572132" y="5035781"/>
            <a:ext cx="1000132" cy="575"/>
          </a:xfrm>
          <a:prstGeom prst="bentConnector3">
            <a:avLst>
              <a:gd name="adj1" fmla="val 50000"/>
            </a:avLst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" name="Rectangle 12"/>
          <p:cNvSpPr/>
          <p:nvPr/>
        </p:nvSpPr>
        <p:spPr>
          <a:xfrm>
            <a:off x="214282" y="6140255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&lt;</a:t>
            </a:r>
            <a:r>
              <a:rPr lang="fr-FR" i="1" dirty="0" smtClean="0"/>
              <a:t>p</a:t>
            </a:r>
            <a:r>
              <a:rPr lang="fr-FR" dirty="0" smtClean="0"/>
              <a:t>&gt; est parent de &lt;</a:t>
            </a:r>
            <a:r>
              <a:rPr lang="fr-FR" i="1" dirty="0" smtClean="0"/>
              <a:t>a&gt; &lt;</a:t>
            </a:r>
            <a:r>
              <a:rPr lang="fr-FR" i="1" dirty="0" err="1" smtClean="0"/>
              <a:t>strong</a:t>
            </a:r>
            <a:r>
              <a:rPr lang="fr-FR" i="1" dirty="0" smtClean="0"/>
              <a:t>&gt; et &lt;</a:t>
            </a:r>
            <a:r>
              <a:rPr lang="fr-FR" i="1" dirty="0" err="1" smtClean="0"/>
              <a:t>em</a:t>
            </a:r>
            <a:r>
              <a:rPr lang="fr-FR" i="1" dirty="0" smtClean="0"/>
              <a:t>&gt;</a:t>
            </a:r>
            <a:endParaRPr lang="fr-FR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1500166" y="142852"/>
            <a:ext cx="5160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Notion de parent et d’ancêtre</a:t>
            </a:r>
            <a:endParaRPr lang="fr-FR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70" y="639529"/>
            <a:ext cx="5572164" cy="539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4"/>
          <p:cNvSpPr/>
          <p:nvPr/>
        </p:nvSpPr>
        <p:spPr>
          <a:xfrm>
            <a:off x="3214678" y="4000504"/>
            <a:ext cx="857256" cy="356040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6"/>
          <p:cNvSpPr/>
          <p:nvPr/>
        </p:nvSpPr>
        <p:spPr>
          <a:xfrm>
            <a:off x="4331840" y="5568751"/>
            <a:ext cx="2214578" cy="357190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10" name="Connecteur en angle 9"/>
          <p:cNvCxnSpPr>
            <a:stCxn id="21" idx="2"/>
            <a:endCxn id="9" idx="3"/>
          </p:cNvCxnSpPr>
          <p:nvPr/>
        </p:nvCxnSpPr>
        <p:spPr>
          <a:xfrm rot="5400000">
            <a:off x="6275284" y="4771705"/>
            <a:ext cx="1246776" cy="704507"/>
          </a:xfrm>
          <a:prstGeom prst="bentConnector2">
            <a:avLst/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" name="CustomShape 4"/>
          <p:cNvSpPr/>
          <p:nvPr/>
        </p:nvSpPr>
        <p:spPr>
          <a:xfrm>
            <a:off x="6072198" y="3857628"/>
            <a:ext cx="2357454" cy="642942"/>
          </a:xfrm>
          <a:prstGeom prst="roundRect">
            <a:avLst>
              <a:gd name="adj" fmla="val 16667"/>
            </a:avLst>
          </a:prstGeom>
          <a:solidFill>
            <a:srgbClr val="00B050">
              <a:alpha val="34000"/>
            </a:srgb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fr-FR" b="1" dirty="0" smtClean="0"/>
              <a:t>Ancêtre de </a:t>
            </a:r>
            <a:br>
              <a:rPr lang="fr-FR" b="1" dirty="0" smtClean="0"/>
            </a:br>
            <a:r>
              <a:rPr lang="fr-FR" b="1" i="1" dirty="0" smtClean="0"/>
              <a:t>&lt;a&gt; &lt;</a:t>
            </a:r>
            <a:r>
              <a:rPr lang="fr-FR" b="1" i="1" dirty="0" err="1" smtClean="0"/>
              <a:t>strong</a:t>
            </a:r>
            <a:r>
              <a:rPr lang="fr-FR" b="1" i="1" dirty="0" smtClean="0"/>
              <a:t>&gt; &lt;</a:t>
            </a:r>
            <a:r>
              <a:rPr lang="fr-FR" b="1" i="1" dirty="0" err="1" smtClean="0"/>
              <a:t>em</a:t>
            </a:r>
            <a:r>
              <a:rPr lang="fr-FR" b="1" i="1" dirty="0" smtClean="0"/>
              <a:t>&gt;</a:t>
            </a:r>
            <a:endParaRPr lang="fr-FR" b="1" i="1" dirty="0"/>
          </a:p>
        </p:txBody>
      </p:sp>
      <p:cxnSp>
        <p:nvCxnSpPr>
          <p:cNvPr id="23" name="Connecteur en angle 9"/>
          <p:cNvCxnSpPr>
            <a:stCxn id="21" idx="1"/>
            <a:endCxn id="8" idx="3"/>
          </p:cNvCxnSpPr>
          <p:nvPr/>
        </p:nvCxnSpPr>
        <p:spPr>
          <a:xfrm rot="10800000">
            <a:off x="4071934" y="4178525"/>
            <a:ext cx="2000264" cy="575"/>
          </a:xfrm>
          <a:prstGeom prst="bentConnector3">
            <a:avLst>
              <a:gd name="adj1" fmla="val 50000"/>
            </a:avLst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" name="Rectangle 12"/>
          <p:cNvSpPr/>
          <p:nvPr/>
        </p:nvSpPr>
        <p:spPr>
          <a:xfrm>
            <a:off x="214282" y="6140255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&lt;</a:t>
            </a:r>
            <a:r>
              <a:rPr lang="fr-FR" i="1" dirty="0" err="1" smtClean="0"/>
              <a:t>div</a:t>
            </a:r>
            <a:r>
              <a:rPr lang="fr-FR" dirty="0" smtClean="0"/>
              <a:t>&gt; est ancêtre de &lt;</a:t>
            </a:r>
            <a:r>
              <a:rPr lang="fr-FR" i="1" dirty="0" smtClean="0"/>
              <a:t>a&gt; &lt;</a:t>
            </a:r>
            <a:r>
              <a:rPr lang="fr-FR" i="1" dirty="0" err="1" smtClean="0"/>
              <a:t>strong</a:t>
            </a:r>
            <a:r>
              <a:rPr lang="fr-FR" i="1" dirty="0" smtClean="0"/>
              <a:t>&gt; </a:t>
            </a:r>
            <a:r>
              <a:rPr lang="fr-FR" dirty="0" smtClean="0"/>
              <a:t>et</a:t>
            </a:r>
            <a:r>
              <a:rPr lang="fr-FR" i="1" dirty="0" smtClean="0"/>
              <a:t> &lt;</a:t>
            </a:r>
            <a:r>
              <a:rPr lang="fr-FR" i="1" dirty="0" err="1" smtClean="0"/>
              <a:t>em</a:t>
            </a:r>
            <a:r>
              <a:rPr lang="fr-FR" i="1" dirty="0" smtClean="0"/>
              <a:t>&gt; (</a:t>
            </a:r>
            <a:r>
              <a:rPr lang="fr-FR" dirty="0" smtClean="0"/>
              <a:t>et de </a:t>
            </a:r>
            <a:r>
              <a:rPr lang="fr-FR" i="1" dirty="0" smtClean="0"/>
              <a:t>h1, p, h2, p)</a:t>
            </a:r>
            <a:endParaRPr lang="fr-FR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500166" y="142852"/>
            <a:ext cx="5160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Notion de parent et d’ancêtre</a:t>
            </a:r>
            <a:endParaRPr lang="fr-FR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0"/>
            <a:ext cx="6499800" cy="82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1.4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HTML- HyperText Markup Language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642960" y="646920"/>
            <a:ext cx="835704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On visualise les fichiers HTML avec des </a:t>
            </a:r>
            <a:r>
              <a:rPr lang="fr-FR" sz="2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navigateurs web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214200" y="85716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2"/>
          <p:cNvPicPr/>
          <p:nvPr/>
        </p:nvPicPr>
        <p:blipFill>
          <a:blip r:embed="rId2"/>
          <a:srcRect l="11638" t="2721" r="15946"/>
          <a:stretch/>
        </p:blipFill>
        <p:spPr>
          <a:xfrm>
            <a:off x="1428840" y="2071800"/>
            <a:ext cx="6280200" cy="399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4071934" cy="394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14282" y="5357826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Pour sélectionner &lt;</a:t>
            </a:r>
            <a:r>
              <a:rPr lang="fr-FR" i="1" dirty="0" smtClean="0"/>
              <a:t>a&gt; </a:t>
            </a:r>
            <a:r>
              <a:rPr lang="fr-FR" dirty="0" smtClean="0"/>
              <a:t>descendant de </a:t>
            </a:r>
            <a:r>
              <a:rPr lang="fr-FR" i="1" dirty="0" smtClean="0"/>
              <a:t>&lt;p&gt;</a:t>
            </a:r>
            <a:r>
              <a:rPr lang="fr-FR" dirty="0" smtClean="0"/>
              <a:t> : 		</a:t>
            </a:r>
            <a:r>
              <a:rPr lang="fr-FR" sz="3200" b="1" i="1" dirty="0" smtClean="0">
                <a:solidFill>
                  <a:srgbClr val="FF0000"/>
                </a:solidFill>
              </a:rPr>
              <a:t>p a {…….}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14546" y="142852"/>
            <a:ext cx="4140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Sélecteur de hiérarchie</a:t>
            </a:r>
            <a:endParaRPr lang="fr-FR" sz="2800" dirty="0">
              <a:solidFill>
                <a:srgbClr val="7030A0"/>
              </a:solidFill>
            </a:endParaRPr>
          </a:p>
        </p:txBody>
      </p:sp>
      <p:sp>
        <p:nvSpPr>
          <p:cNvPr id="12" name="CustomShape 4"/>
          <p:cNvSpPr/>
          <p:nvPr/>
        </p:nvSpPr>
        <p:spPr>
          <a:xfrm>
            <a:off x="3000364" y="3822483"/>
            <a:ext cx="857256" cy="35604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6"/>
          <p:cNvSpPr/>
          <p:nvPr/>
        </p:nvSpPr>
        <p:spPr>
          <a:xfrm>
            <a:off x="2643174" y="4429132"/>
            <a:ext cx="383068" cy="249459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16" name="Connecteur en angle 9"/>
          <p:cNvCxnSpPr>
            <a:stCxn id="17" idx="2"/>
            <a:endCxn id="14" idx="2"/>
          </p:cNvCxnSpPr>
          <p:nvPr/>
        </p:nvCxnSpPr>
        <p:spPr>
          <a:xfrm rot="5400000">
            <a:off x="4614763" y="2542495"/>
            <a:ext cx="356042" cy="3916151"/>
          </a:xfrm>
          <a:prstGeom prst="bentConnector3">
            <a:avLst>
              <a:gd name="adj1" fmla="val 164206"/>
            </a:avLst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7" name="CustomShape 4"/>
          <p:cNvSpPr/>
          <p:nvPr/>
        </p:nvSpPr>
        <p:spPr>
          <a:xfrm>
            <a:off x="5500694" y="3679607"/>
            <a:ext cx="2500330" cy="642942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fr-FR" b="1" dirty="0" smtClean="0"/>
              <a:t>Sélectionner </a:t>
            </a:r>
            <a:r>
              <a:rPr lang="fr-FR" b="1" i="1" dirty="0" smtClean="0"/>
              <a:t>&lt;a&gt;</a:t>
            </a:r>
            <a:r>
              <a:rPr lang="fr-FR" b="1" dirty="0" smtClean="0"/>
              <a:t> descendant de &lt;</a:t>
            </a:r>
            <a:r>
              <a:rPr lang="fr-FR" b="1" i="1" dirty="0" smtClean="0"/>
              <a:t>p</a:t>
            </a:r>
            <a:r>
              <a:rPr lang="fr-FR" b="1" dirty="0" smtClean="0"/>
              <a:t>&gt;</a:t>
            </a:r>
            <a:endParaRPr lang="fr-FR" b="1" dirty="0"/>
          </a:p>
        </p:txBody>
      </p:sp>
      <p:cxnSp>
        <p:nvCxnSpPr>
          <p:cNvPr id="18" name="Connecteur en angle 9"/>
          <p:cNvCxnSpPr>
            <a:stCxn id="17" idx="1"/>
            <a:endCxn id="12" idx="3"/>
          </p:cNvCxnSpPr>
          <p:nvPr/>
        </p:nvCxnSpPr>
        <p:spPr>
          <a:xfrm rot="10800000">
            <a:off x="3857620" y="4000504"/>
            <a:ext cx="1643074" cy="575"/>
          </a:xfrm>
          <a:prstGeom prst="bentConnector3">
            <a:avLst>
              <a:gd name="adj1" fmla="val 50000"/>
            </a:avLst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6" name="Rectangle 25"/>
          <p:cNvSpPr/>
          <p:nvPr/>
        </p:nvSpPr>
        <p:spPr>
          <a:xfrm>
            <a:off x="928662" y="6143644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Noter l’espace entre </a:t>
            </a:r>
            <a:r>
              <a:rPr lang="fr-FR" i="1" dirty="0" smtClean="0"/>
              <a:t>p</a:t>
            </a:r>
            <a:r>
              <a:rPr lang="fr-FR" dirty="0" smtClean="0"/>
              <a:t> et </a:t>
            </a:r>
            <a:r>
              <a:rPr lang="fr-FR" i="1" dirty="0" smtClean="0"/>
              <a:t>a</a:t>
            </a:r>
            <a:endParaRPr lang="fr-FR" i="1" dirty="0"/>
          </a:p>
        </p:txBody>
      </p:sp>
      <p:pic>
        <p:nvPicPr>
          <p:cNvPr id="27" name="Picture 2"/>
          <p:cNvPicPr>
            <a:picLocks noChangeAspect="1"/>
          </p:cNvPicPr>
          <p:nvPr/>
        </p:nvPicPr>
        <p:blipFill>
          <a:blip r:embed="rId3" cstate="print"/>
          <a:stretch/>
        </p:blipFill>
        <p:spPr>
          <a:xfrm>
            <a:off x="500034" y="6143644"/>
            <a:ext cx="393613" cy="364812"/>
          </a:xfrm>
          <a:prstGeom prst="rect">
            <a:avLst/>
          </a:prstGeom>
          <a:ln>
            <a:noFill/>
          </a:ln>
        </p:spPr>
      </p:pic>
      <p:sp>
        <p:nvSpPr>
          <p:cNvPr id="29" name="Chevron 28"/>
          <p:cNvSpPr/>
          <p:nvPr/>
        </p:nvSpPr>
        <p:spPr>
          <a:xfrm rot="5400000">
            <a:off x="6000760" y="5786454"/>
            <a:ext cx="214314" cy="357190"/>
          </a:xfrm>
          <a:prstGeom prst="chevron">
            <a:avLst/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0" name="Connecteur en angle 9"/>
          <p:cNvCxnSpPr>
            <a:stCxn id="29" idx="3"/>
            <a:endCxn id="26" idx="3"/>
          </p:cNvCxnSpPr>
          <p:nvPr/>
        </p:nvCxnSpPr>
        <p:spPr>
          <a:xfrm rot="5400000">
            <a:off x="4835505" y="5055898"/>
            <a:ext cx="256104" cy="2288720"/>
          </a:xfrm>
          <a:prstGeom prst="bentConnector2">
            <a:avLst/>
          </a:prstGeom>
          <a:solidFill>
            <a:srgbClr val="CC0099">
              <a:alpha val="34000"/>
            </a:srgbClr>
          </a:solidFill>
          <a:ln>
            <a:solidFill>
              <a:srgbClr val="0070C0"/>
            </a:solidFill>
            <a:round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26" grpId="0"/>
      <p:bldP spid="2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4.12 </a:t>
            </a:r>
            <a:r>
              <a:rPr lang="fr-FR" sz="2400" b="1" u="sng" strike="noStrike" spc="-1" dirty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Le flux : placement des éléments sur une page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612" name="CustomShape 2"/>
          <p:cNvSpPr/>
          <p:nvPr/>
        </p:nvSpPr>
        <p:spPr>
          <a:xfrm>
            <a:off x="571320" y="646920"/>
            <a:ext cx="771408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navigateur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utilise le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flux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pour effectuer la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mise en pages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des éléments HTML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613" name="CustomShape 3"/>
          <p:cNvSpPr/>
          <p:nvPr/>
        </p:nvSpPr>
        <p:spPr>
          <a:xfrm>
            <a:off x="214200" y="78588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4" name="CustomShape 4"/>
          <p:cNvSpPr/>
          <p:nvPr/>
        </p:nvSpPr>
        <p:spPr>
          <a:xfrm>
            <a:off x="571320" y="1718280"/>
            <a:ext cx="771408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Affichage des éléments (blocs) dans l’ordre de lecture: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615" name="CustomShape 5"/>
          <p:cNvSpPr/>
          <p:nvPr/>
        </p:nvSpPr>
        <p:spPr>
          <a:xfrm>
            <a:off x="214200" y="185724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6" name="CustomShape 6"/>
          <p:cNvSpPr/>
          <p:nvPr/>
        </p:nvSpPr>
        <p:spPr>
          <a:xfrm rot="5400000">
            <a:off x="-427680" y="3929040"/>
            <a:ext cx="1427760" cy="141840"/>
          </a:xfrm>
          <a:prstGeom prst="notch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7" name="CustomShape 7"/>
          <p:cNvSpPr/>
          <p:nvPr/>
        </p:nvSpPr>
        <p:spPr>
          <a:xfrm>
            <a:off x="0" y="4786200"/>
            <a:ext cx="12132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Sens de lecture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618" name="CustomShape 8"/>
          <p:cNvSpPr/>
          <p:nvPr/>
        </p:nvSpPr>
        <p:spPr>
          <a:xfrm>
            <a:off x="500040" y="3357720"/>
            <a:ext cx="3499560" cy="12132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&lt;h1&gt; </a:t>
            </a:r>
            <a:r>
              <a:rPr lang="fr-FR" sz="14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Mon titre 1 </a:t>
            </a:r>
            <a:r>
              <a:rPr lang="fr-FR" sz="14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&lt;/h1&gt;</a:t>
            </a: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&lt;p&gt; </a:t>
            </a:r>
            <a:r>
              <a:rPr lang="fr-FR" sz="14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texte texte texte ... </a:t>
            </a:r>
            <a:r>
              <a:rPr lang="fr-FR" sz="14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&lt;/p&gt;</a:t>
            </a: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&lt;h1&gt; </a:t>
            </a:r>
            <a:r>
              <a:rPr lang="fr-FR" sz="14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Mon titre 2 </a:t>
            </a:r>
            <a:r>
              <a:rPr lang="fr-FR" sz="14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&lt;/h1&gt;</a:t>
            </a: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&lt;p&gt; </a:t>
            </a:r>
            <a:r>
              <a:rPr lang="fr-FR" sz="14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texte texte texte ...</a:t>
            </a:r>
            <a:r>
              <a:rPr lang="fr-FR" sz="14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&lt;/p&gt;</a:t>
            </a:r>
            <a:endParaRPr lang="fr-FR" sz="1400" b="0" strike="noStrike" spc="-1">
              <a:latin typeface="Arial"/>
            </a:endParaRPr>
          </a:p>
        </p:txBody>
      </p:sp>
      <p:pic>
        <p:nvPicPr>
          <p:cNvPr id="619" name="Image 14"/>
          <p:cNvPicPr/>
          <p:nvPr/>
        </p:nvPicPr>
        <p:blipFill>
          <a:blip r:embed="rId2"/>
          <a:stretch/>
        </p:blipFill>
        <p:spPr>
          <a:xfrm>
            <a:off x="5286240" y="2857320"/>
            <a:ext cx="3484080" cy="25707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20" name="CustomShape 9"/>
          <p:cNvSpPr/>
          <p:nvPr/>
        </p:nvSpPr>
        <p:spPr>
          <a:xfrm rot="5400000">
            <a:off x="4215960" y="4000680"/>
            <a:ext cx="1427760" cy="141840"/>
          </a:xfrm>
          <a:prstGeom prst="notch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1" name="CustomShape 10"/>
          <p:cNvSpPr/>
          <p:nvPr/>
        </p:nvSpPr>
        <p:spPr>
          <a:xfrm>
            <a:off x="3857760" y="4857840"/>
            <a:ext cx="135612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De haut en bas de l’écran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622" name="CustomShape 11"/>
          <p:cNvSpPr/>
          <p:nvPr/>
        </p:nvSpPr>
        <p:spPr>
          <a:xfrm>
            <a:off x="6143760" y="5500800"/>
            <a:ext cx="1427760" cy="141840"/>
          </a:xfrm>
          <a:prstGeom prst="notch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3" name="CustomShape 12"/>
          <p:cNvSpPr/>
          <p:nvPr/>
        </p:nvSpPr>
        <p:spPr>
          <a:xfrm>
            <a:off x="6215040" y="5715000"/>
            <a:ext cx="121320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De gauche à droite de l’écran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624" name="CustomShape 13"/>
          <p:cNvSpPr/>
          <p:nvPr/>
        </p:nvSpPr>
        <p:spPr>
          <a:xfrm>
            <a:off x="5500800" y="2428920"/>
            <a:ext cx="28566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Placement des éléments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CustomShape 1"/>
          <p:cNvSpPr/>
          <p:nvPr/>
        </p:nvSpPr>
        <p:spPr>
          <a:xfrm>
            <a:off x="571320" y="149040"/>
            <a:ext cx="7714080" cy="137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Les éléments </a:t>
            </a:r>
            <a:r>
              <a:rPr lang="fr-FR" sz="2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« </a:t>
            </a:r>
            <a:r>
              <a:rPr lang="fr-FR" sz="2800" i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i</a:t>
            </a:r>
            <a:r>
              <a:rPr lang="fr-FR" sz="2800" b="0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n-ligne »</a:t>
            </a:r>
            <a:r>
              <a:rPr lang="fr-FR" sz="2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fr-FR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se placent les uns à côté des autres depuis le coin en haut à gauche jusqu’à celui en bas à droite. 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626" name="CustomShape 2"/>
          <p:cNvSpPr/>
          <p:nvPr/>
        </p:nvSpPr>
        <p:spPr>
          <a:xfrm>
            <a:off x="214200" y="28584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27" name="Image 10"/>
          <p:cNvPicPr/>
          <p:nvPr/>
        </p:nvPicPr>
        <p:blipFill>
          <a:blip r:embed="rId2"/>
          <a:stretch/>
        </p:blipFill>
        <p:spPr>
          <a:xfrm>
            <a:off x="97560" y="1643040"/>
            <a:ext cx="8950320" cy="3356640"/>
          </a:xfrm>
          <a:prstGeom prst="rect">
            <a:avLst/>
          </a:prstGeom>
          <a:ln w="9360">
            <a:noFill/>
          </a:ln>
        </p:spPr>
      </p:pic>
      <p:sp>
        <p:nvSpPr>
          <p:cNvPr id="628" name="CustomShape 3"/>
          <p:cNvSpPr/>
          <p:nvPr/>
        </p:nvSpPr>
        <p:spPr>
          <a:xfrm>
            <a:off x="933840" y="1678680"/>
            <a:ext cx="9943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CC0099"/>
                </a:solidFill>
                <a:latin typeface="Times New Roman"/>
                <a:ea typeface="DejaVu Sans"/>
              </a:rPr>
              <a:t>(10px)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629" name="CustomShape 4"/>
          <p:cNvSpPr/>
          <p:nvPr/>
        </p:nvSpPr>
        <p:spPr>
          <a:xfrm>
            <a:off x="3862800" y="1678680"/>
            <a:ext cx="9943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CC0099"/>
                </a:solidFill>
                <a:latin typeface="Times New Roman"/>
                <a:ea typeface="DejaVu Sans"/>
              </a:rPr>
              <a:t>(20px)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630" name="CustomShape 5"/>
          <p:cNvSpPr/>
          <p:nvPr/>
        </p:nvSpPr>
        <p:spPr>
          <a:xfrm rot="5400000">
            <a:off x="2822760" y="3964680"/>
            <a:ext cx="213120" cy="42768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80">
            <a:solidFill>
              <a:srgbClr val="CC00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1" name="CustomShape 6"/>
          <p:cNvSpPr/>
          <p:nvPr/>
        </p:nvSpPr>
        <p:spPr>
          <a:xfrm>
            <a:off x="2433960" y="4357800"/>
            <a:ext cx="9943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CC0099"/>
                </a:solidFill>
                <a:latin typeface="Times New Roman"/>
                <a:ea typeface="DejaVu Sans"/>
              </a:rPr>
              <a:t>(30px)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0" name="CustomShape 4"/>
          <p:cNvSpPr/>
          <p:nvPr/>
        </p:nvSpPr>
        <p:spPr>
          <a:xfrm flipV="1">
            <a:off x="428596" y="5439226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5"/>
          <p:cNvSpPr/>
          <p:nvPr/>
        </p:nvSpPr>
        <p:spPr>
          <a:xfrm>
            <a:off x="857224" y="5367788"/>
            <a:ext cx="8001056" cy="113304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fr-FR" sz="3600" b="1" u="sng" strike="noStrike" spc="-1" dirty="0" smtClean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Référence</a:t>
            </a:r>
            <a:r>
              <a:rPr lang="fr-FR" sz="3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</a:p>
          <a:p>
            <a:r>
              <a:rPr lang="fr-FR" sz="2800" spc="-1" dirty="0" smtClean="0">
                <a:solidFill>
                  <a:srgbClr val="000000"/>
                </a:solidFill>
                <a:latin typeface="Times New Roman"/>
                <a:hlinkClick r:id="rId3"/>
              </a:rPr>
              <a:t>https://www.w3schools.com/css/css_inline-block.asp</a:t>
            </a:r>
            <a:endParaRPr lang="fr-FR" sz="2800" spc="-1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514837"/>
            <a:ext cx="3429024" cy="48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CustomShape 1"/>
          <p:cNvSpPr/>
          <p:nvPr/>
        </p:nvSpPr>
        <p:spPr>
          <a:xfrm>
            <a:off x="571320" y="144720"/>
            <a:ext cx="7714080" cy="51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Eléments placés verticalement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633" name="CustomShape 2"/>
          <p:cNvSpPr/>
          <p:nvPr/>
        </p:nvSpPr>
        <p:spPr>
          <a:xfrm>
            <a:off x="214200" y="28584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34" name="Image 8"/>
          <p:cNvPicPr/>
          <p:nvPr/>
        </p:nvPicPr>
        <p:blipFill>
          <a:blip r:embed="rId2"/>
          <a:stretch/>
        </p:blipFill>
        <p:spPr>
          <a:xfrm>
            <a:off x="-6120" y="1143000"/>
            <a:ext cx="9149040" cy="3713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4.13 </a:t>
            </a:r>
            <a:r>
              <a:rPr lang="fr-FR" sz="2400" b="1" u="sng" strike="noStrike" spc="-1" dirty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Eléments flottants dans la page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636" name="CustomShape 2"/>
          <p:cNvSpPr/>
          <p:nvPr/>
        </p:nvSpPr>
        <p:spPr>
          <a:xfrm>
            <a:off x="571320" y="648000"/>
            <a:ext cx="7714080" cy="1188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Il est possible d’insérer des </a:t>
            </a:r>
            <a:r>
              <a:rPr lang="fr-FR" sz="2400" b="1" strike="noStrike" spc="-1">
                <a:solidFill>
                  <a:srgbClr val="CC0099"/>
                </a:solidFill>
                <a:latin typeface="Times New Roman"/>
                <a:ea typeface="DejaVu Sans"/>
              </a:rPr>
              <a:t>blocs flottants 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pour lesquels l'ordre d'empilement est légèrement différent de celui du flux normal.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637" name="CustomShape 3"/>
          <p:cNvSpPr/>
          <p:nvPr/>
        </p:nvSpPr>
        <p:spPr>
          <a:xfrm>
            <a:off x="214200" y="78588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8" name="CustomShape 4"/>
          <p:cNvSpPr/>
          <p:nvPr/>
        </p:nvSpPr>
        <p:spPr>
          <a:xfrm>
            <a:off x="164160" y="1785960"/>
            <a:ext cx="47599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Ordre de positionnement des blocs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639" name="CustomShape 5"/>
          <p:cNvSpPr/>
          <p:nvPr/>
        </p:nvSpPr>
        <p:spPr>
          <a:xfrm>
            <a:off x="214200" y="2224080"/>
            <a:ext cx="7714080" cy="20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514440" indent="-513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fr-FR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L'arrière-plan et les bordures de l'élément racine du document ;</a:t>
            </a:r>
            <a:endParaRPr lang="fr-FR" sz="1800" b="0" strike="noStrike" spc="-1">
              <a:latin typeface="Arial"/>
            </a:endParaRPr>
          </a:p>
          <a:p>
            <a:pPr marL="514440" indent="-513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fr-FR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Les blocs qui descendent les uns à la suite des autres et qui sont situés dans le flux normal, dans l'ordre dans lequel ils apparaissent dans le code HTML ;</a:t>
            </a:r>
            <a:endParaRPr lang="fr-FR" sz="1800" b="0" strike="noStrike" spc="-1">
              <a:latin typeface="Arial"/>
            </a:endParaRPr>
          </a:p>
          <a:p>
            <a:pPr marL="514440" indent="-513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fr-FR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Les blocs flottants ;</a:t>
            </a:r>
            <a:endParaRPr lang="fr-FR" sz="1800" b="0" strike="noStrike" spc="-1">
              <a:latin typeface="Arial"/>
            </a:endParaRPr>
          </a:p>
          <a:p>
            <a:pPr marL="514440" indent="-513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fr-FR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Les éléments enfants positionnés, dans leur ordre d'apparition dans le code HTML ;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640" name="CustomShape 6"/>
          <p:cNvSpPr/>
          <p:nvPr/>
        </p:nvSpPr>
        <p:spPr>
          <a:xfrm>
            <a:off x="150840" y="4326480"/>
            <a:ext cx="1625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Procédure: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641" name="CustomShape 7"/>
          <p:cNvSpPr/>
          <p:nvPr/>
        </p:nvSpPr>
        <p:spPr>
          <a:xfrm>
            <a:off x="285840" y="4792680"/>
            <a:ext cx="5142600" cy="1463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fr-FR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Donner un identifiant unique (id="id_flot") à l’élément que vous voulez faire flotter</a:t>
            </a:r>
            <a:endParaRPr lang="fr-FR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fr-FR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Donner une largeur à cet élément, par exemple 200px</a:t>
            </a:r>
            <a:endParaRPr lang="fr-FR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fr-FR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Ajouter la propriété float.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642" name="CustomShape 8"/>
          <p:cNvSpPr/>
          <p:nvPr/>
        </p:nvSpPr>
        <p:spPr>
          <a:xfrm>
            <a:off x="5286240" y="4357800"/>
            <a:ext cx="3070800" cy="221364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#</a:t>
            </a:r>
            <a:r>
              <a:rPr lang="fr-FR" sz="28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id_flot 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{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width</a:t>
            </a:r>
            <a:r>
              <a:rPr lang="fr-FR" sz="28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: 200px;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7030A0"/>
                </a:solidFill>
                <a:latin typeface="Courier New"/>
                <a:ea typeface="DejaVu Sans"/>
              </a:rPr>
              <a:t>float</a:t>
            </a:r>
            <a:r>
              <a:rPr lang="fr-FR" sz="28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: right;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}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Image 6"/>
          <p:cNvPicPr/>
          <p:nvPr/>
        </p:nvPicPr>
        <p:blipFill>
          <a:blip r:embed="rId2"/>
          <a:stretch/>
        </p:blipFill>
        <p:spPr>
          <a:xfrm>
            <a:off x="1643040" y="0"/>
            <a:ext cx="6241320" cy="6856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4.14 </a:t>
            </a:r>
            <a:r>
              <a:rPr lang="fr-FR" sz="2400" b="1" u="sng" strike="noStrike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Les pseudo-classes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6248" y="6143644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hlinkClick r:id="rId2"/>
              </a:rPr>
              <a:t>https://www.w3schools.com/css/css_pseudo_classes.asp</a:t>
            </a:r>
            <a:endParaRPr lang="fr-FR" sz="16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143644"/>
            <a:ext cx="4000528" cy="56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CustomShape 2"/>
          <p:cNvSpPr/>
          <p:nvPr/>
        </p:nvSpPr>
        <p:spPr>
          <a:xfrm>
            <a:off x="571320" y="551740"/>
            <a:ext cx="8429836" cy="9236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fr-FR" sz="2400" dirty="0" smtClean="0"/>
              <a:t>Permettent d'affecter un style à des éléments qui ne peuvent pas être représentés par un sélecteur habituel : </a:t>
            </a:r>
          </a:p>
        </p:txBody>
      </p:sp>
      <p:sp>
        <p:nvSpPr>
          <p:cNvPr id="25" name="CustomShape 3"/>
          <p:cNvSpPr/>
          <p:nvPr/>
        </p:nvSpPr>
        <p:spPr>
          <a:xfrm>
            <a:off x="214200" y="68962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" name="CustomShape 4"/>
          <p:cNvSpPr/>
          <p:nvPr/>
        </p:nvSpPr>
        <p:spPr>
          <a:xfrm flipV="1">
            <a:off x="500034" y="1714488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" name="CustomShape 5"/>
          <p:cNvSpPr/>
          <p:nvPr/>
        </p:nvSpPr>
        <p:spPr>
          <a:xfrm>
            <a:off x="928662" y="1714488"/>
            <a:ext cx="6215106" cy="92869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fr-FR" sz="2800" strike="noStrike" spc="-1" dirty="0" smtClean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Mettre en forme un élément lorsque la sourie pointe dessus</a:t>
            </a:r>
            <a:endParaRPr lang="fr-FR" sz="2800" b="1" i="1" spc="-1" dirty="0" smtClean="0">
              <a:solidFill>
                <a:srgbClr val="000000"/>
              </a:solidFill>
              <a:latin typeface="Times New Roman"/>
            </a:endParaRPr>
          </a:p>
          <a:p>
            <a:endParaRPr lang="fr-FR" sz="2800" b="0" strike="noStrike" spc="-1" dirty="0">
              <a:latin typeface="Arial"/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6786578" y="1714488"/>
            <a:ext cx="1643074" cy="1071570"/>
            <a:chOff x="6565427" y="1546790"/>
            <a:chExt cx="1864225" cy="1239268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6786578" y="1785926"/>
              <a:ext cx="1428760" cy="500066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tx1"/>
                  </a:solidFill>
                </a:rPr>
                <a:t>WWW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pic>
          <p:nvPicPr>
            <p:cNvPr id="91140" name="Picture 4" descr="Arrow outline cursor - Transparent PNG &amp;amp; SVG vecto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15272" y="2071678"/>
              <a:ext cx="714380" cy="714380"/>
            </a:xfrm>
            <a:prstGeom prst="rect">
              <a:avLst/>
            </a:prstGeom>
            <a:noFill/>
          </p:spPr>
        </p:pic>
        <p:sp>
          <p:nvSpPr>
            <p:cNvPr id="34" name="Arc 33"/>
            <p:cNvSpPr/>
            <p:nvPr/>
          </p:nvSpPr>
          <p:spPr>
            <a:xfrm rot="17179775">
              <a:off x="6694925" y="1716728"/>
              <a:ext cx="532024" cy="505267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Arc 38"/>
            <p:cNvSpPr/>
            <p:nvPr/>
          </p:nvSpPr>
          <p:spPr>
            <a:xfrm rot="17179775">
              <a:off x="6623486" y="1645291"/>
              <a:ext cx="532024" cy="505267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Arc 39"/>
            <p:cNvSpPr/>
            <p:nvPr/>
          </p:nvSpPr>
          <p:spPr>
            <a:xfrm rot="17179775">
              <a:off x="6552049" y="1573854"/>
              <a:ext cx="532024" cy="505267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Arc 41"/>
            <p:cNvSpPr/>
            <p:nvPr/>
          </p:nvSpPr>
          <p:spPr>
            <a:xfrm rot="21320951">
              <a:off x="7718713" y="1681331"/>
              <a:ext cx="532024" cy="505267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Arc 44"/>
            <p:cNvSpPr/>
            <p:nvPr/>
          </p:nvSpPr>
          <p:spPr>
            <a:xfrm rot="21320951">
              <a:off x="7784853" y="1609602"/>
              <a:ext cx="532024" cy="505267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Arc 45"/>
            <p:cNvSpPr/>
            <p:nvPr/>
          </p:nvSpPr>
          <p:spPr>
            <a:xfrm rot="21320951">
              <a:off x="7860767" y="1546790"/>
              <a:ext cx="532024" cy="505267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8" name="CustomShape 4"/>
          <p:cNvSpPr/>
          <p:nvPr/>
        </p:nvSpPr>
        <p:spPr>
          <a:xfrm flipV="1">
            <a:off x="500034" y="2857496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5"/>
          <p:cNvSpPr/>
          <p:nvPr/>
        </p:nvSpPr>
        <p:spPr>
          <a:xfrm>
            <a:off x="928662" y="2857496"/>
            <a:ext cx="6215106" cy="92869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fr-FR" sz="2800" strike="noStrike" spc="-1" dirty="0" smtClean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Mettre en forme différemment les liens visités et non-visités</a:t>
            </a:r>
            <a:endParaRPr lang="fr-FR" sz="2800" b="1" i="1" spc="-1" dirty="0" smtClean="0">
              <a:solidFill>
                <a:srgbClr val="000000"/>
              </a:solidFill>
              <a:latin typeface="Times New Roman"/>
            </a:endParaRPr>
          </a:p>
          <a:p>
            <a:endParaRPr lang="fr-FR" sz="2800" b="0" strike="noStrike" spc="-1" dirty="0">
              <a:latin typeface="Arial"/>
            </a:endParaRPr>
          </a:p>
        </p:txBody>
      </p:sp>
      <p:sp>
        <p:nvSpPr>
          <p:cNvPr id="50" name="CustomShape 4"/>
          <p:cNvSpPr/>
          <p:nvPr/>
        </p:nvSpPr>
        <p:spPr>
          <a:xfrm flipV="1">
            <a:off x="428596" y="4572008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5"/>
          <p:cNvSpPr/>
          <p:nvPr/>
        </p:nvSpPr>
        <p:spPr>
          <a:xfrm>
            <a:off x="857224" y="4572008"/>
            <a:ext cx="5857916" cy="92869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fr-FR" sz="2800" strike="noStrike" spc="-1" dirty="0" smtClean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Mettre en forme un élément (zone de texte) lorsqu’il est sélectionné </a:t>
            </a:r>
            <a:endParaRPr lang="fr-FR" sz="2800" b="1" i="1" spc="-1" dirty="0" smtClean="0">
              <a:solidFill>
                <a:srgbClr val="000000"/>
              </a:solidFill>
              <a:latin typeface="Times New Roman"/>
            </a:endParaRPr>
          </a:p>
          <a:p>
            <a:endParaRPr lang="fr-FR" sz="2800" b="0" strike="noStrike" spc="-1" dirty="0">
              <a:latin typeface="Arial"/>
            </a:endParaRP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5143512"/>
            <a:ext cx="1571636" cy="40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9979" y="5106578"/>
            <a:ext cx="1709739" cy="47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4" descr="Arrow outline cursor - Transparent PNG &amp;amp; SVG vect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5357826"/>
            <a:ext cx="428628" cy="428628"/>
          </a:xfrm>
          <a:prstGeom prst="rect">
            <a:avLst/>
          </a:prstGeom>
          <a:noFill/>
        </p:spPr>
      </p:pic>
      <p:sp>
        <p:nvSpPr>
          <p:cNvPr id="56" name="Flèche droite 55"/>
          <p:cNvSpPr/>
          <p:nvPr/>
        </p:nvSpPr>
        <p:spPr>
          <a:xfrm>
            <a:off x="6983640" y="5295014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3842724"/>
            <a:ext cx="3933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Flèche droite 58"/>
          <p:cNvSpPr/>
          <p:nvPr/>
        </p:nvSpPr>
        <p:spPr>
          <a:xfrm>
            <a:off x="4717244" y="4049892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114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6" y="3866536"/>
            <a:ext cx="38004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7" name="Connecteur droit 66"/>
          <p:cNvCxnSpPr/>
          <p:nvPr/>
        </p:nvCxnSpPr>
        <p:spPr>
          <a:xfrm>
            <a:off x="751282" y="4045131"/>
            <a:ext cx="2052000" cy="1588"/>
          </a:xfrm>
          <a:prstGeom prst="line">
            <a:avLst/>
          </a:prstGeom>
          <a:ln>
            <a:solidFill>
              <a:srgbClr val="3039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161" name="Picture 25" descr="Mouse Hand Icon - ClipArt Bes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023742">
            <a:off x="2585141" y="3844222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ustomShape 2"/>
          <p:cNvSpPr/>
          <p:nvPr/>
        </p:nvSpPr>
        <p:spPr>
          <a:xfrm>
            <a:off x="571472" y="142852"/>
            <a:ext cx="7714080" cy="5715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 smtClean="0">
                <a:solidFill>
                  <a:srgbClr val="7030A0"/>
                </a:solidFill>
                <a:latin typeface="Times New Roman"/>
                <a:ea typeface="DejaVu Sans"/>
              </a:rPr>
              <a:t>Balises </a:t>
            </a:r>
            <a:r>
              <a:rPr lang="fr-FR" sz="3200" b="1" i="1" strike="noStrike" spc="-1" dirty="0" smtClean="0">
                <a:solidFill>
                  <a:srgbClr val="7030A0"/>
                </a:solidFill>
                <a:latin typeface="Times New Roman"/>
                <a:ea typeface="DejaVu Sans"/>
              </a:rPr>
              <a:t>&lt;a&gt;</a:t>
            </a:r>
            <a:endParaRPr lang="fr-FR" sz="3200" b="1" i="1" strike="noStrike" spc="-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571472" y="1071546"/>
            <a:ext cx="7714080" cy="64294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pPr algn="just">
              <a:lnSpc>
                <a:spcPct val="100000"/>
              </a:lnSpc>
            </a:pPr>
            <a:r>
              <a:rPr lang="fr-FR" sz="2800" dirty="0" smtClean="0"/>
              <a:t> </a:t>
            </a:r>
            <a:r>
              <a:rPr lang="fr-FR" sz="2800" b="1" i="1" dirty="0" smtClean="0">
                <a:solidFill>
                  <a:srgbClr val="FF0000"/>
                </a:solidFill>
              </a:rPr>
              <a:t>:active </a:t>
            </a:r>
            <a:r>
              <a:rPr lang="fr-FR" sz="2800" b="1" dirty="0" smtClean="0"/>
              <a:t>: lien actuellement sélectionné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214352" y="1286457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2"/>
          <p:cNvSpPr/>
          <p:nvPr/>
        </p:nvSpPr>
        <p:spPr>
          <a:xfrm>
            <a:off x="571472" y="1785926"/>
            <a:ext cx="7714080" cy="64294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pPr algn="just">
              <a:lnSpc>
                <a:spcPct val="100000"/>
              </a:lnSpc>
            </a:pPr>
            <a:r>
              <a:rPr lang="fr-FR" sz="2800" dirty="0" smtClean="0"/>
              <a:t> </a:t>
            </a:r>
            <a:r>
              <a:rPr lang="fr-FR" sz="2800" b="1" i="1" dirty="0" smtClean="0">
                <a:solidFill>
                  <a:srgbClr val="FF0000"/>
                </a:solidFill>
              </a:rPr>
              <a:t>:</a:t>
            </a:r>
            <a:r>
              <a:rPr lang="fr-FR" sz="2800" b="1" i="1" dirty="0" err="1" smtClean="0">
                <a:solidFill>
                  <a:srgbClr val="FF0000"/>
                </a:solidFill>
              </a:rPr>
              <a:t>link</a:t>
            </a:r>
            <a:r>
              <a:rPr lang="fr-FR" sz="2800" b="1" dirty="0" smtClean="0"/>
              <a:t>: lien encore non visité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3" name="CustomShape 3"/>
          <p:cNvSpPr/>
          <p:nvPr/>
        </p:nvSpPr>
        <p:spPr>
          <a:xfrm>
            <a:off x="214352" y="2000837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2"/>
          <p:cNvSpPr/>
          <p:nvPr/>
        </p:nvSpPr>
        <p:spPr>
          <a:xfrm>
            <a:off x="571472" y="2428868"/>
            <a:ext cx="7714080" cy="64294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pPr algn="just">
              <a:lnSpc>
                <a:spcPct val="100000"/>
              </a:lnSpc>
            </a:pPr>
            <a:r>
              <a:rPr lang="fr-FR" sz="2800" dirty="0" smtClean="0"/>
              <a:t> </a:t>
            </a:r>
            <a:r>
              <a:rPr lang="fr-FR" sz="2800" b="1" i="1" dirty="0" smtClean="0">
                <a:solidFill>
                  <a:srgbClr val="FF0000"/>
                </a:solidFill>
              </a:rPr>
              <a:t>:</a:t>
            </a:r>
            <a:r>
              <a:rPr lang="fr-FR" sz="2800" b="1" i="1" dirty="0" err="1" smtClean="0">
                <a:solidFill>
                  <a:srgbClr val="FF0000"/>
                </a:solidFill>
              </a:rPr>
              <a:t>visited</a:t>
            </a:r>
            <a:r>
              <a:rPr lang="fr-FR" sz="2800" b="1" dirty="0" smtClean="0"/>
              <a:t>: lien déjà visité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5" name="CustomShape 3"/>
          <p:cNvSpPr/>
          <p:nvPr/>
        </p:nvSpPr>
        <p:spPr>
          <a:xfrm>
            <a:off x="214352" y="2643779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CustomShape 2"/>
          <p:cNvSpPr/>
          <p:nvPr/>
        </p:nvSpPr>
        <p:spPr>
          <a:xfrm>
            <a:off x="571472" y="3143248"/>
            <a:ext cx="7714080" cy="64294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pPr algn="just">
              <a:lnSpc>
                <a:spcPct val="100000"/>
              </a:lnSpc>
            </a:pPr>
            <a:r>
              <a:rPr lang="fr-FR" sz="2800" dirty="0" smtClean="0"/>
              <a:t> </a:t>
            </a:r>
            <a:r>
              <a:rPr lang="fr-FR" sz="2800" b="1" i="1" dirty="0" smtClean="0">
                <a:solidFill>
                  <a:srgbClr val="FF0000"/>
                </a:solidFill>
              </a:rPr>
              <a:t>:</a:t>
            </a:r>
            <a:r>
              <a:rPr lang="fr-FR" sz="2800" b="1" i="1" dirty="0" err="1" smtClean="0">
                <a:solidFill>
                  <a:srgbClr val="FF0000"/>
                </a:solidFill>
              </a:rPr>
              <a:t>hover</a:t>
            </a:r>
            <a:r>
              <a:rPr lang="fr-FR" sz="2800" b="1" dirty="0" smtClean="0"/>
              <a:t>: lien survolé par la sourie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7" name="CustomShape 3"/>
          <p:cNvSpPr/>
          <p:nvPr/>
        </p:nvSpPr>
        <p:spPr>
          <a:xfrm>
            <a:off x="214352" y="3358159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2"/>
          <p:cNvSpPr/>
          <p:nvPr/>
        </p:nvSpPr>
        <p:spPr>
          <a:xfrm>
            <a:off x="142844" y="4071942"/>
            <a:ext cx="7714080" cy="5715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pPr>
              <a:lnSpc>
                <a:spcPct val="100000"/>
              </a:lnSpc>
            </a:pPr>
            <a:r>
              <a:rPr lang="fr-FR" sz="3200" b="1" u="sng" strike="noStrike" spc="-1" dirty="0" smtClean="0">
                <a:solidFill>
                  <a:srgbClr val="7030A0"/>
                </a:solidFill>
                <a:latin typeface="Times New Roman"/>
                <a:ea typeface="DejaVu Sans"/>
              </a:rPr>
              <a:t>Utilisation</a:t>
            </a:r>
            <a:r>
              <a:rPr lang="fr-FR" sz="3200" b="1" strike="noStrike" spc="-1" dirty="0" smtClean="0">
                <a:solidFill>
                  <a:srgbClr val="7030A0"/>
                </a:solidFill>
                <a:latin typeface="Times New Roman"/>
                <a:ea typeface="DejaVu Sans"/>
              </a:rPr>
              <a:t>:</a:t>
            </a:r>
            <a:endParaRPr lang="fr-FR" sz="3200" b="1" i="1" strike="noStrike" spc="-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19" name="CustomShape 2"/>
          <p:cNvSpPr/>
          <p:nvPr/>
        </p:nvSpPr>
        <p:spPr>
          <a:xfrm>
            <a:off x="500034" y="4857760"/>
            <a:ext cx="7714080" cy="64294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pPr algn="just">
              <a:lnSpc>
                <a:spcPct val="100000"/>
              </a:lnSpc>
            </a:pPr>
            <a:r>
              <a:rPr lang="fr-FR" sz="2800" dirty="0" smtClean="0"/>
              <a:t> </a:t>
            </a:r>
            <a:r>
              <a:rPr lang="fr-FR" sz="2800" b="1" i="1" dirty="0" smtClean="0">
                <a:solidFill>
                  <a:srgbClr val="FF0000"/>
                </a:solidFill>
              </a:rPr>
              <a:t>a:link </a:t>
            </a:r>
            <a:r>
              <a:rPr lang="fr-FR" sz="2800" b="1" i="1" dirty="0" smtClean="0">
                <a:solidFill>
                  <a:srgbClr val="0070C0"/>
                </a:solidFill>
              </a:rPr>
              <a:t>{ </a:t>
            </a:r>
            <a:r>
              <a:rPr lang="fr-FR" sz="2800" b="1" dirty="0" smtClean="0">
                <a:solidFill>
                  <a:srgbClr val="0070C0"/>
                </a:solidFill>
              </a:rPr>
              <a:t>propriété 1; propriété 2;…} </a:t>
            </a:r>
            <a:endParaRPr lang="fr-FR" sz="28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0" name="CustomShape 2"/>
          <p:cNvSpPr/>
          <p:nvPr/>
        </p:nvSpPr>
        <p:spPr>
          <a:xfrm>
            <a:off x="500034" y="5572140"/>
            <a:ext cx="7714080" cy="64294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pPr algn="just">
              <a:lnSpc>
                <a:spcPct val="100000"/>
              </a:lnSpc>
            </a:pPr>
            <a:r>
              <a:rPr lang="fr-FR" sz="2800" dirty="0" smtClean="0"/>
              <a:t> </a:t>
            </a:r>
            <a:r>
              <a:rPr lang="fr-FR" sz="2800" b="1" i="1" dirty="0" smtClean="0">
                <a:solidFill>
                  <a:srgbClr val="FF0000"/>
                </a:solidFill>
              </a:rPr>
              <a:t>a:visited </a:t>
            </a:r>
            <a:r>
              <a:rPr lang="fr-FR" sz="2800" b="1" i="1" dirty="0" smtClean="0">
                <a:solidFill>
                  <a:srgbClr val="0070C0"/>
                </a:solidFill>
              </a:rPr>
              <a:t>{ </a:t>
            </a:r>
            <a:r>
              <a:rPr lang="fr-FR" sz="2800" b="1" dirty="0" smtClean="0">
                <a:solidFill>
                  <a:srgbClr val="0070C0"/>
                </a:solidFill>
              </a:rPr>
              <a:t>propriété 1; propriété 2;…} </a:t>
            </a:r>
            <a:endParaRPr lang="fr-FR" sz="2800" b="0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ustomShape 2"/>
          <p:cNvSpPr/>
          <p:nvPr/>
        </p:nvSpPr>
        <p:spPr>
          <a:xfrm>
            <a:off x="571472" y="142852"/>
            <a:ext cx="7714080" cy="5715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 smtClean="0">
                <a:solidFill>
                  <a:srgbClr val="7030A0"/>
                </a:solidFill>
                <a:latin typeface="Times New Roman"/>
                <a:ea typeface="DejaVu Sans"/>
              </a:rPr>
              <a:t>Balises </a:t>
            </a:r>
            <a:r>
              <a:rPr lang="fr-FR" sz="3200" b="1" i="1" strike="noStrike" spc="-1" dirty="0" smtClean="0">
                <a:solidFill>
                  <a:srgbClr val="7030A0"/>
                </a:solidFill>
                <a:latin typeface="Times New Roman"/>
                <a:ea typeface="DejaVu Sans"/>
              </a:rPr>
              <a:t>&lt;p&gt;</a:t>
            </a:r>
            <a:endParaRPr lang="fr-FR" sz="3200" b="1" i="1" strike="noStrike" spc="-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571472" y="1142984"/>
            <a:ext cx="7714080" cy="107157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pPr algn="just">
              <a:lnSpc>
                <a:spcPct val="100000"/>
              </a:lnSpc>
            </a:pPr>
            <a:r>
              <a:rPr lang="fr-FR" sz="2800" dirty="0" smtClean="0"/>
              <a:t> </a:t>
            </a:r>
            <a:r>
              <a:rPr lang="fr-FR" sz="2800" b="1" i="1" dirty="0" smtClean="0">
                <a:solidFill>
                  <a:srgbClr val="FF0000"/>
                </a:solidFill>
              </a:rPr>
              <a:t>:first-</a:t>
            </a:r>
            <a:r>
              <a:rPr lang="fr-FR" sz="2800" b="1" i="1" dirty="0" err="1" smtClean="0">
                <a:solidFill>
                  <a:srgbClr val="FF0000"/>
                </a:solidFill>
              </a:rPr>
              <a:t>letter</a:t>
            </a:r>
            <a:r>
              <a:rPr lang="fr-FR" sz="2800" b="1" dirty="0" smtClean="0"/>
              <a:t> </a:t>
            </a:r>
            <a:r>
              <a:rPr lang="fr-FR" sz="2800" dirty="0" smtClean="0"/>
              <a:t>: Apparence de la première lettre 			d'un paragraphe (lettrine)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214352" y="1357895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2"/>
          <p:cNvSpPr/>
          <p:nvPr/>
        </p:nvSpPr>
        <p:spPr>
          <a:xfrm>
            <a:off x="215506" y="3857628"/>
            <a:ext cx="7714080" cy="5715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pPr>
              <a:lnSpc>
                <a:spcPct val="100000"/>
              </a:lnSpc>
            </a:pPr>
            <a:r>
              <a:rPr lang="fr-FR" sz="3200" b="1" u="sng" strike="noStrike" spc="-1" dirty="0" smtClean="0">
                <a:solidFill>
                  <a:srgbClr val="7030A0"/>
                </a:solidFill>
                <a:latin typeface="Times New Roman"/>
                <a:ea typeface="DejaVu Sans"/>
              </a:rPr>
              <a:t>Utilisation</a:t>
            </a:r>
            <a:r>
              <a:rPr lang="fr-FR" sz="3200" b="1" strike="noStrike" spc="-1" dirty="0" smtClean="0">
                <a:solidFill>
                  <a:srgbClr val="7030A0"/>
                </a:solidFill>
                <a:latin typeface="Times New Roman"/>
                <a:ea typeface="DejaVu Sans"/>
              </a:rPr>
              <a:t>:</a:t>
            </a:r>
            <a:endParaRPr lang="fr-FR" sz="3200" b="1" i="1" strike="noStrike" spc="-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19" name="CustomShape 2"/>
          <p:cNvSpPr/>
          <p:nvPr/>
        </p:nvSpPr>
        <p:spPr>
          <a:xfrm>
            <a:off x="572696" y="4643446"/>
            <a:ext cx="7714080" cy="64294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pPr algn="just">
              <a:lnSpc>
                <a:spcPct val="100000"/>
              </a:lnSpc>
            </a:pPr>
            <a:r>
              <a:rPr lang="fr-FR" sz="2800" dirty="0" smtClean="0"/>
              <a:t> </a:t>
            </a:r>
            <a:r>
              <a:rPr lang="fr-FR" sz="2800" b="1" i="1" dirty="0" smtClean="0">
                <a:solidFill>
                  <a:srgbClr val="FF0000"/>
                </a:solidFill>
              </a:rPr>
              <a:t>p : first-line  </a:t>
            </a:r>
            <a:r>
              <a:rPr lang="fr-FR" sz="2800" b="1" i="1" dirty="0" smtClean="0">
                <a:solidFill>
                  <a:srgbClr val="0070C0"/>
                </a:solidFill>
              </a:rPr>
              <a:t>{ </a:t>
            </a:r>
            <a:r>
              <a:rPr lang="fr-FR" sz="2800" b="1" dirty="0" smtClean="0">
                <a:solidFill>
                  <a:srgbClr val="0070C0"/>
                </a:solidFill>
              </a:rPr>
              <a:t>propriété 1; propriété 2;…} </a:t>
            </a:r>
            <a:endParaRPr lang="fr-FR" sz="28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0" name="CustomShape 2"/>
          <p:cNvSpPr/>
          <p:nvPr/>
        </p:nvSpPr>
        <p:spPr>
          <a:xfrm>
            <a:off x="572696" y="5357826"/>
            <a:ext cx="7714080" cy="64294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pPr algn="just">
              <a:lnSpc>
                <a:spcPct val="100000"/>
              </a:lnSpc>
            </a:pPr>
            <a:r>
              <a:rPr lang="fr-FR" sz="2800" dirty="0" smtClean="0"/>
              <a:t> </a:t>
            </a:r>
            <a:r>
              <a:rPr lang="fr-FR" sz="2800" b="1" i="1" dirty="0" smtClean="0">
                <a:solidFill>
                  <a:srgbClr val="FF0000"/>
                </a:solidFill>
              </a:rPr>
              <a:t>p.classe1 : first-</a:t>
            </a:r>
            <a:r>
              <a:rPr lang="fr-FR" sz="2800" b="1" i="1" dirty="0" err="1" smtClean="0">
                <a:solidFill>
                  <a:srgbClr val="FF0000"/>
                </a:solidFill>
              </a:rPr>
              <a:t>letter</a:t>
            </a:r>
            <a:r>
              <a:rPr lang="fr-FR" sz="2800" b="1" i="1" dirty="0" smtClean="0">
                <a:solidFill>
                  <a:srgbClr val="FF0000"/>
                </a:solidFill>
              </a:rPr>
              <a:t> </a:t>
            </a:r>
            <a:r>
              <a:rPr lang="fr-FR" sz="2800" b="1" i="1" dirty="0" smtClean="0">
                <a:solidFill>
                  <a:srgbClr val="0070C0"/>
                </a:solidFill>
              </a:rPr>
              <a:t>{ </a:t>
            </a:r>
            <a:r>
              <a:rPr lang="fr-FR" sz="2800" b="1" dirty="0" smtClean="0">
                <a:solidFill>
                  <a:srgbClr val="0070C0"/>
                </a:solidFill>
              </a:rPr>
              <a:t>propriété 1; propriété 2;…} </a:t>
            </a:r>
            <a:endParaRPr lang="fr-FR" sz="28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1" name="CustomShape 2"/>
          <p:cNvSpPr/>
          <p:nvPr/>
        </p:nvSpPr>
        <p:spPr>
          <a:xfrm>
            <a:off x="644134" y="2357430"/>
            <a:ext cx="7714080" cy="107157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pPr algn="just">
              <a:lnSpc>
                <a:spcPct val="100000"/>
              </a:lnSpc>
            </a:pPr>
            <a:r>
              <a:rPr lang="fr-FR" sz="2800" dirty="0" smtClean="0"/>
              <a:t> </a:t>
            </a:r>
            <a:r>
              <a:rPr lang="fr-FR" sz="2800" b="1" i="1" dirty="0" smtClean="0">
                <a:solidFill>
                  <a:srgbClr val="FF0000"/>
                </a:solidFill>
              </a:rPr>
              <a:t>:first-line</a:t>
            </a:r>
            <a:r>
              <a:rPr lang="fr-FR" sz="2800" b="1" dirty="0" smtClean="0"/>
              <a:t> </a:t>
            </a:r>
            <a:r>
              <a:rPr lang="fr-FR" sz="2800" dirty="0" smtClean="0"/>
              <a:t>: Apparence de la première ligne 			d’un paragraphe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22" name="CustomShape 3"/>
          <p:cNvSpPr/>
          <p:nvPr/>
        </p:nvSpPr>
        <p:spPr>
          <a:xfrm>
            <a:off x="287014" y="2572341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ustomShape 2"/>
          <p:cNvSpPr/>
          <p:nvPr/>
        </p:nvSpPr>
        <p:spPr>
          <a:xfrm>
            <a:off x="571472" y="142852"/>
            <a:ext cx="7714080" cy="5715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 smtClean="0">
                <a:solidFill>
                  <a:srgbClr val="7030A0"/>
                </a:solidFill>
                <a:latin typeface="Times New Roman"/>
                <a:ea typeface="DejaVu Sans"/>
              </a:rPr>
              <a:t>Sur toutes les balises</a:t>
            </a:r>
            <a:endParaRPr lang="fr-FR" sz="3200" b="1" i="1" strike="noStrike" spc="-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571472" y="928670"/>
            <a:ext cx="8358246" cy="150019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pPr algn="just">
              <a:lnSpc>
                <a:spcPct val="100000"/>
              </a:lnSpc>
            </a:pPr>
            <a:r>
              <a:rPr lang="fr-FR" sz="2800" dirty="0" smtClean="0"/>
              <a:t> </a:t>
            </a:r>
            <a:r>
              <a:rPr lang="fr-FR" sz="2800" b="1" i="1" dirty="0" smtClean="0">
                <a:solidFill>
                  <a:srgbClr val="FF0000"/>
                </a:solidFill>
              </a:rPr>
              <a:t>:</a:t>
            </a:r>
            <a:r>
              <a:rPr lang="fr-FR" sz="2800" b="1" i="1" dirty="0" err="1" smtClean="0">
                <a:solidFill>
                  <a:srgbClr val="FF0000"/>
                </a:solidFill>
              </a:rPr>
              <a:t>hover</a:t>
            </a:r>
            <a:r>
              <a:rPr lang="fr-FR" sz="2800" b="1" dirty="0" smtClean="0"/>
              <a:t> </a:t>
            </a:r>
            <a:r>
              <a:rPr lang="fr-FR" sz="2800" dirty="0" smtClean="0"/>
              <a:t>: peut être appliqué sur toutes les balises. Permet de créer un effet de survol lorsque la sourie passe sur l’élément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214352" y="1143581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2"/>
          <p:cNvSpPr/>
          <p:nvPr/>
        </p:nvSpPr>
        <p:spPr>
          <a:xfrm>
            <a:off x="142844" y="2857496"/>
            <a:ext cx="7714080" cy="5715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pPr>
              <a:lnSpc>
                <a:spcPct val="100000"/>
              </a:lnSpc>
            </a:pPr>
            <a:r>
              <a:rPr lang="fr-FR" sz="3200" b="1" u="sng" strike="noStrike" spc="-1" dirty="0" smtClean="0">
                <a:solidFill>
                  <a:srgbClr val="7030A0"/>
                </a:solidFill>
                <a:latin typeface="Times New Roman"/>
                <a:ea typeface="DejaVu Sans"/>
              </a:rPr>
              <a:t>Exemple</a:t>
            </a:r>
            <a:r>
              <a:rPr lang="fr-FR" sz="3200" b="1" strike="noStrike" spc="-1" dirty="0" smtClean="0">
                <a:solidFill>
                  <a:srgbClr val="7030A0"/>
                </a:solidFill>
                <a:latin typeface="Times New Roman"/>
                <a:ea typeface="DejaVu Sans"/>
              </a:rPr>
              <a:t>:</a:t>
            </a:r>
            <a:endParaRPr lang="fr-FR" sz="3200" b="1" i="1" strike="noStrike" spc="-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596" y="3429000"/>
            <a:ext cx="5579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Effet de survol sur une image :</a:t>
            </a:r>
          </a:p>
          <a:p>
            <a:r>
              <a:rPr lang="fr-FR" dirty="0" smtClean="0">
                <a:hlinkClick r:id="rId2"/>
              </a:rPr>
              <a:t>https://tympanus.net/Development/HoverEffectIdeas/</a:t>
            </a:r>
            <a:endParaRPr lang="fr-FR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000240"/>
            <a:ext cx="2368297" cy="266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ustomShape 3"/>
          <p:cNvSpPr/>
          <p:nvPr/>
        </p:nvSpPr>
        <p:spPr>
          <a:xfrm>
            <a:off x="142844" y="3500438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Rectangle 15"/>
          <p:cNvSpPr/>
          <p:nvPr/>
        </p:nvSpPr>
        <p:spPr>
          <a:xfrm>
            <a:off x="428596" y="4214818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Sur un paragraphe:</a:t>
            </a:r>
          </a:p>
        </p:txBody>
      </p:sp>
      <p:sp>
        <p:nvSpPr>
          <p:cNvPr id="17" name="CustomShape 3"/>
          <p:cNvSpPr/>
          <p:nvPr/>
        </p:nvSpPr>
        <p:spPr>
          <a:xfrm>
            <a:off x="142844" y="4286256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" name="Rectangle 22"/>
          <p:cNvSpPr/>
          <p:nvPr/>
        </p:nvSpPr>
        <p:spPr>
          <a:xfrm>
            <a:off x="428596" y="4643446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4"/>
              </a:rPr>
              <a:t>https://www.w3schools.com/css/tryit.asp?filename=trycss_pseudo-class_hover_div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428596" y="5429264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5"/>
              </a:rPr>
              <a:t>https://www.w3schools.com/css/tryit.asp?filename=trycss_pseudo-class_hover_tooltip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0" y="0"/>
            <a:ext cx="864288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1.5 </a:t>
            </a:r>
            <a:r>
              <a:rPr lang="fr-FR" sz="2400" b="1" u="sng" strike="noStrike" spc="-1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Principe de fonctionnement du Web : Client/Serveur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642960" y="504000"/>
            <a:ext cx="8357040" cy="94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Un site web classique fonctionne sur un système </a:t>
            </a:r>
            <a:r>
              <a:t/>
            </a:r>
            <a:br/>
            <a:r>
              <a:rPr lang="fr-FR" sz="2800" b="1" u="sng" strike="noStrike" spc="-1">
                <a:solidFill>
                  <a:srgbClr val="009999"/>
                </a:solidFill>
                <a:uFillTx/>
                <a:latin typeface="Times New Roman"/>
                <a:ea typeface="DejaVu Sans"/>
                <a:hlinkClick r:id="rId2"/>
              </a:rPr>
              <a:t>Cient-Serveur</a:t>
            </a:r>
            <a:r>
              <a:rPr lang="fr-FR" sz="28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lang="fr-FR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(voir Wikipaedia: </a:t>
            </a:r>
            <a:r>
              <a:rPr lang="fr-FR" sz="1200" b="0" u="sng" strike="noStrike" spc="-1">
                <a:solidFill>
                  <a:srgbClr val="009999"/>
                </a:solidFill>
                <a:uFillTx/>
                <a:latin typeface="Times New Roman"/>
                <a:ea typeface="DejaVu Sans"/>
                <a:hlinkClick r:id="rId2"/>
              </a:rPr>
              <a:t>https://fr.wikipedia.org/wiki/Client%E2%80%93serveur</a:t>
            </a:r>
            <a:r>
              <a:rPr lang="fr-FR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214200" y="71424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0" name="Picture 4"/>
          <p:cNvPicPr/>
          <p:nvPr/>
        </p:nvPicPr>
        <p:blipFill>
          <a:blip r:embed="rId3"/>
          <a:stretch/>
        </p:blipFill>
        <p:spPr>
          <a:xfrm>
            <a:off x="237960" y="1571760"/>
            <a:ext cx="4499640" cy="3097800"/>
          </a:xfrm>
          <a:prstGeom prst="rect">
            <a:avLst/>
          </a:prstGeom>
          <a:ln>
            <a:noFill/>
          </a:ln>
        </p:spPr>
      </p:pic>
      <p:pic>
        <p:nvPicPr>
          <p:cNvPr id="101" name="Picture 2"/>
          <p:cNvPicPr/>
          <p:nvPr/>
        </p:nvPicPr>
        <p:blipFill>
          <a:blip r:embed="rId4"/>
          <a:srcRect l="11638" t="2721" r="15946"/>
          <a:stretch/>
        </p:blipFill>
        <p:spPr>
          <a:xfrm>
            <a:off x="5403240" y="3214800"/>
            <a:ext cx="3027240" cy="1927800"/>
          </a:xfrm>
          <a:prstGeom prst="rect">
            <a:avLst/>
          </a:prstGeom>
          <a:ln>
            <a:noFill/>
          </a:ln>
        </p:spPr>
      </p:pic>
      <p:sp>
        <p:nvSpPr>
          <p:cNvPr id="102" name="CustomShape 4"/>
          <p:cNvSpPr/>
          <p:nvPr/>
        </p:nvSpPr>
        <p:spPr>
          <a:xfrm>
            <a:off x="5167440" y="1500120"/>
            <a:ext cx="3499560" cy="71316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Client = Navigateur web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03" name="CustomShape 5"/>
          <p:cNvSpPr/>
          <p:nvPr/>
        </p:nvSpPr>
        <p:spPr>
          <a:xfrm>
            <a:off x="3595680" y="3714840"/>
            <a:ext cx="1284840" cy="999000"/>
          </a:xfrm>
          <a:prstGeom prst="roundRect">
            <a:avLst>
              <a:gd name="adj" fmla="val 16667"/>
            </a:avLst>
          </a:prstGeom>
          <a:solidFill>
            <a:srgbClr val="CC0099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Line 6"/>
          <p:cNvSpPr/>
          <p:nvPr/>
        </p:nvSpPr>
        <p:spPr>
          <a:xfrm flipV="1">
            <a:off x="4238280" y="1857240"/>
            <a:ext cx="928800" cy="185724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7"/>
          <p:cNvSpPr/>
          <p:nvPr/>
        </p:nvSpPr>
        <p:spPr>
          <a:xfrm rot="5400000">
            <a:off x="6597000" y="2571480"/>
            <a:ext cx="641880" cy="213120"/>
          </a:xfrm>
          <a:prstGeom prst="notch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8"/>
          <p:cNvSpPr/>
          <p:nvPr/>
        </p:nvSpPr>
        <p:spPr>
          <a:xfrm rot="5400000">
            <a:off x="6775560" y="3964680"/>
            <a:ext cx="284760" cy="278496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9"/>
          <p:cNvSpPr/>
          <p:nvPr/>
        </p:nvSpPr>
        <p:spPr>
          <a:xfrm>
            <a:off x="4809960" y="5500800"/>
            <a:ext cx="421380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Programme qui permet d'interroger un serveur par un </a:t>
            </a: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lien ou URL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08" name="CustomShape 10"/>
          <p:cNvSpPr/>
          <p:nvPr/>
        </p:nvSpPr>
        <p:spPr>
          <a:xfrm>
            <a:off x="285840" y="5500800"/>
            <a:ext cx="4713840" cy="1299240"/>
          </a:xfrm>
          <a:prstGeom prst="roundRect">
            <a:avLst>
              <a:gd name="adj" fmla="val 16667"/>
            </a:avLst>
          </a:prstGeom>
          <a:solidFill>
            <a:srgbClr val="FFC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Un lien identifie de façon unique une ressource distante sur le réseau web (une application ou page web hébergée sur un serveur web).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09" name="CustomShape 11"/>
          <p:cNvSpPr/>
          <p:nvPr/>
        </p:nvSpPr>
        <p:spPr>
          <a:xfrm>
            <a:off x="5952960" y="6300720"/>
            <a:ext cx="1927800" cy="370440"/>
          </a:xfrm>
          <a:prstGeom prst="roundRect">
            <a:avLst>
              <a:gd name="adj" fmla="val 16667"/>
            </a:avLst>
          </a:prstGeom>
          <a:solidFill>
            <a:srgbClr val="FFC000">
              <a:alpha val="34000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Line 12"/>
          <p:cNvSpPr/>
          <p:nvPr/>
        </p:nvSpPr>
        <p:spPr>
          <a:xfrm flipH="1">
            <a:off x="5000400" y="6500520"/>
            <a:ext cx="952560" cy="360"/>
          </a:xfrm>
          <a:prstGeom prst="line">
            <a:avLst/>
          </a:prstGeom>
          <a:ln w="1908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ustomShape 2"/>
          <p:cNvSpPr/>
          <p:nvPr/>
        </p:nvSpPr>
        <p:spPr>
          <a:xfrm>
            <a:off x="571472" y="142852"/>
            <a:ext cx="7714080" cy="5715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 smtClean="0">
                <a:solidFill>
                  <a:srgbClr val="7030A0"/>
                </a:solidFill>
                <a:latin typeface="Times New Roman"/>
                <a:ea typeface="DejaVu Sans"/>
              </a:rPr>
              <a:t>Liens, boutons ou inputs</a:t>
            </a:r>
            <a:endParaRPr lang="fr-FR" sz="3200" b="1" i="1" strike="noStrike" spc="-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571472" y="928670"/>
            <a:ext cx="8358246" cy="107157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pPr algn="just">
              <a:lnSpc>
                <a:spcPct val="100000"/>
              </a:lnSpc>
            </a:pPr>
            <a:r>
              <a:rPr lang="fr-FR" sz="2800" dirty="0" smtClean="0"/>
              <a:t> </a:t>
            </a:r>
            <a:r>
              <a:rPr lang="fr-FR" sz="2800" b="1" i="1" dirty="0" smtClean="0">
                <a:solidFill>
                  <a:srgbClr val="FF0000"/>
                </a:solidFill>
              </a:rPr>
              <a:t>:focus</a:t>
            </a:r>
            <a:r>
              <a:rPr lang="fr-FR" sz="2800" dirty="0" smtClean="0"/>
              <a:t>: mettre en évidence l’élément lorsqu’on clique dessus 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214352" y="1143581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2"/>
          <p:cNvSpPr/>
          <p:nvPr/>
        </p:nvSpPr>
        <p:spPr>
          <a:xfrm>
            <a:off x="285720" y="2571744"/>
            <a:ext cx="7714080" cy="5715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pPr>
              <a:lnSpc>
                <a:spcPct val="100000"/>
              </a:lnSpc>
            </a:pPr>
            <a:r>
              <a:rPr lang="fr-FR" sz="3200" b="1" u="sng" strike="noStrike" spc="-1" dirty="0" smtClean="0">
                <a:solidFill>
                  <a:srgbClr val="7030A0"/>
                </a:solidFill>
                <a:latin typeface="Times New Roman"/>
                <a:ea typeface="DejaVu Sans"/>
              </a:rPr>
              <a:t>Exemple</a:t>
            </a:r>
            <a:r>
              <a:rPr lang="fr-FR" sz="3200" b="1" strike="noStrike" spc="-1" dirty="0" smtClean="0">
                <a:solidFill>
                  <a:srgbClr val="7030A0"/>
                </a:solidFill>
                <a:latin typeface="Times New Roman"/>
                <a:ea typeface="DejaVu Sans"/>
              </a:rPr>
              <a:t>:</a:t>
            </a:r>
            <a:endParaRPr lang="fr-FR" sz="3200" b="1" i="1" strike="noStrike" spc="-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472" y="3143248"/>
            <a:ext cx="7180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Effet sur un bouton</a:t>
            </a:r>
          </a:p>
          <a:p>
            <a:r>
              <a:rPr lang="fr-FR" dirty="0" smtClean="0">
                <a:hlinkClick r:id="rId2"/>
              </a:rPr>
              <a:t>https://www.w3schools.com/css/tryit.asp?filename=trycss_link_focus</a:t>
            </a:r>
            <a:endParaRPr lang="fr-FR" dirty="0"/>
          </a:p>
        </p:txBody>
      </p:sp>
      <p:sp>
        <p:nvSpPr>
          <p:cNvPr id="15" name="CustomShape 3"/>
          <p:cNvSpPr/>
          <p:nvPr/>
        </p:nvSpPr>
        <p:spPr>
          <a:xfrm>
            <a:off x="285720" y="3214686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256"/>
            <a:ext cx="8001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857160" y="1143000"/>
            <a:ext cx="7428600" cy="3381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5400" b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V</a:t>
            </a:r>
            <a:r>
              <a:rPr lang="fr-FR" sz="54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. </a:t>
            </a:r>
            <a:r>
              <a:rPr/>
              <a:t/>
            </a:r>
            <a:br>
              <a:rPr/>
            </a:br>
            <a:r>
              <a:rPr lang="fr-FR" sz="5400" b="1" u="sng" strike="noStrike" spc="-1" dirty="0" smtClean="0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Quelques applications de la CSS</a:t>
            </a:r>
            <a:r>
              <a:rPr lang="fr-FR" sz="5400" b="1" u="sng" strike="noStrike" spc="-1" dirty="0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 </a:t>
            </a:r>
            <a:endParaRPr lang="fr-FR" sz="5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5.1 B</a:t>
            </a:r>
            <a:r>
              <a:rPr lang="fr-FR" sz="2400" b="1" u="sng" strike="noStrike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arre de navigation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522757" cy="2600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14314" y="5906176"/>
            <a:ext cx="8501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hlinkClick r:id="rId3"/>
              </a:rPr>
              <a:t>https://www.w3schools.com/css/css_navbar.asp</a:t>
            </a:r>
            <a:endParaRPr lang="fr-FR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891" y="4906044"/>
            <a:ext cx="71247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5.2 </a:t>
            </a:r>
            <a:r>
              <a:rPr lang="fr-FR" sz="2400" b="1" u="sng" strike="noStrike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Menu déroulant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0085" y="6143644"/>
            <a:ext cx="8501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hlinkClick r:id="rId2"/>
              </a:rPr>
              <a:t>https://www.w3schools.com/css/css_dropdowns.asp</a:t>
            </a:r>
            <a:endParaRPr lang="fr-FR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205432"/>
            <a:ext cx="71247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714356"/>
            <a:ext cx="2124075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25" descr="Mouse Hand Icon - ClipArt B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23742">
            <a:off x="2513703" y="1156389"/>
            <a:ext cx="500066" cy="500066"/>
          </a:xfrm>
          <a:prstGeom prst="rect">
            <a:avLst/>
          </a:prstGeom>
          <a:noFill/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714356"/>
            <a:ext cx="3724275" cy="401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25" descr="Mouse Hand Icon - ClipArt B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23742">
            <a:off x="7371487" y="1156390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5.3 </a:t>
            </a:r>
            <a:r>
              <a:rPr lang="fr-FR" sz="2400" b="1" u="sng" strike="noStrike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CSS </a:t>
            </a:r>
            <a:r>
              <a:rPr lang="fr-FR" sz="2400" b="1" u="sng" strike="noStrike" spc="-1" dirty="0" err="1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Attribute</a:t>
            </a:r>
            <a:r>
              <a:rPr lang="fr-FR" sz="2400" b="1" u="sng" strike="noStrike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 </a:t>
            </a:r>
            <a:r>
              <a:rPr lang="fr-FR" sz="2400" b="1" u="sng" strike="noStrike" spc="-1" dirty="0" err="1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Selector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571320" y="551740"/>
            <a:ext cx="8429836" cy="9236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fr-FR" sz="2400" dirty="0" smtClean="0"/>
              <a:t>Permettent d'affecter un style à des </a:t>
            </a:r>
            <a:r>
              <a:rPr lang="fr-FR" sz="2400" b="1" dirty="0" smtClean="0"/>
              <a:t>éléments</a:t>
            </a:r>
            <a:r>
              <a:rPr lang="fr-FR" sz="2400" dirty="0" smtClean="0"/>
              <a:t> qui ont un </a:t>
            </a:r>
            <a:r>
              <a:rPr lang="fr-FR" sz="2400" b="1" dirty="0" smtClean="0"/>
              <a:t>attribut</a:t>
            </a:r>
            <a:r>
              <a:rPr lang="fr-FR" sz="2400" dirty="0" smtClean="0"/>
              <a:t> ou </a:t>
            </a:r>
            <a:r>
              <a:rPr lang="fr-FR" sz="2400" b="1" dirty="0" smtClean="0"/>
              <a:t>valeur d’attribut </a:t>
            </a:r>
            <a:r>
              <a:rPr lang="fr-FR" sz="2400" dirty="0" smtClean="0"/>
              <a:t>particulier</a:t>
            </a:r>
            <a:r>
              <a:rPr lang="en-US" sz="2400" dirty="0" smtClean="0"/>
              <a:t> : </a:t>
            </a:r>
            <a:endParaRPr lang="fr-FR" sz="2400" dirty="0" smtClean="0"/>
          </a:p>
        </p:txBody>
      </p:sp>
      <p:sp>
        <p:nvSpPr>
          <p:cNvPr id="7" name="CustomShape 3"/>
          <p:cNvSpPr/>
          <p:nvPr/>
        </p:nvSpPr>
        <p:spPr>
          <a:xfrm>
            <a:off x="214200" y="689620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Rectangle 7"/>
          <p:cNvSpPr/>
          <p:nvPr/>
        </p:nvSpPr>
        <p:spPr>
          <a:xfrm>
            <a:off x="5680779" y="142852"/>
            <a:ext cx="34632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>
                <a:hlinkClick r:id="rId2"/>
              </a:rPr>
              <a:t>https://www.w3schools.com/css/css_dropdowns.asp</a:t>
            </a:r>
            <a:endParaRPr lang="fr-FR" sz="11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42852"/>
            <a:ext cx="1928826" cy="2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42910" y="1745984"/>
            <a:ext cx="8286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selector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 [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attribute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]: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sélection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 d’un élément avec un </a:t>
            </a:r>
            <a:r>
              <a:rPr lang="fr-FR" sz="2000" dirty="0" smtClean="0">
                <a:latin typeface="Arial Unicode MS" pitchFamily="34" charset="-128"/>
                <a:cs typeface="Arial" pitchFamily="34" charset="0"/>
              </a:rPr>
              <a:t>attribut spécifique. Ex: </a:t>
            </a:r>
            <a:r>
              <a:rPr lang="fr-FR" sz="2000" dirty="0" smtClean="0">
                <a:latin typeface="Arial Unicode MS" pitchFamily="34" charset="-128"/>
                <a:cs typeface="Arial" pitchFamily="34" charset="0"/>
                <a:hlinkClick r:id="rId4"/>
              </a:rPr>
              <a:t>a[</a:t>
            </a:r>
            <a:r>
              <a:rPr lang="fr-FR" sz="2000" dirty="0" err="1" smtClean="0">
                <a:latin typeface="Arial Unicode MS" pitchFamily="34" charset="-128"/>
                <a:cs typeface="Arial" pitchFamily="34" charset="0"/>
                <a:hlinkClick r:id="rId4"/>
              </a:rPr>
              <a:t>target</a:t>
            </a:r>
            <a:r>
              <a:rPr lang="fr-FR" sz="2000" dirty="0" smtClean="0">
                <a:latin typeface="Arial Unicode MS" pitchFamily="34" charset="-128"/>
                <a:cs typeface="Arial" pitchFamily="34" charset="0"/>
                <a:hlinkClick r:id="rId4"/>
              </a:rPr>
              <a:t>] { background-</a:t>
            </a:r>
            <a:r>
              <a:rPr lang="fr-FR" sz="2000" dirty="0" err="1" smtClean="0">
                <a:latin typeface="Arial Unicode MS" pitchFamily="34" charset="-128"/>
                <a:cs typeface="Arial" pitchFamily="34" charset="0"/>
                <a:hlinkClick r:id="rId4"/>
              </a:rPr>
              <a:t>color</a:t>
            </a:r>
            <a:r>
              <a:rPr lang="fr-FR" sz="2000" dirty="0" smtClean="0">
                <a:latin typeface="Arial Unicode MS" pitchFamily="34" charset="-128"/>
                <a:cs typeface="Arial" pitchFamily="34" charset="0"/>
                <a:hlinkClick r:id="rId4"/>
              </a:rPr>
              <a:t>: </a:t>
            </a:r>
            <a:r>
              <a:rPr lang="fr-FR" sz="2000" dirty="0" err="1" smtClean="0">
                <a:latin typeface="Arial Unicode MS" pitchFamily="34" charset="-128"/>
                <a:cs typeface="Arial" pitchFamily="34" charset="0"/>
                <a:hlinkClick r:id="rId4"/>
              </a:rPr>
              <a:t>yellow</a:t>
            </a:r>
            <a:r>
              <a:rPr lang="fr-FR" sz="2000" dirty="0" smtClean="0">
                <a:latin typeface="Arial Unicode MS" pitchFamily="34" charset="-128"/>
                <a:cs typeface="Arial" pitchFamily="34" charset="0"/>
                <a:hlinkClick r:id="rId4"/>
              </a:rPr>
              <a:t>;}</a:t>
            </a:r>
            <a:endParaRPr kumimoji="0" lang="fr-FR" sz="20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ustomShape 4"/>
          <p:cNvSpPr/>
          <p:nvPr/>
        </p:nvSpPr>
        <p:spPr>
          <a:xfrm flipV="1">
            <a:off x="285720" y="1692761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42910" y="2564839"/>
            <a:ext cx="8286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selector</a:t>
            </a:r>
            <a:r>
              <a:rPr lang="fr-FR" sz="20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 [</a:t>
            </a:r>
            <a:r>
              <a:rPr lang="fr-FR" sz="2000" dirty="0" err="1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attribute</a:t>
            </a:r>
            <a:r>
              <a:rPr lang="fr-FR" sz="20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 = "value"]: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sélection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 d’un élément avec un </a:t>
            </a:r>
            <a:r>
              <a:rPr lang="fr-FR" sz="2000" dirty="0" smtClean="0">
                <a:latin typeface="Arial Unicode MS" pitchFamily="34" charset="-128"/>
                <a:cs typeface="Arial" pitchFamily="34" charset="0"/>
              </a:rPr>
              <a:t>attribut spécifique. (ici "value"   = </a:t>
            </a:r>
            <a:r>
              <a:rPr lang="fr-FR" sz="2000" dirty="0" err="1" smtClean="0">
                <a:latin typeface="Arial Unicode MS" pitchFamily="34" charset="-128"/>
                <a:cs typeface="Arial" pitchFamily="34" charset="0"/>
              </a:rPr>
              <a:t>_blank</a:t>
            </a:r>
            <a:r>
              <a:rPr lang="fr-FR" sz="2000" dirty="0" smtClean="0">
                <a:latin typeface="Arial Unicode MS" pitchFamily="34" charset="-128"/>
                <a:cs typeface="Arial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Arial Unicode MS" pitchFamily="34" charset="-128"/>
                <a:cs typeface="Arial" pitchFamily="34" charset="0"/>
              </a:rPr>
              <a:t>Ex: </a:t>
            </a:r>
            <a:r>
              <a:rPr lang="fr-FR" sz="2000" dirty="0" smtClean="0">
                <a:latin typeface="Arial Unicode MS" pitchFamily="34" charset="-128"/>
                <a:cs typeface="Arial" pitchFamily="34" charset="0"/>
                <a:hlinkClick r:id="rId5"/>
              </a:rPr>
              <a:t>a[</a:t>
            </a:r>
            <a:r>
              <a:rPr lang="fr-FR" sz="2000" dirty="0" err="1" smtClean="0">
                <a:latin typeface="Arial Unicode MS" pitchFamily="34" charset="-128"/>
                <a:cs typeface="Arial" pitchFamily="34" charset="0"/>
                <a:hlinkClick r:id="rId5"/>
              </a:rPr>
              <a:t>target</a:t>
            </a:r>
            <a:r>
              <a:rPr lang="fr-FR" sz="2000" smtClean="0">
                <a:latin typeface="Arial Unicode MS" pitchFamily="34" charset="-128"/>
                <a:cs typeface="Arial" pitchFamily="34" charset="0"/>
                <a:hlinkClick r:id="rId5"/>
              </a:rPr>
              <a:t> =</a:t>
            </a:r>
            <a:r>
              <a:rPr lang="fr-FR" sz="200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  <a:hlinkClick r:id="rId5"/>
              </a:rPr>
              <a:t> </a:t>
            </a:r>
            <a:r>
              <a:rPr lang="fr-FR" sz="2000" dirty="0" err="1" smtClean="0">
                <a:latin typeface="Arial Unicode MS" pitchFamily="34" charset="-128"/>
                <a:cs typeface="Arial" pitchFamily="34" charset="0"/>
                <a:hlinkClick r:id="rId5"/>
              </a:rPr>
              <a:t>blank</a:t>
            </a:r>
            <a:r>
              <a:rPr lang="fr-FR" sz="2000" dirty="0" smtClean="0">
                <a:latin typeface="Arial Unicode MS" pitchFamily="34" charset="-128"/>
                <a:cs typeface="Arial" pitchFamily="34" charset="0"/>
                <a:hlinkClick r:id="rId5"/>
              </a:rPr>
              <a:t>] { background-</a:t>
            </a:r>
            <a:r>
              <a:rPr lang="fr-FR" sz="2000" dirty="0" err="1" smtClean="0">
                <a:latin typeface="Arial Unicode MS" pitchFamily="34" charset="-128"/>
                <a:cs typeface="Arial" pitchFamily="34" charset="0"/>
                <a:hlinkClick r:id="rId5"/>
              </a:rPr>
              <a:t>color</a:t>
            </a:r>
            <a:r>
              <a:rPr lang="fr-FR" sz="2000" dirty="0" smtClean="0">
                <a:latin typeface="Arial Unicode MS" pitchFamily="34" charset="-128"/>
                <a:cs typeface="Arial" pitchFamily="34" charset="0"/>
                <a:hlinkClick r:id="rId5"/>
              </a:rPr>
              <a:t>: </a:t>
            </a:r>
            <a:r>
              <a:rPr lang="fr-FR" sz="2000" dirty="0" err="1" smtClean="0">
                <a:latin typeface="Arial Unicode MS" pitchFamily="34" charset="-128"/>
                <a:cs typeface="Arial" pitchFamily="34" charset="0"/>
                <a:hlinkClick r:id="rId5"/>
              </a:rPr>
              <a:t>yellow</a:t>
            </a:r>
            <a:r>
              <a:rPr lang="fr-FR" sz="2000" dirty="0" smtClean="0">
                <a:latin typeface="Arial Unicode MS" pitchFamily="34" charset="-128"/>
                <a:cs typeface="Arial" pitchFamily="34" charset="0"/>
                <a:hlinkClick r:id="rId5"/>
              </a:rPr>
              <a:t>;}</a:t>
            </a:r>
            <a:endParaRPr kumimoji="0" lang="fr-FR" sz="20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ustomShape 4"/>
          <p:cNvSpPr/>
          <p:nvPr/>
        </p:nvSpPr>
        <p:spPr>
          <a:xfrm flipV="1">
            <a:off x="285720" y="2511616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42910" y="3833471"/>
            <a:ext cx="8286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selector</a:t>
            </a:r>
            <a:r>
              <a:rPr lang="fr-FR" sz="20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 [</a:t>
            </a:r>
            <a:r>
              <a:rPr lang="fr-FR" sz="2000" dirty="0" err="1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attribute</a:t>
            </a:r>
            <a:r>
              <a:rPr lang="fr-FR" sz="20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 ~= "value"]: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sélection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 d’un élément avec un attribut qui contient un </a:t>
            </a:r>
            <a:r>
              <a:rPr lang="fr-FR" sz="2000" dirty="0" smtClean="0">
                <a:latin typeface="Arial Unicode MS" pitchFamily="34" charset="-128"/>
                <a:cs typeface="Arial" pitchFamily="34" charset="0"/>
              </a:rPr>
              <a:t>mot particulier.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Arial Unicode MS" pitchFamily="34" charset="-128"/>
                <a:cs typeface="Arial" pitchFamily="34" charset="0"/>
              </a:rPr>
              <a:t>Ex: </a:t>
            </a:r>
            <a:r>
              <a:rPr lang="en-US" sz="2000" dirty="0" smtClean="0">
                <a:latin typeface="Arial Unicode MS" pitchFamily="34" charset="-128"/>
                <a:cs typeface="Arial" pitchFamily="34" charset="0"/>
                <a:hlinkClick r:id="rId6"/>
              </a:rPr>
              <a:t>[title ~= flower] {border: 5px solid yellow;}</a:t>
            </a:r>
            <a:endParaRPr kumimoji="0" lang="fr-FR" sz="20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ustomShape 4"/>
          <p:cNvSpPr/>
          <p:nvPr/>
        </p:nvSpPr>
        <p:spPr>
          <a:xfrm flipV="1">
            <a:off x="285720" y="3797500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42910" y="5127981"/>
            <a:ext cx="8286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selector</a:t>
            </a:r>
            <a:r>
              <a:rPr lang="fr-FR" sz="20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 [</a:t>
            </a:r>
            <a:r>
              <a:rPr lang="fr-FR" sz="2000" dirty="0" err="1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attribute</a:t>
            </a:r>
            <a:r>
              <a:rPr lang="fr-FR" sz="20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 |= "value"]: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sélection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 d’un élément avec un attribut dont le nom commence par une valeur particulière</a:t>
            </a:r>
            <a:r>
              <a:rPr lang="fr-FR" sz="2000" dirty="0" smtClean="0">
                <a:latin typeface="Arial Unicode MS" pitchFamily="34" charset="-128"/>
                <a:cs typeface="Arial" pitchFamily="34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Arial Unicode MS" pitchFamily="34" charset="-128"/>
                <a:cs typeface="Arial" pitchFamily="34" charset="0"/>
              </a:rPr>
              <a:t>Ex: </a:t>
            </a:r>
            <a:r>
              <a:rPr lang="fr-FR" sz="2000" dirty="0" smtClean="0">
                <a:hlinkClick r:id="rId7"/>
              </a:rPr>
              <a:t>[class |= "top"] {background: </a:t>
            </a:r>
            <a:r>
              <a:rPr lang="fr-FR" sz="2000" dirty="0" err="1" smtClean="0">
                <a:hlinkClick r:id="rId7"/>
              </a:rPr>
              <a:t>yellow</a:t>
            </a:r>
            <a:r>
              <a:rPr lang="fr-FR" sz="2000" dirty="0" smtClean="0">
                <a:hlinkClick r:id="rId7"/>
              </a:rPr>
              <a:t>;}</a:t>
            </a:r>
            <a:endParaRPr kumimoji="0" lang="fr-FR" sz="20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ustomShape 4"/>
          <p:cNvSpPr/>
          <p:nvPr/>
        </p:nvSpPr>
        <p:spPr>
          <a:xfrm flipV="1">
            <a:off x="285720" y="5083384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Rectangle 21"/>
          <p:cNvSpPr/>
          <p:nvPr/>
        </p:nvSpPr>
        <p:spPr>
          <a:xfrm>
            <a:off x="785786" y="6215082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Arial Unicode MS" pitchFamily="34" charset="-128"/>
                <a:cs typeface="Arial" pitchFamily="34" charset="0"/>
              </a:rPr>
              <a:t>« value » doit représenter un mot entier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  <p:bldP spid="2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>
            <a:off x="500034" y="142852"/>
            <a:ext cx="8429836" cy="9236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fr-FR" sz="2400" dirty="0" smtClean="0"/>
              <a:t>Permettent d'affecter un style à des </a:t>
            </a:r>
            <a:r>
              <a:rPr lang="fr-FR" sz="2400" b="1" dirty="0" smtClean="0"/>
              <a:t>éléments</a:t>
            </a:r>
            <a:r>
              <a:rPr lang="fr-FR" sz="2400" dirty="0" smtClean="0"/>
              <a:t> qui ont un </a:t>
            </a:r>
            <a:r>
              <a:rPr lang="fr-FR" sz="2400" b="1" dirty="0" smtClean="0"/>
              <a:t>attribut</a:t>
            </a:r>
            <a:r>
              <a:rPr lang="fr-FR" sz="2400" dirty="0" smtClean="0"/>
              <a:t> ou </a:t>
            </a:r>
            <a:r>
              <a:rPr lang="fr-FR" sz="2400" b="1" dirty="0" smtClean="0"/>
              <a:t>valeur d’attribut </a:t>
            </a:r>
            <a:r>
              <a:rPr lang="fr-FR" sz="2400" dirty="0" smtClean="0"/>
              <a:t>particulier</a:t>
            </a:r>
            <a:r>
              <a:rPr lang="en-US" sz="2400" dirty="0" smtClean="0"/>
              <a:t> : </a:t>
            </a:r>
            <a:endParaRPr lang="fr-FR" sz="2400" dirty="0" smtClean="0"/>
          </a:p>
        </p:txBody>
      </p:sp>
      <p:sp>
        <p:nvSpPr>
          <p:cNvPr id="7" name="CustomShape 3"/>
          <p:cNvSpPr/>
          <p:nvPr/>
        </p:nvSpPr>
        <p:spPr>
          <a:xfrm>
            <a:off x="142914" y="280732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2910" y="1142984"/>
            <a:ext cx="8286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selector</a:t>
            </a:r>
            <a:r>
              <a:rPr lang="fr-FR" sz="20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 [</a:t>
            </a:r>
            <a:r>
              <a:rPr lang="fr-FR" sz="2000" dirty="0" err="1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attribute</a:t>
            </a:r>
            <a:r>
              <a:rPr lang="fr-FR" sz="20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 ^= "value"]: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sélection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 d’un élément avec un attribut dont le nom commence par une valeur particulière</a:t>
            </a:r>
            <a:r>
              <a:rPr lang="fr-FR" sz="2000" dirty="0" smtClean="0">
                <a:latin typeface="Arial Unicode MS" pitchFamily="34" charset="-128"/>
                <a:cs typeface="Arial" pitchFamily="34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Arial Unicode MS" pitchFamily="34" charset="-128"/>
                <a:cs typeface="Arial" pitchFamily="34" charset="0"/>
              </a:rPr>
              <a:t>Ex: </a:t>
            </a:r>
            <a:r>
              <a:rPr lang="fr-FR" sz="2000" dirty="0" smtClean="0">
                <a:hlinkClick r:id="rId2"/>
              </a:rPr>
              <a:t>[class ^= "top"] {background: </a:t>
            </a:r>
            <a:r>
              <a:rPr lang="fr-FR" sz="2000" dirty="0" err="1" smtClean="0">
                <a:hlinkClick r:id="rId2"/>
              </a:rPr>
              <a:t>yellow</a:t>
            </a:r>
            <a:r>
              <a:rPr lang="fr-FR" sz="2000" dirty="0" smtClean="0">
                <a:hlinkClick r:id="rId2"/>
              </a:rPr>
              <a:t>;}</a:t>
            </a:r>
            <a:endParaRPr kumimoji="0" lang="fr-FR" sz="20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ustomShape 4"/>
          <p:cNvSpPr/>
          <p:nvPr/>
        </p:nvSpPr>
        <p:spPr>
          <a:xfrm flipV="1">
            <a:off x="285720" y="1098387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" name="Rectangle 23"/>
          <p:cNvSpPr/>
          <p:nvPr/>
        </p:nvSpPr>
        <p:spPr>
          <a:xfrm>
            <a:off x="714348" y="2214554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Arial Unicode MS" pitchFamily="34" charset="-128"/>
                <a:cs typeface="Arial" pitchFamily="34" charset="0"/>
              </a:rPr>
              <a:t>« value » peut représenter une partie du mot</a:t>
            </a:r>
            <a:endParaRPr lang="fr-FR" dirty="0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714348" y="2571744"/>
            <a:ext cx="8286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selector</a:t>
            </a:r>
            <a:r>
              <a:rPr lang="fr-FR" sz="20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 [</a:t>
            </a:r>
            <a:r>
              <a:rPr lang="fr-FR" sz="2000" dirty="0" err="1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attribute</a:t>
            </a:r>
            <a:r>
              <a:rPr lang="fr-FR" sz="20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 $= "value"]: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sélection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 d’un élément dont l’attribut se termine par une valeur particulière</a:t>
            </a:r>
            <a:r>
              <a:rPr lang="fr-FR" sz="2000" dirty="0" smtClean="0">
                <a:latin typeface="Arial Unicode MS" pitchFamily="34" charset="-128"/>
                <a:cs typeface="Arial" pitchFamily="34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Arial Unicode MS" pitchFamily="34" charset="-128"/>
                <a:cs typeface="Arial" pitchFamily="34" charset="0"/>
              </a:rPr>
              <a:t>Ex: </a:t>
            </a:r>
            <a:r>
              <a:rPr lang="fr-FR" sz="2000" dirty="0" smtClean="0">
                <a:hlinkClick r:id="rId3"/>
              </a:rPr>
              <a:t>[class $= "test"]{background: </a:t>
            </a:r>
            <a:r>
              <a:rPr lang="fr-FR" sz="2000" dirty="0" err="1" smtClean="0">
                <a:hlinkClick r:id="rId3"/>
              </a:rPr>
              <a:t>yellow</a:t>
            </a:r>
            <a:r>
              <a:rPr lang="fr-FR" sz="2000" dirty="0" smtClean="0">
                <a:hlinkClick r:id="rId3"/>
              </a:rPr>
              <a:t>;}</a:t>
            </a:r>
            <a:endParaRPr kumimoji="0" lang="fr-FR" sz="20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ustomShape 4"/>
          <p:cNvSpPr/>
          <p:nvPr/>
        </p:nvSpPr>
        <p:spPr>
          <a:xfrm flipV="1">
            <a:off x="357158" y="2527147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714348" y="3786190"/>
            <a:ext cx="8286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selector</a:t>
            </a:r>
            <a:r>
              <a:rPr lang="fr-FR" sz="20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 [</a:t>
            </a:r>
            <a:r>
              <a:rPr lang="fr-FR" sz="2000" dirty="0" err="1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attribute</a:t>
            </a:r>
            <a:r>
              <a:rPr lang="fr-FR" sz="20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 *= "value"]: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sélection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 d’un élément dont l’attribut se contient une valeur particulière</a:t>
            </a:r>
            <a:r>
              <a:rPr lang="fr-FR" sz="2000" dirty="0" smtClean="0">
                <a:latin typeface="Arial Unicode MS" pitchFamily="34" charset="-128"/>
                <a:cs typeface="Arial" pitchFamily="34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Arial Unicode MS" pitchFamily="34" charset="-128"/>
                <a:cs typeface="Arial" pitchFamily="34" charset="0"/>
              </a:rPr>
              <a:t>Ex: </a:t>
            </a:r>
            <a:r>
              <a:rPr lang="fr-FR" sz="2000" dirty="0" smtClean="0">
                <a:hlinkClick r:id="rId4"/>
              </a:rPr>
              <a:t>[class*="te"]{background: </a:t>
            </a:r>
            <a:r>
              <a:rPr lang="fr-FR" sz="2000" dirty="0" err="1" smtClean="0">
                <a:hlinkClick r:id="rId4"/>
              </a:rPr>
              <a:t>yellow</a:t>
            </a:r>
            <a:r>
              <a:rPr lang="fr-FR" sz="2000" dirty="0" smtClean="0">
                <a:hlinkClick r:id="rId4"/>
              </a:rPr>
              <a:t>;}</a:t>
            </a:r>
            <a:endParaRPr kumimoji="0" lang="fr-FR" sz="20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ustomShape 4"/>
          <p:cNvSpPr/>
          <p:nvPr/>
        </p:nvSpPr>
        <p:spPr>
          <a:xfrm flipV="1">
            <a:off x="357158" y="3741593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" name="CustomShape 2"/>
          <p:cNvSpPr/>
          <p:nvPr/>
        </p:nvSpPr>
        <p:spPr>
          <a:xfrm>
            <a:off x="571472" y="5000636"/>
            <a:ext cx="8429836" cy="121444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fr-FR" sz="2400" b="1" u="sng" dirty="0" smtClean="0"/>
              <a:t>Application</a:t>
            </a:r>
            <a:r>
              <a:rPr lang="fr-FR" sz="2400" dirty="0" smtClean="0"/>
              <a:t> : Le sélecteur d’attribut est utile pour mettre en forme des formulaires (</a:t>
            </a:r>
            <a:r>
              <a:rPr lang="fr-FR" sz="2400" dirty="0" err="1" smtClean="0"/>
              <a:t>forms</a:t>
            </a:r>
            <a:r>
              <a:rPr lang="fr-FR" sz="2400" dirty="0" smtClean="0"/>
              <a:t>) (cases à remplir avec boutons) sans utiliser l’attribut « class » ou « id ».</a:t>
            </a:r>
          </a:p>
        </p:txBody>
      </p:sp>
      <p:sp>
        <p:nvSpPr>
          <p:cNvPr id="32" name="CustomShape 3"/>
          <p:cNvSpPr/>
          <p:nvPr/>
        </p:nvSpPr>
        <p:spPr>
          <a:xfrm>
            <a:off x="214352" y="5138516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857192" y="6315038"/>
            <a:ext cx="70009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Arial Unicode MS" pitchFamily="34" charset="-128"/>
                <a:cs typeface="Arial" pitchFamily="34" charset="0"/>
              </a:rPr>
              <a:t>Ex:</a:t>
            </a:r>
            <a:r>
              <a:rPr lang="fr-FR" sz="1400" dirty="0" smtClean="0">
                <a:latin typeface="Arial Unicode MS" pitchFamily="34" charset="-128"/>
                <a:cs typeface="Arial" pitchFamily="34" charset="0"/>
              </a:rPr>
              <a:t> </a:t>
            </a:r>
            <a:r>
              <a:rPr lang="fr-FR" sz="1400" dirty="0" smtClean="0">
                <a:hlinkClick r:id="rId5"/>
              </a:rPr>
              <a:t>https://www.w3schools.com/css/tryit.asp?filename=trycss_attselector_form</a:t>
            </a:r>
            <a:endParaRPr kumimoji="0" lang="fr-FR" sz="14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CustomShape 4"/>
          <p:cNvSpPr/>
          <p:nvPr/>
        </p:nvSpPr>
        <p:spPr>
          <a:xfrm flipV="1">
            <a:off x="500002" y="6270441"/>
            <a:ext cx="389880" cy="363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7" grpId="0"/>
      <p:bldP spid="31" grpId="0"/>
      <p:bldP spid="3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5.4 </a:t>
            </a:r>
            <a:r>
              <a:rPr lang="fr-FR" sz="2400" b="1" u="sng" cap="all" spc="-1" dirty="0" smtClean="0">
                <a:solidFill>
                  <a:srgbClr val="00B050"/>
                </a:solidFill>
                <a:latin typeface="Times New Roman"/>
                <a:ea typeface="DejaVu Sans"/>
              </a:rPr>
              <a:t> </a:t>
            </a:r>
            <a:r>
              <a:rPr lang="fr-FR" sz="2400" b="1" u="sng" strike="noStrike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Mise en forme des formulaires (</a:t>
            </a:r>
            <a:r>
              <a:rPr lang="fr-FR" sz="2400" b="1" u="sng" strike="noStrike" spc="-1" dirty="0" err="1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forms</a:t>
            </a:r>
            <a:r>
              <a:rPr lang="fr-FR" sz="2400" b="1" u="sng" strike="noStrike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)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500034" y="714356"/>
            <a:ext cx="8429836" cy="121444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fr-FR" sz="2400" dirty="0" smtClean="0"/>
              <a:t>Les formulaires sont constitués de champs à remplir ainsi que de boutons qui meuvent être mis en forme de façon élégante </a:t>
            </a:r>
          </a:p>
        </p:txBody>
      </p:sp>
      <p:sp>
        <p:nvSpPr>
          <p:cNvPr id="7" name="CustomShape 3"/>
          <p:cNvSpPr/>
          <p:nvPr/>
        </p:nvSpPr>
        <p:spPr>
          <a:xfrm>
            <a:off x="142914" y="852236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Rectangle 7"/>
          <p:cNvSpPr/>
          <p:nvPr/>
        </p:nvSpPr>
        <p:spPr>
          <a:xfrm>
            <a:off x="428596" y="5572140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hlinkClick r:id="rId2"/>
              </a:rPr>
              <a:t>https://www.w3schools.com/html/html_forms.asp</a:t>
            </a:r>
            <a:endParaRPr lang="fr-FR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636"/>
            <a:ext cx="3441151" cy="48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Flèche droite 22"/>
          <p:cNvSpPr/>
          <p:nvPr/>
        </p:nvSpPr>
        <p:spPr>
          <a:xfrm>
            <a:off x="3550428" y="3226544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338339"/>
            <a:ext cx="2600325" cy="199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428596" y="6072206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hlinkClick r:id="rId5"/>
              </a:rPr>
              <a:t>https://www.w3schools.com/css/css_form.asp</a:t>
            </a:r>
            <a:endParaRPr lang="fr-FR" sz="2400" dirty="0"/>
          </a:p>
        </p:txBody>
      </p:sp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1738205"/>
            <a:ext cx="3571900" cy="319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5.5 </a:t>
            </a:r>
            <a:r>
              <a:rPr lang="fr-FR" sz="2400" b="1" u="sng" cap="all" spc="-1" dirty="0" smtClean="0">
                <a:solidFill>
                  <a:srgbClr val="00B050"/>
                </a:solidFill>
                <a:latin typeface="Times New Roman"/>
                <a:ea typeface="DejaVu Sans"/>
              </a:rPr>
              <a:t> </a:t>
            </a:r>
            <a:r>
              <a:rPr lang="fr-FR" sz="2400" b="1" u="sng" strike="noStrike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Responsive Design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43124"/>
            <a:ext cx="78295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ustomShape 2"/>
          <p:cNvSpPr/>
          <p:nvPr/>
        </p:nvSpPr>
        <p:spPr>
          <a:xfrm>
            <a:off x="357006" y="500042"/>
            <a:ext cx="8429836" cy="121444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fr-FR" sz="2400" dirty="0" smtClean="0"/>
              <a:t>Les Web responsive Design permet de mettre en forme de façon convenable une page Web quel que soit le support ou la taille de l’écran 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596" y="6143644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hlinkClick r:id="rId3"/>
              </a:rPr>
              <a:t>https://www.w3schools.com/css/css_rwd_intro.asp</a:t>
            </a:r>
            <a:endParaRPr lang="fr-FR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572140"/>
            <a:ext cx="3441151" cy="48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5.6 </a:t>
            </a:r>
            <a:r>
              <a:rPr lang="fr-FR" sz="2400" b="1" u="sng" cap="all" spc="-1" dirty="0" smtClean="0">
                <a:solidFill>
                  <a:srgbClr val="00B050"/>
                </a:solidFill>
                <a:latin typeface="Times New Roman"/>
                <a:ea typeface="DejaVu Sans"/>
              </a:rPr>
              <a:t> </a:t>
            </a:r>
            <a:r>
              <a:rPr lang="fr-FR" sz="2400" b="1" u="sng" strike="noStrike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Transitions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499882" y="500042"/>
            <a:ext cx="8429836" cy="92869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fr-FR" sz="2400" dirty="0" smtClean="0"/>
              <a:t>Les </a:t>
            </a:r>
            <a:r>
              <a:rPr lang="fr-FR" sz="2400" b="1" u="sng" dirty="0" smtClean="0"/>
              <a:t>transitions</a:t>
            </a:r>
            <a:r>
              <a:rPr lang="fr-FR" sz="2400" dirty="0" smtClean="0"/>
              <a:t> en CSS permettent un changement doux et en continu sur une certaine durée.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2718" y="5786454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hlinkClick r:id="rId2"/>
              </a:rPr>
              <a:t>https://www.w3schools.com/css/css3_transitions.asp</a:t>
            </a:r>
            <a:endParaRPr lang="fr-FR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286388"/>
            <a:ext cx="3441151" cy="48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3"/>
          <p:cNvSpPr/>
          <p:nvPr/>
        </p:nvSpPr>
        <p:spPr>
          <a:xfrm>
            <a:off x="142914" y="642918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2"/>
          <p:cNvSpPr/>
          <p:nvPr/>
        </p:nvSpPr>
        <p:spPr>
          <a:xfrm>
            <a:off x="500034" y="1428736"/>
            <a:ext cx="8429836" cy="50006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fr-FR" sz="2400" dirty="0" smtClean="0"/>
              <a:t>Les propriétés sont les suivantes:</a:t>
            </a:r>
          </a:p>
        </p:txBody>
      </p:sp>
      <p:sp>
        <p:nvSpPr>
          <p:cNvPr id="10" name="CustomShape 3"/>
          <p:cNvSpPr/>
          <p:nvPr/>
        </p:nvSpPr>
        <p:spPr>
          <a:xfrm>
            <a:off x="143066" y="1571612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42910" y="2143116"/>
            <a:ext cx="8001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transition:</a:t>
            </a:r>
            <a:endParaRPr kumimoji="0" lang="fr-FR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2910" y="2643182"/>
            <a:ext cx="8001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transition-</a:t>
            </a:r>
            <a:r>
              <a:rPr lang="fr-FR" sz="2400" dirty="0" err="1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delay</a:t>
            </a: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:</a:t>
            </a:r>
            <a:endParaRPr kumimoji="0" lang="fr-FR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42910" y="3143248"/>
            <a:ext cx="8001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transition-</a:t>
            </a:r>
            <a:r>
              <a:rPr lang="fr-FR" sz="2400" dirty="0" err="1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duration</a:t>
            </a: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:</a:t>
            </a:r>
            <a:endParaRPr kumimoji="0" lang="fr-FR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42910" y="3643314"/>
            <a:ext cx="8001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transition-</a:t>
            </a:r>
            <a:r>
              <a:rPr lang="fr-FR" sz="2400" dirty="0" err="1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property</a:t>
            </a: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:</a:t>
            </a:r>
            <a:endParaRPr kumimoji="0" lang="fr-FR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42910" y="4143380"/>
            <a:ext cx="8001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transition-timing-</a:t>
            </a:r>
            <a:r>
              <a:rPr lang="fr-FR" sz="2400" dirty="0" err="1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function</a:t>
            </a: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:</a:t>
            </a:r>
            <a:endParaRPr kumimoji="0" lang="fr-FR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1" grpId="0"/>
      <p:bldP spid="15" grpId="0"/>
      <p:bldP spid="16" grpId="0"/>
      <p:bldP spid="17" grpId="0"/>
      <p:bldP spid="1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0" y="0"/>
            <a:ext cx="821412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u="sng" strike="noStrike" cap="all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5.7 </a:t>
            </a:r>
            <a:r>
              <a:rPr lang="fr-FR" sz="2400" b="1" u="sng" cap="all" spc="-1" dirty="0" smtClean="0">
                <a:solidFill>
                  <a:srgbClr val="00B050"/>
                </a:solidFill>
                <a:latin typeface="Times New Roman"/>
                <a:ea typeface="DejaVu Sans"/>
              </a:rPr>
              <a:t> </a:t>
            </a:r>
            <a:r>
              <a:rPr lang="fr-FR" sz="2400" b="1" u="sng" strike="noStrike" spc="-1" dirty="0" smtClean="0">
                <a:solidFill>
                  <a:srgbClr val="00B050"/>
                </a:solidFill>
                <a:uFillTx/>
                <a:latin typeface="Times New Roman"/>
                <a:ea typeface="DejaVu Sans"/>
              </a:rPr>
              <a:t>Animations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499882" y="500042"/>
            <a:ext cx="8429836" cy="92869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fr-FR" sz="2400" dirty="0" smtClean="0"/>
              <a:t>Les </a:t>
            </a:r>
            <a:r>
              <a:rPr lang="fr-FR" sz="2400" b="1" u="sng" dirty="0" smtClean="0"/>
              <a:t>animations</a:t>
            </a:r>
            <a:r>
              <a:rPr lang="fr-FR" sz="2400" b="1" dirty="0" smtClean="0"/>
              <a:t> </a:t>
            </a:r>
            <a:r>
              <a:rPr lang="fr-FR" sz="2400" dirty="0" smtClean="0"/>
              <a:t>en CSS permettent d’animer les éléments d’une page HTML sans programmation (JS, Flash).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3438" y="3786190"/>
            <a:ext cx="41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hlinkClick r:id="rId2"/>
              </a:rPr>
              <a:t>https://www.w3schools.com/css/css3_animations.asp</a:t>
            </a:r>
            <a:endParaRPr lang="fr-FR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565" y="3000372"/>
            <a:ext cx="3441151" cy="48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3"/>
          <p:cNvSpPr/>
          <p:nvPr/>
        </p:nvSpPr>
        <p:spPr>
          <a:xfrm>
            <a:off x="142914" y="642918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2"/>
          <p:cNvSpPr/>
          <p:nvPr/>
        </p:nvSpPr>
        <p:spPr>
          <a:xfrm>
            <a:off x="500034" y="1428736"/>
            <a:ext cx="8429836" cy="50006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0"/>
          <a:lstStyle/>
          <a:p>
            <a:r>
              <a:rPr lang="fr-FR" sz="2400" dirty="0" smtClean="0"/>
              <a:t>Les propriétés sont les suivantes:</a:t>
            </a:r>
          </a:p>
        </p:txBody>
      </p:sp>
      <p:sp>
        <p:nvSpPr>
          <p:cNvPr id="10" name="CustomShape 3"/>
          <p:cNvSpPr/>
          <p:nvPr/>
        </p:nvSpPr>
        <p:spPr>
          <a:xfrm>
            <a:off x="143066" y="1571612"/>
            <a:ext cx="284760" cy="213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42910" y="1928802"/>
            <a:ext cx="8001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@</a:t>
            </a:r>
            <a:r>
              <a:rPr lang="fr-FR" sz="2400" dirty="0" err="1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keyframes</a:t>
            </a: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 :</a:t>
            </a:r>
            <a:endParaRPr kumimoji="0" lang="fr-FR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2910" y="2446728"/>
            <a:ext cx="8001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animation-</a:t>
            </a:r>
            <a:r>
              <a:rPr lang="fr-FR" sz="2400" dirty="0" err="1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name</a:t>
            </a: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 :</a:t>
            </a:r>
            <a:endParaRPr kumimoji="0" lang="fr-FR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42910" y="2964654"/>
            <a:ext cx="8001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animation-</a:t>
            </a:r>
            <a:r>
              <a:rPr lang="fr-FR" sz="2400" dirty="0" err="1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duration</a:t>
            </a: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 :</a:t>
            </a:r>
            <a:endParaRPr kumimoji="0" lang="fr-FR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42910" y="3482580"/>
            <a:ext cx="8001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animation-</a:t>
            </a:r>
            <a:r>
              <a:rPr lang="fr-FR" sz="2400" dirty="0" err="1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delay</a:t>
            </a: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 :</a:t>
            </a:r>
            <a:endParaRPr kumimoji="0" lang="fr-FR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42910" y="4000506"/>
            <a:ext cx="8001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animation-</a:t>
            </a:r>
            <a:r>
              <a:rPr lang="fr-FR" sz="2400" dirty="0" err="1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iteration</a:t>
            </a: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-count :</a:t>
            </a:r>
            <a:endParaRPr kumimoji="0" lang="fr-FR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42910" y="4518432"/>
            <a:ext cx="8001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animation-direction :</a:t>
            </a:r>
            <a:endParaRPr kumimoji="0" lang="fr-FR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42910" y="5036358"/>
            <a:ext cx="8001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animation-timing-</a:t>
            </a:r>
            <a:r>
              <a:rPr lang="fr-FR" sz="2400" dirty="0" err="1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function</a:t>
            </a: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 :</a:t>
            </a:r>
            <a:endParaRPr kumimoji="0" lang="fr-FR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42910" y="5554284"/>
            <a:ext cx="8001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animation-</a:t>
            </a:r>
            <a:r>
              <a:rPr lang="fr-FR" sz="2400" dirty="0" err="1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fill</a:t>
            </a: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-mode :</a:t>
            </a:r>
            <a:endParaRPr kumimoji="0" lang="fr-FR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642910" y="6072206"/>
            <a:ext cx="8001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animation :</a:t>
            </a:r>
            <a:endParaRPr kumimoji="0" lang="fr-FR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8276</TotalTime>
  <Words>4699</Words>
  <Application>LibreOffice/6.0.7.3$Linux_X86_64 LibreOffice_project/00m0$Build-3</Application>
  <PresentationFormat>Affichage à l'écran (4:3)</PresentationFormat>
  <Paragraphs>656</Paragraphs>
  <Slides>99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99</vt:i4>
      </vt:variant>
    </vt:vector>
  </HeadingPairs>
  <TitlesOfParts>
    <vt:vector size="100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Damien</dc:creator>
  <cp:lastModifiedBy>Damien</cp:lastModifiedBy>
  <cp:revision>681</cp:revision>
  <dcterms:created xsi:type="dcterms:W3CDTF">2006-09-30T12:27:27Z</dcterms:created>
  <dcterms:modified xsi:type="dcterms:W3CDTF">2020-01-17T12:38:09Z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66</vt:i4>
  </property>
</Properties>
</file>