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5" r:id="rId4"/>
    <p:sldId id="266" r:id="rId5"/>
    <p:sldId id="258" r:id="rId6"/>
    <p:sldId id="270" r:id="rId7"/>
    <p:sldId id="267" r:id="rId8"/>
    <p:sldId id="271" r:id="rId9"/>
    <p:sldId id="269" r:id="rId10"/>
    <p:sldId id="268" r:id="rId11"/>
    <p:sldId id="263" r:id="rId12"/>
    <p:sldId id="278" r:id="rId13"/>
    <p:sldId id="259" r:id="rId14"/>
    <p:sldId id="272" r:id="rId15"/>
    <p:sldId id="274" r:id="rId16"/>
    <p:sldId id="275" r:id="rId17"/>
    <p:sldId id="276" r:id="rId18"/>
    <p:sldId id="260" r:id="rId19"/>
    <p:sldId id="262" r:id="rId20"/>
    <p:sldId id="26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0" autoAdjust="0"/>
    <p:restoredTop sz="80277" autoAdjust="0"/>
  </p:normalViewPr>
  <p:slideViewPr>
    <p:cSldViewPr>
      <p:cViewPr>
        <p:scale>
          <a:sx n="62" d="100"/>
          <a:sy n="62" d="100"/>
        </p:scale>
        <p:origin x="-1987" y="-2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BA00D-8AAF-451F-B0F8-9C20690AA5C1}" type="datetimeFigureOut">
              <a:rPr lang="fr-FR" smtClean="0"/>
              <a:pPr/>
              <a:t>27/03/2017</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87388-C74D-4B39-9D17-3B5828EE9424}" type="slidenum">
              <a:rPr lang="fr-FR" smtClean="0"/>
              <a:pPr/>
              <a:t>‹#›</a:t>
            </a:fld>
            <a:endParaRPr lang="fr-FR"/>
          </a:p>
        </p:txBody>
      </p:sp>
    </p:spTree>
    <p:extLst>
      <p:ext uri="{BB962C8B-B14F-4D97-AF65-F5344CB8AC3E}">
        <p14:creationId xmlns:p14="http://schemas.microsoft.com/office/powerpoint/2010/main" val="379514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Microcontrôleur</a:t>
            </a:r>
            <a:r>
              <a:rPr lang="fr-FR" baseline="0" dirty="0" smtClean="0"/>
              <a:t> : processeur, mémoire, bus d’entrées/ sorties</a:t>
            </a:r>
            <a:endParaRPr lang="fr-FR" dirty="0"/>
          </a:p>
        </p:txBody>
      </p:sp>
      <p:sp>
        <p:nvSpPr>
          <p:cNvPr id="4" name="Slide Number Placeholder 3"/>
          <p:cNvSpPr>
            <a:spLocks noGrp="1"/>
          </p:cNvSpPr>
          <p:nvPr>
            <p:ph type="sldNum" sz="quarter" idx="10"/>
          </p:nvPr>
        </p:nvSpPr>
        <p:spPr/>
        <p:txBody>
          <a:bodyPr/>
          <a:lstStyle/>
          <a:p>
            <a:fld id="{51E87388-C74D-4B39-9D17-3B5828EE9424}" type="slidenum">
              <a:rPr lang="fr-FR" smtClean="0"/>
              <a:pPr/>
              <a:t>2</a:t>
            </a:fld>
            <a:endParaRPr lang="fr-FR"/>
          </a:p>
        </p:txBody>
      </p:sp>
    </p:spTree>
    <p:extLst>
      <p:ext uri="{BB962C8B-B14F-4D97-AF65-F5344CB8AC3E}">
        <p14:creationId xmlns:p14="http://schemas.microsoft.com/office/powerpoint/2010/main" val="104207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Delay =</a:t>
            </a:r>
            <a:r>
              <a:rPr lang="fr-FR" baseline="0" dirty="0" smtClean="0"/>
              <a:t> temps pendant lequel la librairie va filtrer</a:t>
            </a:r>
          </a:p>
          <a:p>
            <a:r>
              <a:rPr lang="fr-FR" baseline="0" dirty="0" smtClean="0"/>
              <a:t>Sachant que à partir de 3.5 Volts, </a:t>
            </a:r>
            <a:r>
              <a:rPr lang="fr-FR" baseline="0" dirty="0" err="1" smtClean="0"/>
              <a:t>Arduino</a:t>
            </a:r>
            <a:r>
              <a:rPr lang="fr-FR" baseline="0" dirty="0" smtClean="0"/>
              <a:t> considèrera que l’entrée est à HIGH</a:t>
            </a:r>
            <a:endParaRPr lang="fr-FR" dirty="0"/>
          </a:p>
        </p:txBody>
      </p:sp>
      <p:sp>
        <p:nvSpPr>
          <p:cNvPr id="4" name="Slide Number Placeholder 3"/>
          <p:cNvSpPr>
            <a:spLocks noGrp="1"/>
          </p:cNvSpPr>
          <p:nvPr>
            <p:ph type="sldNum" sz="quarter" idx="10"/>
          </p:nvPr>
        </p:nvSpPr>
        <p:spPr/>
        <p:txBody>
          <a:bodyPr/>
          <a:lstStyle/>
          <a:p>
            <a:fld id="{51E87388-C74D-4B39-9D17-3B5828EE9424}" type="slidenum">
              <a:rPr lang="fr-FR" smtClean="0"/>
              <a:pPr/>
              <a:t>9</a:t>
            </a:fld>
            <a:endParaRPr lang="fr-FR"/>
          </a:p>
        </p:txBody>
      </p:sp>
    </p:spTree>
    <p:extLst>
      <p:ext uri="{BB962C8B-B14F-4D97-AF65-F5344CB8AC3E}">
        <p14:creationId xmlns:p14="http://schemas.microsoft.com/office/powerpoint/2010/main" val="13646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1E87388-C74D-4B39-9D17-3B5828EE9424}" type="slidenum">
              <a:rPr lang="fr-FR" smtClean="0"/>
              <a:pPr/>
              <a:t>12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À vous de faire en sorte de</a:t>
            </a:r>
            <a:r>
              <a:rPr lang="fr-FR" baseline="0" dirty="0" smtClean="0"/>
              <a:t> brancher 5 </a:t>
            </a:r>
            <a:r>
              <a:rPr lang="fr-FR" baseline="0" dirty="0" err="1" smtClean="0"/>
              <a:t>analog</a:t>
            </a:r>
            <a:r>
              <a:rPr lang="fr-FR" baseline="0" dirty="0" smtClean="0"/>
              <a:t> sur les 4 prises </a:t>
            </a:r>
            <a:r>
              <a:rPr lang="fr-FR" baseline="0" dirty="0" err="1" smtClean="0"/>
              <a:t>grove</a:t>
            </a:r>
            <a:endParaRPr lang="fr-FR" baseline="0" dirty="0" smtClean="0"/>
          </a:p>
          <a:p>
            <a:r>
              <a:rPr lang="fr-FR" dirty="0" smtClean="0"/>
              <a:t>Et de brancher la LED du </a:t>
            </a:r>
            <a:r>
              <a:rPr lang="fr-FR" dirty="0" err="1" smtClean="0"/>
              <a:t>slider</a:t>
            </a:r>
            <a:r>
              <a:rPr lang="fr-FR" dirty="0" smtClean="0"/>
              <a:t> sur la pris</a:t>
            </a:r>
            <a:r>
              <a:rPr lang="fr-FR" baseline="0" dirty="0" smtClean="0"/>
              <a:t>e D9</a:t>
            </a:r>
            <a:endParaRPr lang="fr-FR" dirty="0"/>
          </a:p>
        </p:txBody>
      </p:sp>
      <p:sp>
        <p:nvSpPr>
          <p:cNvPr id="4" name="Slide Number Placeholder 3"/>
          <p:cNvSpPr>
            <a:spLocks noGrp="1"/>
          </p:cNvSpPr>
          <p:nvPr>
            <p:ph type="sldNum" sz="quarter" idx="10"/>
          </p:nvPr>
        </p:nvSpPr>
        <p:spPr/>
        <p:txBody>
          <a:bodyPr/>
          <a:lstStyle/>
          <a:p>
            <a:fld id="{51E87388-C74D-4B39-9D17-3B5828EE9424}" type="slidenum">
              <a:rPr lang="fr-FR" smtClean="0"/>
              <a:pPr/>
              <a:t>13</a:t>
            </a:fld>
            <a:endParaRPr lang="fr-FR"/>
          </a:p>
        </p:txBody>
      </p:sp>
    </p:spTree>
    <p:extLst>
      <p:ext uri="{BB962C8B-B14F-4D97-AF65-F5344CB8AC3E}">
        <p14:creationId xmlns:p14="http://schemas.microsoft.com/office/powerpoint/2010/main" val="264200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potards</a:t>
            </a:r>
            <a:r>
              <a:rPr lang="fr-FR" baseline="0" dirty="0" smtClean="0"/>
              <a:t> ne sont pas de très bonne qualité, quand on ne touche plus le potard, il oscille entre 2-3 valeur.</a:t>
            </a:r>
          </a:p>
          <a:p>
            <a:r>
              <a:rPr lang="fr-FR" baseline="0" dirty="0" smtClean="0"/>
              <a:t>On va donc envoyer un ordre MIDI uniquement quand il y a une différence de 3 valeurs pour ne pas polluer la liaison.</a:t>
            </a:r>
            <a:endParaRPr lang="fr-FR" dirty="0"/>
          </a:p>
        </p:txBody>
      </p:sp>
      <p:sp>
        <p:nvSpPr>
          <p:cNvPr id="4" name="Slide Number Placeholder 3"/>
          <p:cNvSpPr>
            <a:spLocks noGrp="1"/>
          </p:cNvSpPr>
          <p:nvPr>
            <p:ph type="sldNum" sz="quarter" idx="10"/>
          </p:nvPr>
        </p:nvSpPr>
        <p:spPr/>
        <p:txBody>
          <a:bodyPr/>
          <a:lstStyle/>
          <a:p>
            <a:fld id="{51E87388-C74D-4B39-9D17-3B5828EE9424}" type="slidenum">
              <a:rPr lang="fr-FR" smtClean="0"/>
              <a:pPr/>
              <a:t>14</a:t>
            </a:fld>
            <a:endParaRPr lang="fr-FR"/>
          </a:p>
        </p:txBody>
      </p:sp>
    </p:spTree>
    <p:extLst>
      <p:ext uri="{BB962C8B-B14F-4D97-AF65-F5344CB8AC3E}">
        <p14:creationId xmlns:p14="http://schemas.microsoft.com/office/powerpoint/2010/main" val="289096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Bouton persistent:</a:t>
            </a:r>
          </a:p>
          <a:p>
            <a:r>
              <a:rPr lang="fr-FR" dirty="0" smtClean="0"/>
              <a:t>Appui</a:t>
            </a:r>
            <a:r>
              <a:rPr lang="fr-FR" baseline="0" dirty="0" smtClean="0"/>
              <a:t> : 127, release : rien, appui: 0, release: rien, </a:t>
            </a:r>
            <a:r>
              <a:rPr lang="fr-FR" baseline="0" dirty="0" err="1" smtClean="0"/>
              <a:t>etc</a:t>
            </a:r>
            <a:endParaRPr lang="fr-FR" baseline="0" dirty="0" smtClean="0"/>
          </a:p>
          <a:p>
            <a:r>
              <a:rPr lang="fr-FR" baseline="0" dirty="0" smtClean="0"/>
              <a:t>Bouton non persistent:</a:t>
            </a:r>
          </a:p>
          <a:p>
            <a:r>
              <a:rPr lang="fr-FR" baseline="0" dirty="0" smtClean="0"/>
              <a:t>Appui : 127, release: 0</a:t>
            </a:r>
            <a:endParaRPr lang="fr-FR" dirty="0"/>
          </a:p>
        </p:txBody>
      </p:sp>
      <p:sp>
        <p:nvSpPr>
          <p:cNvPr id="4" name="Slide Number Placeholder 3"/>
          <p:cNvSpPr>
            <a:spLocks noGrp="1"/>
          </p:cNvSpPr>
          <p:nvPr>
            <p:ph type="sldNum" sz="quarter" idx="10"/>
          </p:nvPr>
        </p:nvSpPr>
        <p:spPr/>
        <p:txBody>
          <a:bodyPr/>
          <a:lstStyle/>
          <a:p>
            <a:fld id="{51E87388-C74D-4B39-9D17-3B5828EE9424}" type="slidenum">
              <a:rPr lang="fr-FR" smtClean="0"/>
              <a:pPr/>
              <a:t>15</a:t>
            </a:fld>
            <a:endParaRPr lang="fr-FR"/>
          </a:p>
        </p:txBody>
      </p:sp>
    </p:spTree>
    <p:extLst>
      <p:ext uri="{BB962C8B-B14F-4D97-AF65-F5344CB8AC3E}">
        <p14:creationId xmlns:p14="http://schemas.microsoft.com/office/powerpoint/2010/main" val="300616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Maintenant qu’on a un </a:t>
            </a:r>
            <a:r>
              <a:rPr lang="fr-FR" dirty="0" err="1" smtClean="0"/>
              <a:t>evenement</a:t>
            </a:r>
            <a:r>
              <a:rPr lang="fr-FR" baseline="0" dirty="0" smtClean="0"/>
              <a:t> MIDI enregistré dans e, voici ce que la librairie nous donne comme info:</a:t>
            </a:r>
            <a:endParaRPr lang="fr-FR" dirty="0" smtClean="0"/>
          </a:p>
          <a:p>
            <a:endParaRPr lang="fr-FR" dirty="0" smtClean="0"/>
          </a:p>
          <a:p>
            <a:r>
              <a:rPr lang="fr-FR" dirty="0" err="1" smtClean="0"/>
              <a:t>e.Type</a:t>
            </a:r>
            <a:r>
              <a:rPr lang="fr-FR" dirty="0" smtClean="0"/>
              <a:t> 0x0B</a:t>
            </a:r>
            <a:r>
              <a:rPr lang="fr-FR" baseline="0" dirty="0" smtClean="0"/>
              <a:t> -&gt; Control Change</a:t>
            </a:r>
          </a:p>
          <a:p>
            <a:r>
              <a:rPr lang="fr-FR" baseline="0" dirty="0" smtClean="0"/>
              <a:t>e.m1 176 -&gt; </a:t>
            </a:r>
            <a:r>
              <a:rPr lang="fr-FR" baseline="0" dirty="0" err="1" smtClean="0"/>
              <a:t>channel</a:t>
            </a:r>
            <a:r>
              <a:rPr lang="fr-FR" baseline="0" dirty="0" smtClean="0"/>
              <a:t> 1</a:t>
            </a:r>
          </a:p>
          <a:p>
            <a:r>
              <a:rPr lang="fr-FR" dirty="0" smtClean="0"/>
              <a:t>e.m2 7 -&gt; Control Change 7</a:t>
            </a:r>
          </a:p>
          <a:p>
            <a:r>
              <a:rPr lang="fr-FR" dirty="0" smtClean="0"/>
              <a:t>e.m3 -&gt; </a:t>
            </a:r>
            <a:r>
              <a:rPr lang="fr-FR" dirty="0" err="1" smtClean="0"/>
              <a:t>Velocité</a:t>
            </a:r>
            <a:endParaRPr lang="fr-FR" dirty="0"/>
          </a:p>
        </p:txBody>
      </p:sp>
      <p:sp>
        <p:nvSpPr>
          <p:cNvPr id="4" name="Slide Number Placeholder 3"/>
          <p:cNvSpPr>
            <a:spLocks noGrp="1"/>
          </p:cNvSpPr>
          <p:nvPr>
            <p:ph type="sldNum" sz="quarter" idx="10"/>
          </p:nvPr>
        </p:nvSpPr>
        <p:spPr/>
        <p:txBody>
          <a:bodyPr/>
          <a:lstStyle/>
          <a:p>
            <a:fld id="{51E87388-C74D-4B39-9D17-3B5828EE9424}" type="slidenum">
              <a:rPr lang="fr-FR" smtClean="0"/>
              <a:pPr/>
              <a:t>17</a:t>
            </a:fld>
            <a:endParaRPr lang="fr-FR"/>
          </a:p>
        </p:txBody>
      </p:sp>
    </p:spTree>
    <p:extLst>
      <p:ext uri="{BB962C8B-B14F-4D97-AF65-F5344CB8AC3E}">
        <p14:creationId xmlns:p14="http://schemas.microsoft.com/office/powerpoint/2010/main" val="1166421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1E87388-C74D-4B39-9D17-3B5828EE9424}" type="slidenum">
              <a:rPr lang="fr-FR" smtClean="0"/>
              <a:pPr/>
              <a:t>18</a:t>
            </a:fld>
            <a:endParaRPr lang="fr-FR"/>
          </a:p>
        </p:txBody>
      </p:sp>
    </p:spTree>
    <p:extLst>
      <p:ext uri="{BB962C8B-B14F-4D97-AF65-F5344CB8AC3E}">
        <p14:creationId xmlns:p14="http://schemas.microsoft.com/office/powerpoint/2010/main" val="238192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1F54DC3-FBA6-4E19-B15D-ED3C7DCCC6BB}" type="datetime1">
              <a:rPr lang="fr-FR" smtClean="0"/>
              <a:pPr/>
              <a:t>27/03/2017</a:t>
            </a:fld>
            <a:endParaRPr lang="fr-FR"/>
          </a:p>
        </p:txBody>
      </p:sp>
      <p:sp>
        <p:nvSpPr>
          <p:cNvPr id="5" name="Footer Placeholder 4"/>
          <p:cNvSpPr>
            <a:spLocks noGrp="1"/>
          </p:cNvSpPr>
          <p:nvPr>
            <p:ph type="ftr" sz="quarter" idx="11"/>
          </p:nvPr>
        </p:nvSpPr>
        <p:spPr/>
        <p:txBody>
          <a:bodyPr/>
          <a:lstStyle/>
          <a:p>
            <a:r>
              <a:rPr lang="fr-FR" smtClean="0"/>
              <a:t>Mars 2017 - Marseille</a:t>
            </a:r>
            <a:endParaRPr lang="fr-FR"/>
          </a:p>
        </p:txBody>
      </p:sp>
      <p:sp>
        <p:nvSpPr>
          <p:cNvPr id="6" name="Slide Number Placeholder 5"/>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86316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16C0122-8408-4D84-8CC8-54CCCDE061CE}" type="datetime1">
              <a:rPr lang="fr-FR" smtClean="0"/>
              <a:pPr/>
              <a:t>27/03/2017</a:t>
            </a:fld>
            <a:endParaRPr lang="fr-FR"/>
          </a:p>
        </p:txBody>
      </p:sp>
      <p:sp>
        <p:nvSpPr>
          <p:cNvPr id="5" name="Footer Placeholder 4"/>
          <p:cNvSpPr>
            <a:spLocks noGrp="1"/>
          </p:cNvSpPr>
          <p:nvPr>
            <p:ph type="ftr" sz="quarter" idx="11"/>
          </p:nvPr>
        </p:nvSpPr>
        <p:spPr/>
        <p:txBody>
          <a:bodyPr/>
          <a:lstStyle/>
          <a:p>
            <a:r>
              <a:rPr lang="fr-FR" smtClean="0"/>
              <a:t>Mars 2017 - Marseille</a:t>
            </a:r>
            <a:endParaRPr lang="fr-FR"/>
          </a:p>
        </p:txBody>
      </p:sp>
      <p:sp>
        <p:nvSpPr>
          <p:cNvPr id="6" name="Slide Number Placeholder 5"/>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213027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2F34D3B-9E80-4CD8-AA2F-124FBE038E0B}" type="datetime1">
              <a:rPr lang="fr-FR" smtClean="0"/>
              <a:pPr/>
              <a:t>27/03/2017</a:t>
            </a:fld>
            <a:endParaRPr lang="fr-FR"/>
          </a:p>
        </p:txBody>
      </p:sp>
      <p:sp>
        <p:nvSpPr>
          <p:cNvPr id="5" name="Footer Placeholder 4"/>
          <p:cNvSpPr>
            <a:spLocks noGrp="1"/>
          </p:cNvSpPr>
          <p:nvPr>
            <p:ph type="ftr" sz="quarter" idx="11"/>
          </p:nvPr>
        </p:nvSpPr>
        <p:spPr/>
        <p:txBody>
          <a:bodyPr/>
          <a:lstStyle/>
          <a:p>
            <a:r>
              <a:rPr lang="fr-FR" smtClean="0"/>
              <a:t>Mars 2017 - Marseille</a:t>
            </a:r>
            <a:endParaRPr lang="fr-FR"/>
          </a:p>
        </p:txBody>
      </p:sp>
      <p:sp>
        <p:nvSpPr>
          <p:cNvPr id="6" name="Slide Number Placeholder 5"/>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409718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8DAF26F-AE78-43FE-A1C0-F2564EA489C9}" type="datetime1">
              <a:rPr lang="fr-FR" smtClean="0"/>
              <a:pPr/>
              <a:t>27/03/2017</a:t>
            </a:fld>
            <a:endParaRPr lang="fr-FR"/>
          </a:p>
        </p:txBody>
      </p:sp>
      <p:sp>
        <p:nvSpPr>
          <p:cNvPr id="5" name="Footer Placeholder 4"/>
          <p:cNvSpPr>
            <a:spLocks noGrp="1"/>
          </p:cNvSpPr>
          <p:nvPr>
            <p:ph type="ftr" sz="quarter" idx="11"/>
          </p:nvPr>
        </p:nvSpPr>
        <p:spPr/>
        <p:txBody>
          <a:bodyPr/>
          <a:lstStyle/>
          <a:p>
            <a:r>
              <a:rPr lang="fr-FR" smtClean="0"/>
              <a:t>Mars 2017 - Marseille</a:t>
            </a:r>
            <a:endParaRPr lang="fr-FR"/>
          </a:p>
        </p:txBody>
      </p:sp>
      <p:sp>
        <p:nvSpPr>
          <p:cNvPr id="6" name="Slide Number Placeholder 5"/>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169092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370E4-EA14-4834-B682-C81AD5C4B91D}" type="datetime1">
              <a:rPr lang="fr-FR" smtClean="0"/>
              <a:pPr/>
              <a:t>27/03/2017</a:t>
            </a:fld>
            <a:endParaRPr lang="fr-FR"/>
          </a:p>
        </p:txBody>
      </p:sp>
      <p:sp>
        <p:nvSpPr>
          <p:cNvPr id="5" name="Footer Placeholder 4"/>
          <p:cNvSpPr>
            <a:spLocks noGrp="1"/>
          </p:cNvSpPr>
          <p:nvPr>
            <p:ph type="ftr" sz="quarter" idx="11"/>
          </p:nvPr>
        </p:nvSpPr>
        <p:spPr/>
        <p:txBody>
          <a:bodyPr/>
          <a:lstStyle/>
          <a:p>
            <a:r>
              <a:rPr lang="fr-FR" smtClean="0"/>
              <a:t>Mars 2017 - Marseille</a:t>
            </a:r>
            <a:endParaRPr lang="fr-FR"/>
          </a:p>
        </p:txBody>
      </p:sp>
      <p:sp>
        <p:nvSpPr>
          <p:cNvPr id="6" name="Slide Number Placeholder 5"/>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258210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255BDCA-4A64-477D-8434-AEA0B5E01DB9}" type="datetime1">
              <a:rPr lang="fr-FR" smtClean="0"/>
              <a:pPr/>
              <a:t>27/03/2017</a:t>
            </a:fld>
            <a:endParaRPr lang="fr-FR"/>
          </a:p>
        </p:txBody>
      </p:sp>
      <p:sp>
        <p:nvSpPr>
          <p:cNvPr id="6" name="Footer Placeholder 5"/>
          <p:cNvSpPr>
            <a:spLocks noGrp="1"/>
          </p:cNvSpPr>
          <p:nvPr>
            <p:ph type="ftr" sz="quarter" idx="11"/>
          </p:nvPr>
        </p:nvSpPr>
        <p:spPr/>
        <p:txBody>
          <a:bodyPr/>
          <a:lstStyle/>
          <a:p>
            <a:r>
              <a:rPr lang="fr-FR" smtClean="0"/>
              <a:t>Mars 2017 - Marseille</a:t>
            </a:r>
            <a:endParaRPr lang="fr-FR"/>
          </a:p>
        </p:txBody>
      </p:sp>
      <p:sp>
        <p:nvSpPr>
          <p:cNvPr id="7" name="Slide Number Placeholder 6"/>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58402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1D8B2E2-33C7-4BD3-ADA7-18B3182AFEE0}" type="datetime1">
              <a:rPr lang="fr-FR" smtClean="0"/>
              <a:pPr/>
              <a:t>27/03/2017</a:t>
            </a:fld>
            <a:endParaRPr lang="fr-FR"/>
          </a:p>
        </p:txBody>
      </p:sp>
      <p:sp>
        <p:nvSpPr>
          <p:cNvPr id="8" name="Footer Placeholder 7"/>
          <p:cNvSpPr>
            <a:spLocks noGrp="1"/>
          </p:cNvSpPr>
          <p:nvPr>
            <p:ph type="ftr" sz="quarter" idx="11"/>
          </p:nvPr>
        </p:nvSpPr>
        <p:spPr/>
        <p:txBody>
          <a:bodyPr/>
          <a:lstStyle/>
          <a:p>
            <a:r>
              <a:rPr lang="fr-FR" smtClean="0"/>
              <a:t>Mars 2017 - Marseille</a:t>
            </a:r>
            <a:endParaRPr lang="fr-FR"/>
          </a:p>
        </p:txBody>
      </p:sp>
      <p:sp>
        <p:nvSpPr>
          <p:cNvPr id="9" name="Slide Number Placeholder 8"/>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29094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A4D52D2-C72D-48F7-87E6-629774C9AD21}" type="datetime1">
              <a:rPr lang="fr-FR" smtClean="0"/>
              <a:pPr/>
              <a:t>27/03/2017</a:t>
            </a:fld>
            <a:endParaRPr lang="fr-FR"/>
          </a:p>
        </p:txBody>
      </p:sp>
      <p:sp>
        <p:nvSpPr>
          <p:cNvPr id="4" name="Footer Placeholder 3"/>
          <p:cNvSpPr>
            <a:spLocks noGrp="1"/>
          </p:cNvSpPr>
          <p:nvPr>
            <p:ph type="ftr" sz="quarter" idx="11"/>
          </p:nvPr>
        </p:nvSpPr>
        <p:spPr/>
        <p:txBody>
          <a:bodyPr/>
          <a:lstStyle/>
          <a:p>
            <a:r>
              <a:rPr lang="fr-FR" smtClean="0"/>
              <a:t>Mars 2017 - Marseille</a:t>
            </a:r>
            <a:endParaRPr lang="fr-FR"/>
          </a:p>
        </p:txBody>
      </p:sp>
      <p:sp>
        <p:nvSpPr>
          <p:cNvPr id="5" name="Slide Number Placeholder 4"/>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393757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53D99-31BE-4D64-92B9-E84E87FA386C}" type="datetime1">
              <a:rPr lang="fr-FR" smtClean="0"/>
              <a:pPr/>
              <a:t>27/03/2017</a:t>
            </a:fld>
            <a:endParaRPr lang="fr-FR"/>
          </a:p>
        </p:txBody>
      </p:sp>
      <p:sp>
        <p:nvSpPr>
          <p:cNvPr id="3" name="Footer Placeholder 2"/>
          <p:cNvSpPr>
            <a:spLocks noGrp="1"/>
          </p:cNvSpPr>
          <p:nvPr>
            <p:ph type="ftr" sz="quarter" idx="11"/>
          </p:nvPr>
        </p:nvSpPr>
        <p:spPr/>
        <p:txBody>
          <a:bodyPr/>
          <a:lstStyle/>
          <a:p>
            <a:r>
              <a:rPr lang="fr-FR" smtClean="0"/>
              <a:t>Mars 2017 - Marseille</a:t>
            </a:r>
            <a:endParaRPr lang="fr-FR"/>
          </a:p>
        </p:txBody>
      </p:sp>
      <p:sp>
        <p:nvSpPr>
          <p:cNvPr id="4" name="Slide Number Placeholder 3"/>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320371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FBFD0-BA43-4068-B2E1-7DAF5A170734}" type="datetime1">
              <a:rPr lang="fr-FR" smtClean="0"/>
              <a:pPr/>
              <a:t>27/03/2017</a:t>
            </a:fld>
            <a:endParaRPr lang="fr-FR"/>
          </a:p>
        </p:txBody>
      </p:sp>
      <p:sp>
        <p:nvSpPr>
          <p:cNvPr id="6" name="Footer Placeholder 5"/>
          <p:cNvSpPr>
            <a:spLocks noGrp="1"/>
          </p:cNvSpPr>
          <p:nvPr>
            <p:ph type="ftr" sz="quarter" idx="11"/>
          </p:nvPr>
        </p:nvSpPr>
        <p:spPr/>
        <p:txBody>
          <a:bodyPr/>
          <a:lstStyle/>
          <a:p>
            <a:r>
              <a:rPr lang="fr-FR" smtClean="0"/>
              <a:t>Mars 2017 - Marseille</a:t>
            </a:r>
            <a:endParaRPr lang="fr-FR"/>
          </a:p>
        </p:txBody>
      </p:sp>
      <p:sp>
        <p:nvSpPr>
          <p:cNvPr id="7" name="Slide Number Placeholder 6"/>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283969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5A965-408B-4F15-8534-EB0C87D984CD}" type="datetime1">
              <a:rPr lang="fr-FR" smtClean="0"/>
              <a:pPr/>
              <a:t>27/03/2017</a:t>
            </a:fld>
            <a:endParaRPr lang="fr-FR"/>
          </a:p>
        </p:txBody>
      </p:sp>
      <p:sp>
        <p:nvSpPr>
          <p:cNvPr id="6" name="Footer Placeholder 5"/>
          <p:cNvSpPr>
            <a:spLocks noGrp="1"/>
          </p:cNvSpPr>
          <p:nvPr>
            <p:ph type="ftr" sz="quarter" idx="11"/>
          </p:nvPr>
        </p:nvSpPr>
        <p:spPr/>
        <p:txBody>
          <a:bodyPr/>
          <a:lstStyle/>
          <a:p>
            <a:r>
              <a:rPr lang="fr-FR" smtClean="0"/>
              <a:t>Mars 2017 - Marseille</a:t>
            </a:r>
            <a:endParaRPr lang="fr-FR"/>
          </a:p>
        </p:txBody>
      </p:sp>
      <p:sp>
        <p:nvSpPr>
          <p:cNvPr id="7" name="Slide Number Placeholder 6"/>
          <p:cNvSpPr>
            <a:spLocks noGrp="1"/>
          </p:cNvSpPr>
          <p:nvPr>
            <p:ph type="sldNum" sz="quarter" idx="12"/>
          </p:nvPr>
        </p:nvSpPr>
        <p:spPr/>
        <p:txBody>
          <a:bodyPr/>
          <a:lstStyle/>
          <a:p>
            <a:fld id="{BC0F8E48-EF55-4A88-B637-FCC7E3CF64FD}" type="slidenum">
              <a:rPr lang="fr-FR" smtClean="0"/>
              <a:pPr/>
              <a:t>‹#›</a:t>
            </a:fld>
            <a:endParaRPr lang="fr-FR"/>
          </a:p>
        </p:txBody>
      </p:sp>
    </p:spTree>
    <p:extLst>
      <p:ext uri="{BB962C8B-B14F-4D97-AF65-F5344CB8AC3E}">
        <p14:creationId xmlns:p14="http://schemas.microsoft.com/office/powerpoint/2010/main" val="133198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0CF8A-1AB6-45B9-B914-3C5E44FC6AD8}" type="datetime1">
              <a:rPr lang="fr-FR" smtClean="0"/>
              <a:pPr/>
              <a:t>27/03/2017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Mars 2017 - Marseille</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F8E48-EF55-4A88-B637-FCC7E3CF64FD}" type="slidenum">
              <a:rPr lang="fr-FR" smtClean="0"/>
              <a:pPr/>
              <a:t>‹#›</a:t>
            </a:fld>
            <a:endParaRPr lang="fr-FR"/>
          </a:p>
        </p:txBody>
      </p:sp>
    </p:spTree>
    <p:extLst>
      <p:ext uri="{BB962C8B-B14F-4D97-AF65-F5344CB8AC3E}">
        <p14:creationId xmlns:p14="http://schemas.microsoft.com/office/powerpoint/2010/main" val="138499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mon-club-elec.fr/pmwiki_reference_arduino/pmwiki.php?n=Main.AnalogWrit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39"/>
            <a:ext cx="7772400" cy="1470025"/>
          </a:xfrm>
        </p:spPr>
        <p:txBody>
          <a:bodyPr/>
          <a:lstStyle/>
          <a:p>
            <a:r>
              <a:rPr lang="fr-FR" dirty="0" smtClean="0"/>
              <a:t>Partie </a:t>
            </a:r>
            <a:r>
              <a:rPr lang="fr-FR" dirty="0" err="1" smtClean="0"/>
              <a:t>Arduino</a:t>
            </a:r>
            <a:endParaRPr lang="fr-FR" dirty="0"/>
          </a:p>
        </p:txBody>
      </p:sp>
      <p:sp>
        <p:nvSpPr>
          <p:cNvPr id="3" name="Subtitle 2"/>
          <p:cNvSpPr>
            <a:spLocks noGrp="1"/>
          </p:cNvSpPr>
          <p:nvPr>
            <p:ph type="subTitle" idx="1"/>
          </p:nvPr>
        </p:nvSpPr>
        <p:spPr>
          <a:xfrm>
            <a:off x="1371600" y="4797152"/>
            <a:ext cx="6400800" cy="1752600"/>
          </a:xfrm>
        </p:spPr>
        <p:txBody>
          <a:bodyPr/>
          <a:lstStyle/>
          <a:p>
            <a:r>
              <a:rPr lang="fr-FR" dirty="0" smtClean="0"/>
              <a:t>Sébastien Claudel</a:t>
            </a:r>
          </a:p>
          <a:p>
            <a:r>
              <a:rPr lang="fr-FR" dirty="0" smtClean="0"/>
              <a:t>contact@micro-sillon.org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254" y="2060848"/>
            <a:ext cx="4863492" cy="2234921"/>
          </a:xfrm>
          <a:prstGeom prst="rect">
            <a:avLst/>
          </a:prstGeom>
        </p:spPr>
      </p:pic>
      <p:sp>
        <p:nvSpPr>
          <p:cNvPr id="6" name="Slide Number Placeholder 5"/>
          <p:cNvSpPr>
            <a:spLocks noGrp="1"/>
          </p:cNvSpPr>
          <p:nvPr>
            <p:ph type="sldNum" sz="quarter" idx="12"/>
          </p:nvPr>
        </p:nvSpPr>
        <p:spPr/>
        <p:txBody>
          <a:bodyPr/>
          <a:lstStyle/>
          <a:p>
            <a:fld id="{BC0F8E48-EF55-4A88-B637-FCC7E3CF64FD}" type="slidenum">
              <a:rPr lang="fr-FR" smtClean="0"/>
              <a:pPr/>
              <a:t>1</a:t>
            </a:fld>
            <a:r>
              <a:rPr lang="fr-FR" dirty="0" smtClean="0"/>
              <a:t> </a:t>
            </a:r>
            <a:endParaRPr lang="fr-FR" dirty="0"/>
          </a:p>
        </p:txBody>
      </p:sp>
    </p:spTree>
    <p:extLst>
      <p:ext uri="{BB962C8B-B14F-4D97-AF65-F5344CB8AC3E}">
        <p14:creationId xmlns:p14="http://schemas.microsoft.com/office/powerpoint/2010/main" val="2057956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39"/>
            <a:ext cx="7772400" cy="1470025"/>
          </a:xfrm>
        </p:spPr>
        <p:txBody>
          <a:bodyPr>
            <a:normAutofit/>
          </a:bodyPr>
          <a:lstStyle/>
          <a:p>
            <a:pPr marL="742950" indent="-742950">
              <a:buFont typeface="+mj-lt"/>
              <a:buAutoNum type="arabicPeriod" startAt="2"/>
            </a:pPr>
            <a:r>
              <a:rPr lang="fr-FR" sz="3200" dirty="0" smtClean="0"/>
              <a:t>Fonctionnalités utilisées</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10</a:t>
            </a:fld>
            <a:r>
              <a:rPr lang="fr-FR" dirty="0" smtClean="0"/>
              <a:t> </a:t>
            </a:r>
            <a:endParaRPr lang="fr-FR" dirty="0"/>
          </a:p>
        </p:txBody>
      </p:sp>
      <p:sp>
        <p:nvSpPr>
          <p:cNvPr id="8" name="TextBox 7"/>
          <p:cNvSpPr txBox="1"/>
          <p:nvPr/>
        </p:nvSpPr>
        <p:spPr>
          <a:xfrm>
            <a:off x="611560" y="1556792"/>
            <a:ext cx="7848872" cy="5062924"/>
          </a:xfrm>
          <a:prstGeom prst="rect">
            <a:avLst/>
          </a:prstGeom>
          <a:noFill/>
        </p:spPr>
        <p:txBody>
          <a:bodyPr wrap="square" rtlCol="0">
            <a:spAutoFit/>
          </a:bodyPr>
          <a:lstStyle/>
          <a:p>
            <a:pPr marL="800100" lvl="1" indent="-342900">
              <a:buFont typeface="+mj-lt"/>
              <a:buAutoNum type="alphaUcPeriod" startAt="6"/>
            </a:pPr>
            <a:r>
              <a:rPr lang="fr-FR" dirty="0" smtClean="0"/>
              <a:t>La librairie </a:t>
            </a:r>
            <a:r>
              <a:rPr lang="fr-FR" dirty="0"/>
              <a:t>MIDIUSB </a:t>
            </a:r>
            <a:r>
              <a:rPr lang="fr-FR" dirty="0" smtClean="0"/>
              <a:t> avec </a:t>
            </a:r>
            <a:r>
              <a:rPr lang="fr-FR" dirty="0" err="1" smtClean="0"/>
              <a:t>Arcore</a:t>
            </a:r>
            <a:r>
              <a:rPr lang="fr-FR" dirty="0" smtClean="0"/>
              <a:t> : </a:t>
            </a:r>
            <a:r>
              <a:rPr lang="fr-FR" dirty="0"/>
              <a:t>https://github.com/rkistner/arcore </a:t>
            </a:r>
            <a:endParaRPr lang="fr-FR" dirty="0" smtClean="0"/>
          </a:p>
          <a:p>
            <a:pPr lvl="1"/>
            <a:r>
              <a:rPr lang="fr-FR" dirty="0" smtClean="0"/>
              <a:t>(voir exemple et MIDIUSB.cpp)</a:t>
            </a:r>
          </a:p>
          <a:p>
            <a:pPr lvl="1"/>
            <a:endParaRPr lang="fr-FR" sz="1200" dirty="0"/>
          </a:p>
          <a:p>
            <a:pPr lvl="1"/>
            <a:r>
              <a:rPr lang="fr-FR" sz="1100" dirty="0" smtClean="0">
                <a:solidFill>
                  <a:schemeClr val="tx1">
                    <a:lumMod val="50000"/>
                    <a:lumOff val="50000"/>
                  </a:schemeClr>
                </a:solidFill>
              </a:rPr>
              <a:t>// </a:t>
            </a:r>
            <a:r>
              <a:rPr lang="fr-FR" sz="1100" dirty="0">
                <a:solidFill>
                  <a:schemeClr val="tx1">
                    <a:lumMod val="50000"/>
                    <a:lumOff val="50000"/>
                  </a:schemeClr>
                </a:solidFill>
              </a:rPr>
              <a:t>First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the </a:t>
            </a:r>
            <a:r>
              <a:rPr lang="fr-FR" sz="1100" dirty="0" err="1">
                <a:solidFill>
                  <a:schemeClr val="tx1">
                    <a:lumMod val="50000"/>
                    <a:lumOff val="50000"/>
                  </a:schemeClr>
                </a:solidFill>
              </a:rPr>
              <a:t>event</a:t>
            </a:r>
            <a:r>
              <a:rPr lang="fr-FR" sz="1100" dirty="0">
                <a:solidFill>
                  <a:schemeClr val="tx1">
                    <a:lumMod val="50000"/>
                    <a:lumOff val="50000"/>
                  </a:schemeClr>
                </a:solidFill>
              </a:rPr>
              <a:t> type (0x09 = note on, 0x08 = note off).</a:t>
            </a:r>
          </a:p>
          <a:p>
            <a:pPr lvl="1"/>
            <a:r>
              <a:rPr lang="fr-FR" sz="1100" dirty="0">
                <a:solidFill>
                  <a:schemeClr val="tx1">
                    <a:lumMod val="50000"/>
                    <a:lumOff val="50000"/>
                  </a:schemeClr>
                </a:solidFill>
              </a:rPr>
              <a:t>// Second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note-on/note-off, </a:t>
            </a:r>
            <a:r>
              <a:rPr lang="fr-FR" sz="1100" dirty="0" err="1">
                <a:solidFill>
                  <a:schemeClr val="tx1">
                    <a:lumMod val="50000"/>
                    <a:lumOff val="50000"/>
                  </a:schemeClr>
                </a:solidFill>
              </a:rPr>
              <a:t>combined</a:t>
            </a:r>
            <a:r>
              <a:rPr lang="fr-FR" sz="1100" dirty="0">
                <a:solidFill>
                  <a:schemeClr val="tx1">
                    <a:lumMod val="50000"/>
                    <a:lumOff val="50000"/>
                  </a:schemeClr>
                </a:solidFill>
              </a:rPr>
              <a:t> </a:t>
            </a:r>
            <a:r>
              <a:rPr lang="fr-FR" sz="1100" dirty="0" err="1">
                <a:solidFill>
                  <a:schemeClr val="tx1">
                    <a:lumMod val="50000"/>
                    <a:lumOff val="50000"/>
                  </a:schemeClr>
                </a:solidFill>
              </a:rPr>
              <a:t>with</a:t>
            </a:r>
            <a:r>
              <a:rPr lang="fr-FR" sz="1100" dirty="0">
                <a:solidFill>
                  <a:schemeClr val="tx1">
                    <a:lumMod val="50000"/>
                    <a:lumOff val="50000"/>
                  </a:schemeClr>
                </a:solidFill>
              </a:rPr>
              <a:t> the </a:t>
            </a:r>
            <a:r>
              <a:rPr lang="fr-FR" sz="1100" dirty="0" err="1">
                <a:solidFill>
                  <a:schemeClr val="tx1">
                    <a:lumMod val="50000"/>
                    <a:lumOff val="50000"/>
                  </a:schemeClr>
                </a:solidFill>
              </a:rPr>
              <a:t>channel</a:t>
            </a:r>
            <a:r>
              <a:rPr lang="fr-FR" sz="1100" dirty="0">
                <a:solidFill>
                  <a:schemeClr val="tx1">
                    <a:lumMod val="50000"/>
                    <a:lumOff val="50000"/>
                  </a:schemeClr>
                </a:solidFill>
              </a:rPr>
              <a:t>.</a:t>
            </a:r>
          </a:p>
          <a:p>
            <a:pPr lvl="1"/>
            <a:r>
              <a:rPr lang="fr-FR" sz="1100" dirty="0">
                <a:solidFill>
                  <a:schemeClr val="tx1">
                    <a:lumMod val="50000"/>
                    <a:lumOff val="50000"/>
                  </a:schemeClr>
                </a:solidFill>
              </a:rPr>
              <a:t>// Channel </a:t>
            </a:r>
            <a:r>
              <a:rPr lang="fr-FR" sz="1100" dirty="0" err="1">
                <a:solidFill>
                  <a:schemeClr val="tx1">
                    <a:lumMod val="50000"/>
                    <a:lumOff val="50000"/>
                  </a:schemeClr>
                </a:solidFill>
              </a:rPr>
              <a:t>can</a:t>
            </a:r>
            <a:r>
              <a:rPr lang="fr-FR" sz="1100" dirty="0">
                <a:solidFill>
                  <a:schemeClr val="tx1">
                    <a:lumMod val="50000"/>
                    <a:lumOff val="50000"/>
                  </a:schemeClr>
                </a:solidFill>
              </a:rPr>
              <a:t> </a:t>
            </a:r>
            <a:r>
              <a:rPr lang="fr-FR" sz="1100" dirty="0" err="1">
                <a:solidFill>
                  <a:schemeClr val="tx1">
                    <a:lumMod val="50000"/>
                    <a:lumOff val="50000"/>
                  </a:schemeClr>
                </a:solidFill>
              </a:rPr>
              <a:t>be</a:t>
            </a:r>
            <a:r>
              <a:rPr lang="fr-FR" sz="1100" dirty="0">
                <a:solidFill>
                  <a:schemeClr val="tx1">
                    <a:lumMod val="50000"/>
                    <a:lumOff val="50000"/>
                  </a:schemeClr>
                </a:solidFill>
              </a:rPr>
              <a:t> </a:t>
            </a:r>
            <a:r>
              <a:rPr lang="fr-FR" sz="1100" dirty="0" err="1">
                <a:solidFill>
                  <a:schemeClr val="tx1">
                    <a:lumMod val="50000"/>
                    <a:lumOff val="50000"/>
                  </a:schemeClr>
                </a:solidFill>
              </a:rPr>
              <a:t>anything</a:t>
            </a:r>
            <a:r>
              <a:rPr lang="fr-FR" sz="1100" dirty="0">
                <a:solidFill>
                  <a:schemeClr val="tx1">
                    <a:lumMod val="50000"/>
                    <a:lumOff val="50000"/>
                  </a:schemeClr>
                </a:solidFill>
              </a:rPr>
              <a:t> </a:t>
            </a:r>
            <a:r>
              <a:rPr lang="fr-FR" sz="1100" dirty="0" err="1">
                <a:solidFill>
                  <a:schemeClr val="tx1">
                    <a:lumMod val="50000"/>
                    <a:lumOff val="50000"/>
                  </a:schemeClr>
                </a:solidFill>
              </a:rPr>
              <a:t>between</a:t>
            </a:r>
            <a:r>
              <a:rPr lang="fr-FR" sz="1100" dirty="0">
                <a:solidFill>
                  <a:schemeClr val="tx1">
                    <a:lumMod val="50000"/>
                    <a:lumOff val="50000"/>
                  </a:schemeClr>
                </a:solidFill>
              </a:rPr>
              <a:t> 0-15. </a:t>
            </a:r>
            <a:r>
              <a:rPr lang="fr-FR" sz="1100" dirty="0" err="1">
                <a:solidFill>
                  <a:schemeClr val="tx1">
                    <a:lumMod val="50000"/>
                    <a:lumOff val="50000"/>
                  </a:schemeClr>
                </a:solidFill>
              </a:rPr>
              <a:t>Typically</a:t>
            </a:r>
            <a:r>
              <a:rPr lang="fr-FR" sz="1100" dirty="0">
                <a:solidFill>
                  <a:schemeClr val="tx1">
                    <a:lumMod val="50000"/>
                    <a:lumOff val="50000"/>
                  </a:schemeClr>
                </a:solidFill>
              </a:rPr>
              <a:t> </a:t>
            </a:r>
            <a:r>
              <a:rPr lang="fr-FR" sz="1100" dirty="0" err="1">
                <a:solidFill>
                  <a:schemeClr val="tx1">
                    <a:lumMod val="50000"/>
                    <a:lumOff val="50000"/>
                  </a:schemeClr>
                </a:solidFill>
              </a:rPr>
              <a:t>reported</a:t>
            </a:r>
            <a:r>
              <a:rPr lang="fr-FR" sz="1100" dirty="0">
                <a:solidFill>
                  <a:schemeClr val="tx1">
                    <a:lumMod val="50000"/>
                    <a:lumOff val="50000"/>
                  </a:schemeClr>
                </a:solidFill>
              </a:rPr>
              <a:t> to the user as 1-16.</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Third</a:t>
            </a:r>
            <a:r>
              <a:rPr lang="fr-FR" sz="1100" dirty="0">
                <a:solidFill>
                  <a:schemeClr val="tx1">
                    <a:lumMod val="50000"/>
                    <a:lumOff val="50000"/>
                  </a:schemeClr>
                </a:solidFill>
              </a:rPr>
              <a:t>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the note </a:t>
            </a:r>
            <a:r>
              <a:rPr lang="fr-FR" sz="1100" dirty="0" err="1">
                <a:solidFill>
                  <a:schemeClr val="tx1">
                    <a:lumMod val="50000"/>
                    <a:lumOff val="50000"/>
                  </a:schemeClr>
                </a:solidFill>
              </a:rPr>
              <a:t>number</a:t>
            </a:r>
            <a:r>
              <a:rPr lang="fr-FR" sz="1100" dirty="0">
                <a:solidFill>
                  <a:schemeClr val="tx1">
                    <a:lumMod val="50000"/>
                    <a:lumOff val="50000"/>
                  </a:schemeClr>
                </a:solidFill>
              </a:rPr>
              <a:t> (48 = middle C).</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Fourth</a:t>
            </a:r>
            <a:r>
              <a:rPr lang="fr-FR" sz="1100" dirty="0">
                <a:solidFill>
                  <a:schemeClr val="tx1">
                    <a:lumMod val="50000"/>
                    <a:lumOff val="50000"/>
                  </a:schemeClr>
                </a:solidFill>
              </a:rPr>
              <a:t>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the </a:t>
            </a:r>
            <a:r>
              <a:rPr lang="fr-FR" sz="1100" dirty="0" err="1">
                <a:solidFill>
                  <a:schemeClr val="tx1">
                    <a:lumMod val="50000"/>
                    <a:lumOff val="50000"/>
                  </a:schemeClr>
                </a:solidFill>
              </a:rPr>
              <a:t>velocity</a:t>
            </a:r>
            <a:r>
              <a:rPr lang="fr-FR" sz="1100" dirty="0">
                <a:solidFill>
                  <a:schemeClr val="tx1">
                    <a:lumMod val="50000"/>
                    <a:lumOff val="50000"/>
                  </a:schemeClr>
                </a:solidFill>
              </a:rPr>
              <a:t> (64 = normal, 127 = </a:t>
            </a:r>
            <a:r>
              <a:rPr lang="fr-FR" sz="1100" dirty="0" err="1">
                <a:solidFill>
                  <a:schemeClr val="tx1">
                    <a:lumMod val="50000"/>
                    <a:lumOff val="50000"/>
                  </a:schemeClr>
                </a:solidFill>
              </a:rPr>
              <a:t>fastest</a:t>
            </a:r>
            <a:r>
              <a:rPr lang="fr-FR" sz="1100" dirty="0">
                <a:solidFill>
                  <a:schemeClr val="tx1">
                    <a:lumMod val="50000"/>
                    <a:lumOff val="50000"/>
                  </a:schemeClr>
                </a:solidFill>
              </a:rPr>
              <a:t>).</a:t>
            </a:r>
          </a:p>
          <a:p>
            <a:pPr lvl="1"/>
            <a:endParaRPr lang="fr-FR" sz="1100" dirty="0">
              <a:solidFill>
                <a:schemeClr val="tx1">
                  <a:lumMod val="50000"/>
                  <a:lumOff val="50000"/>
                </a:schemeClr>
              </a:solidFill>
            </a:endParaRPr>
          </a:p>
          <a:p>
            <a:pPr lvl="1"/>
            <a:r>
              <a:rPr lang="fr-FR" sz="1100" dirty="0" err="1">
                <a:solidFill>
                  <a:schemeClr val="tx1">
                    <a:lumMod val="50000"/>
                    <a:lumOff val="50000"/>
                  </a:schemeClr>
                </a:solidFill>
              </a:rPr>
              <a:t>void</a:t>
            </a:r>
            <a:r>
              <a:rPr lang="fr-FR" sz="1100" dirty="0">
                <a:solidFill>
                  <a:schemeClr val="tx1">
                    <a:lumMod val="50000"/>
                    <a:lumOff val="50000"/>
                  </a:schemeClr>
                </a:solidFill>
              </a:rPr>
              <a:t> </a:t>
            </a:r>
            <a:r>
              <a:rPr lang="fr-FR" sz="1100" dirty="0" err="1">
                <a:solidFill>
                  <a:schemeClr val="tx1">
                    <a:lumMod val="50000"/>
                    <a:lumOff val="50000"/>
                  </a:schemeClr>
                </a:solidFill>
              </a:rPr>
              <a:t>noteOn</a:t>
            </a:r>
            <a:r>
              <a:rPr lang="fr-FR" sz="1100" dirty="0">
                <a:solidFill>
                  <a:schemeClr val="tx1">
                    <a:lumMod val="50000"/>
                    <a:lumOff val="50000"/>
                  </a:schemeClr>
                </a:solidFill>
              </a:rPr>
              <a:t>(byte </a:t>
            </a:r>
            <a:r>
              <a:rPr lang="fr-FR" sz="1100" dirty="0" err="1">
                <a:solidFill>
                  <a:schemeClr val="tx1">
                    <a:lumMod val="50000"/>
                    <a:lumOff val="50000"/>
                  </a:schemeClr>
                </a:solidFill>
              </a:rPr>
              <a:t>channel</a:t>
            </a:r>
            <a:r>
              <a:rPr lang="fr-FR" sz="1100" dirty="0">
                <a:solidFill>
                  <a:schemeClr val="tx1">
                    <a:lumMod val="50000"/>
                    <a:lumOff val="50000"/>
                  </a:schemeClr>
                </a:solidFill>
              </a:rPr>
              <a:t>, byte pitch, byte </a:t>
            </a:r>
            <a:r>
              <a:rPr lang="fr-FR" sz="1100" dirty="0" err="1">
                <a:solidFill>
                  <a:schemeClr val="tx1">
                    <a:lumMod val="50000"/>
                    <a:lumOff val="50000"/>
                  </a:schemeClr>
                </a:solidFill>
              </a:rPr>
              <a:t>velocity</a:t>
            </a:r>
            <a:r>
              <a:rPr lang="fr-FR" sz="1100" dirty="0">
                <a:solidFill>
                  <a:schemeClr val="tx1">
                    <a:lumMod val="50000"/>
                    <a:lumOff val="50000"/>
                  </a:schemeClr>
                </a:solidFill>
              </a:rPr>
              <a:t>) {</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MIDIEvent</a:t>
            </a:r>
            <a:r>
              <a:rPr lang="fr-FR" sz="1100" dirty="0">
                <a:solidFill>
                  <a:schemeClr val="tx1">
                    <a:lumMod val="50000"/>
                    <a:lumOff val="50000"/>
                  </a:schemeClr>
                </a:solidFill>
              </a:rPr>
              <a:t> </a:t>
            </a:r>
            <a:r>
              <a:rPr lang="fr-FR" sz="1100" dirty="0" err="1">
                <a:solidFill>
                  <a:schemeClr val="tx1">
                    <a:lumMod val="50000"/>
                    <a:lumOff val="50000"/>
                  </a:schemeClr>
                </a:solidFill>
              </a:rPr>
              <a:t>noteOn</a:t>
            </a:r>
            <a:r>
              <a:rPr lang="fr-FR" sz="1100" dirty="0">
                <a:solidFill>
                  <a:schemeClr val="tx1">
                    <a:lumMod val="50000"/>
                    <a:lumOff val="50000"/>
                  </a:schemeClr>
                </a:solidFill>
              </a:rPr>
              <a:t> = {0x09, 0x90 | </a:t>
            </a:r>
            <a:r>
              <a:rPr lang="fr-FR" sz="1100" dirty="0" err="1">
                <a:solidFill>
                  <a:schemeClr val="tx1">
                    <a:lumMod val="50000"/>
                    <a:lumOff val="50000"/>
                  </a:schemeClr>
                </a:solidFill>
              </a:rPr>
              <a:t>channel</a:t>
            </a:r>
            <a:r>
              <a:rPr lang="fr-FR" sz="1100" dirty="0">
                <a:solidFill>
                  <a:schemeClr val="tx1">
                    <a:lumMod val="50000"/>
                    <a:lumOff val="50000"/>
                  </a:schemeClr>
                </a:solidFill>
              </a:rPr>
              <a:t>, pitch, </a:t>
            </a:r>
            <a:r>
              <a:rPr lang="fr-FR" sz="1100" dirty="0" err="1">
                <a:solidFill>
                  <a:schemeClr val="tx1">
                    <a:lumMod val="50000"/>
                    <a:lumOff val="50000"/>
                  </a:schemeClr>
                </a:solidFill>
              </a:rPr>
              <a:t>velocity</a:t>
            </a:r>
            <a:r>
              <a:rPr lang="fr-FR" sz="1100" dirty="0">
                <a:solidFill>
                  <a:schemeClr val="tx1">
                    <a:lumMod val="50000"/>
                    <a:lumOff val="50000"/>
                  </a:schemeClr>
                </a:solidFill>
              </a:rPr>
              <a:t>};</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MIDIUSB.write</a:t>
            </a:r>
            <a:r>
              <a:rPr lang="fr-FR" sz="1100" dirty="0">
                <a:solidFill>
                  <a:schemeClr val="tx1">
                    <a:lumMod val="50000"/>
                    <a:lumOff val="50000"/>
                  </a:schemeClr>
                </a:solidFill>
              </a:rPr>
              <a:t>(</a:t>
            </a:r>
            <a:r>
              <a:rPr lang="fr-FR" sz="1100" dirty="0" err="1">
                <a:solidFill>
                  <a:schemeClr val="tx1">
                    <a:lumMod val="50000"/>
                    <a:lumOff val="50000"/>
                  </a:schemeClr>
                </a:solidFill>
              </a:rPr>
              <a:t>noteOn</a:t>
            </a:r>
            <a:r>
              <a:rPr lang="fr-FR" sz="1100" dirty="0">
                <a:solidFill>
                  <a:schemeClr val="tx1">
                    <a:lumMod val="50000"/>
                    <a:lumOff val="50000"/>
                  </a:schemeClr>
                </a:solidFill>
              </a:rPr>
              <a:t>);</a:t>
            </a:r>
          </a:p>
          <a:p>
            <a:pPr lvl="1"/>
            <a:r>
              <a:rPr lang="fr-FR" sz="1100" dirty="0">
                <a:solidFill>
                  <a:schemeClr val="tx1">
                    <a:lumMod val="50000"/>
                    <a:lumOff val="50000"/>
                  </a:schemeClr>
                </a:solidFill>
              </a:rPr>
              <a:t>}</a:t>
            </a:r>
          </a:p>
          <a:p>
            <a:pPr lvl="1"/>
            <a:endParaRPr lang="fr-FR" sz="1100" dirty="0">
              <a:solidFill>
                <a:schemeClr val="tx1">
                  <a:lumMod val="50000"/>
                  <a:lumOff val="50000"/>
                </a:schemeClr>
              </a:solidFill>
            </a:endParaRPr>
          </a:p>
          <a:p>
            <a:pPr lvl="1"/>
            <a:r>
              <a:rPr lang="fr-FR" sz="1100" dirty="0" err="1">
                <a:solidFill>
                  <a:schemeClr val="tx1">
                    <a:lumMod val="50000"/>
                    <a:lumOff val="50000"/>
                  </a:schemeClr>
                </a:solidFill>
              </a:rPr>
              <a:t>void</a:t>
            </a:r>
            <a:r>
              <a:rPr lang="fr-FR" sz="1100" dirty="0">
                <a:solidFill>
                  <a:schemeClr val="tx1">
                    <a:lumMod val="50000"/>
                    <a:lumOff val="50000"/>
                  </a:schemeClr>
                </a:solidFill>
              </a:rPr>
              <a:t> </a:t>
            </a:r>
            <a:r>
              <a:rPr lang="fr-FR" sz="1100" dirty="0" err="1">
                <a:solidFill>
                  <a:schemeClr val="tx1">
                    <a:lumMod val="50000"/>
                    <a:lumOff val="50000"/>
                  </a:schemeClr>
                </a:solidFill>
              </a:rPr>
              <a:t>noteOff</a:t>
            </a:r>
            <a:r>
              <a:rPr lang="fr-FR" sz="1100" dirty="0">
                <a:solidFill>
                  <a:schemeClr val="tx1">
                    <a:lumMod val="50000"/>
                    <a:lumOff val="50000"/>
                  </a:schemeClr>
                </a:solidFill>
              </a:rPr>
              <a:t>(byte </a:t>
            </a:r>
            <a:r>
              <a:rPr lang="fr-FR" sz="1100" dirty="0" err="1">
                <a:solidFill>
                  <a:schemeClr val="tx1">
                    <a:lumMod val="50000"/>
                    <a:lumOff val="50000"/>
                  </a:schemeClr>
                </a:solidFill>
              </a:rPr>
              <a:t>channel</a:t>
            </a:r>
            <a:r>
              <a:rPr lang="fr-FR" sz="1100" dirty="0">
                <a:solidFill>
                  <a:schemeClr val="tx1">
                    <a:lumMod val="50000"/>
                    <a:lumOff val="50000"/>
                  </a:schemeClr>
                </a:solidFill>
              </a:rPr>
              <a:t>, byte pitch, byte </a:t>
            </a:r>
            <a:r>
              <a:rPr lang="fr-FR" sz="1100" dirty="0" err="1">
                <a:solidFill>
                  <a:schemeClr val="tx1">
                    <a:lumMod val="50000"/>
                    <a:lumOff val="50000"/>
                  </a:schemeClr>
                </a:solidFill>
              </a:rPr>
              <a:t>velocity</a:t>
            </a:r>
            <a:r>
              <a:rPr lang="fr-FR" sz="1100" dirty="0">
                <a:solidFill>
                  <a:schemeClr val="tx1">
                    <a:lumMod val="50000"/>
                    <a:lumOff val="50000"/>
                  </a:schemeClr>
                </a:solidFill>
              </a:rPr>
              <a:t>) {</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MIDIEvent</a:t>
            </a:r>
            <a:r>
              <a:rPr lang="fr-FR" sz="1100" dirty="0">
                <a:solidFill>
                  <a:schemeClr val="tx1">
                    <a:lumMod val="50000"/>
                    <a:lumOff val="50000"/>
                  </a:schemeClr>
                </a:solidFill>
              </a:rPr>
              <a:t> </a:t>
            </a:r>
            <a:r>
              <a:rPr lang="fr-FR" sz="1100" dirty="0" err="1">
                <a:solidFill>
                  <a:schemeClr val="tx1">
                    <a:lumMod val="50000"/>
                    <a:lumOff val="50000"/>
                  </a:schemeClr>
                </a:solidFill>
              </a:rPr>
              <a:t>noteOff</a:t>
            </a:r>
            <a:r>
              <a:rPr lang="fr-FR" sz="1100" dirty="0">
                <a:solidFill>
                  <a:schemeClr val="tx1">
                    <a:lumMod val="50000"/>
                    <a:lumOff val="50000"/>
                  </a:schemeClr>
                </a:solidFill>
              </a:rPr>
              <a:t> = {0x08, 0x80 | </a:t>
            </a:r>
            <a:r>
              <a:rPr lang="fr-FR" sz="1100" dirty="0" err="1">
                <a:solidFill>
                  <a:schemeClr val="tx1">
                    <a:lumMod val="50000"/>
                    <a:lumOff val="50000"/>
                  </a:schemeClr>
                </a:solidFill>
              </a:rPr>
              <a:t>channel</a:t>
            </a:r>
            <a:r>
              <a:rPr lang="fr-FR" sz="1100" dirty="0">
                <a:solidFill>
                  <a:schemeClr val="tx1">
                    <a:lumMod val="50000"/>
                    <a:lumOff val="50000"/>
                  </a:schemeClr>
                </a:solidFill>
              </a:rPr>
              <a:t>, pitch, </a:t>
            </a:r>
            <a:r>
              <a:rPr lang="fr-FR" sz="1100" dirty="0" err="1">
                <a:solidFill>
                  <a:schemeClr val="tx1">
                    <a:lumMod val="50000"/>
                    <a:lumOff val="50000"/>
                  </a:schemeClr>
                </a:solidFill>
              </a:rPr>
              <a:t>velocity</a:t>
            </a:r>
            <a:r>
              <a:rPr lang="fr-FR" sz="1100" dirty="0">
                <a:solidFill>
                  <a:schemeClr val="tx1">
                    <a:lumMod val="50000"/>
                    <a:lumOff val="50000"/>
                  </a:schemeClr>
                </a:solidFill>
              </a:rPr>
              <a:t>};</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MIDIUSB.write</a:t>
            </a:r>
            <a:r>
              <a:rPr lang="fr-FR" sz="1100" dirty="0">
                <a:solidFill>
                  <a:schemeClr val="tx1">
                    <a:lumMod val="50000"/>
                    <a:lumOff val="50000"/>
                  </a:schemeClr>
                </a:solidFill>
              </a:rPr>
              <a:t>(</a:t>
            </a:r>
            <a:r>
              <a:rPr lang="fr-FR" sz="1100" dirty="0" err="1">
                <a:solidFill>
                  <a:schemeClr val="tx1">
                    <a:lumMod val="50000"/>
                    <a:lumOff val="50000"/>
                  </a:schemeClr>
                </a:solidFill>
              </a:rPr>
              <a:t>noteOff</a:t>
            </a:r>
            <a:r>
              <a:rPr lang="fr-FR" sz="1100" dirty="0">
                <a:solidFill>
                  <a:schemeClr val="tx1">
                    <a:lumMod val="50000"/>
                    <a:lumOff val="50000"/>
                  </a:schemeClr>
                </a:solidFill>
              </a:rPr>
              <a:t>);</a:t>
            </a:r>
          </a:p>
          <a:p>
            <a:pPr lvl="1"/>
            <a:r>
              <a:rPr lang="fr-FR" sz="1100" dirty="0">
                <a:solidFill>
                  <a:schemeClr val="tx1">
                    <a:lumMod val="50000"/>
                    <a:lumOff val="50000"/>
                  </a:schemeClr>
                </a:solidFill>
              </a:rPr>
              <a:t>}</a:t>
            </a:r>
          </a:p>
          <a:p>
            <a:pPr lvl="1"/>
            <a:endParaRPr lang="fr-FR" sz="1100" dirty="0">
              <a:solidFill>
                <a:schemeClr val="tx1">
                  <a:lumMod val="50000"/>
                  <a:lumOff val="50000"/>
                </a:schemeClr>
              </a:solidFill>
            </a:endParaRPr>
          </a:p>
          <a:p>
            <a:pPr lvl="1"/>
            <a:r>
              <a:rPr lang="fr-FR" sz="1100" dirty="0">
                <a:solidFill>
                  <a:schemeClr val="tx1">
                    <a:lumMod val="50000"/>
                    <a:lumOff val="50000"/>
                  </a:schemeClr>
                </a:solidFill>
              </a:rPr>
              <a:t>// First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the </a:t>
            </a:r>
            <a:r>
              <a:rPr lang="fr-FR" sz="1100" dirty="0" err="1">
                <a:solidFill>
                  <a:schemeClr val="tx1">
                    <a:lumMod val="50000"/>
                    <a:lumOff val="50000"/>
                  </a:schemeClr>
                </a:solidFill>
              </a:rPr>
              <a:t>event</a:t>
            </a:r>
            <a:r>
              <a:rPr lang="fr-FR" sz="1100" dirty="0">
                <a:solidFill>
                  <a:schemeClr val="tx1">
                    <a:lumMod val="50000"/>
                    <a:lumOff val="50000"/>
                  </a:schemeClr>
                </a:solidFill>
              </a:rPr>
              <a:t> type (0x0B = control change).</a:t>
            </a:r>
          </a:p>
          <a:p>
            <a:pPr lvl="1"/>
            <a:r>
              <a:rPr lang="fr-FR" sz="1100" dirty="0">
                <a:solidFill>
                  <a:schemeClr val="tx1">
                    <a:lumMod val="50000"/>
                    <a:lumOff val="50000"/>
                  </a:schemeClr>
                </a:solidFill>
              </a:rPr>
              <a:t>// Second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the </a:t>
            </a:r>
            <a:r>
              <a:rPr lang="fr-FR" sz="1100" dirty="0" err="1">
                <a:solidFill>
                  <a:schemeClr val="tx1">
                    <a:lumMod val="50000"/>
                    <a:lumOff val="50000"/>
                  </a:schemeClr>
                </a:solidFill>
              </a:rPr>
              <a:t>event</a:t>
            </a:r>
            <a:r>
              <a:rPr lang="fr-FR" sz="1100" dirty="0">
                <a:solidFill>
                  <a:schemeClr val="tx1">
                    <a:lumMod val="50000"/>
                    <a:lumOff val="50000"/>
                  </a:schemeClr>
                </a:solidFill>
              </a:rPr>
              <a:t> type, </a:t>
            </a:r>
            <a:r>
              <a:rPr lang="fr-FR" sz="1100" dirty="0" err="1">
                <a:solidFill>
                  <a:schemeClr val="tx1">
                    <a:lumMod val="50000"/>
                    <a:lumOff val="50000"/>
                  </a:schemeClr>
                </a:solidFill>
              </a:rPr>
              <a:t>combined</a:t>
            </a:r>
            <a:r>
              <a:rPr lang="fr-FR" sz="1100" dirty="0">
                <a:solidFill>
                  <a:schemeClr val="tx1">
                    <a:lumMod val="50000"/>
                    <a:lumOff val="50000"/>
                  </a:schemeClr>
                </a:solidFill>
              </a:rPr>
              <a:t> </a:t>
            </a:r>
            <a:r>
              <a:rPr lang="fr-FR" sz="1100" dirty="0" err="1">
                <a:solidFill>
                  <a:schemeClr val="tx1">
                    <a:lumMod val="50000"/>
                    <a:lumOff val="50000"/>
                  </a:schemeClr>
                </a:solidFill>
              </a:rPr>
              <a:t>with</a:t>
            </a:r>
            <a:r>
              <a:rPr lang="fr-FR" sz="1100" dirty="0">
                <a:solidFill>
                  <a:schemeClr val="tx1">
                    <a:lumMod val="50000"/>
                    <a:lumOff val="50000"/>
                  </a:schemeClr>
                </a:solidFill>
              </a:rPr>
              <a:t> the </a:t>
            </a:r>
            <a:r>
              <a:rPr lang="fr-FR" sz="1100" dirty="0" err="1">
                <a:solidFill>
                  <a:schemeClr val="tx1">
                    <a:lumMod val="50000"/>
                    <a:lumOff val="50000"/>
                  </a:schemeClr>
                </a:solidFill>
              </a:rPr>
              <a:t>channel</a:t>
            </a:r>
            <a:r>
              <a:rPr lang="fr-FR" sz="1100" dirty="0">
                <a:solidFill>
                  <a:schemeClr val="tx1">
                    <a:lumMod val="50000"/>
                    <a:lumOff val="50000"/>
                  </a:schemeClr>
                </a:solidFill>
              </a:rPr>
              <a:t>.</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Third</a:t>
            </a:r>
            <a:r>
              <a:rPr lang="fr-FR" sz="1100" dirty="0">
                <a:solidFill>
                  <a:schemeClr val="tx1">
                    <a:lumMod val="50000"/>
                    <a:lumOff val="50000"/>
                  </a:schemeClr>
                </a:solidFill>
              </a:rPr>
              <a:t>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the control </a:t>
            </a:r>
            <a:r>
              <a:rPr lang="fr-FR" sz="1100" dirty="0" err="1">
                <a:solidFill>
                  <a:schemeClr val="tx1">
                    <a:lumMod val="50000"/>
                    <a:lumOff val="50000"/>
                  </a:schemeClr>
                </a:solidFill>
              </a:rPr>
              <a:t>number</a:t>
            </a:r>
            <a:r>
              <a:rPr lang="fr-FR" sz="1100" dirty="0">
                <a:solidFill>
                  <a:schemeClr val="tx1">
                    <a:lumMod val="50000"/>
                    <a:lumOff val="50000"/>
                  </a:schemeClr>
                </a:solidFill>
              </a:rPr>
              <a:t> </a:t>
            </a:r>
            <a:r>
              <a:rPr lang="fr-FR" sz="1100" dirty="0" err="1">
                <a:solidFill>
                  <a:schemeClr val="tx1">
                    <a:lumMod val="50000"/>
                    <a:lumOff val="50000"/>
                  </a:schemeClr>
                </a:solidFill>
              </a:rPr>
              <a:t>number</a:t>
            </a:r>
            <a:r>
              <a:rPr lang="fr-FR" sz="1100" dirty="0">
                <a:solidFill>
                  <a:schemeClr val="tx1">
                    <a:lumMod val="50000"/>
                    <a:lumOff val="50000"/>
                  </a:schemeClr>
                </a:solidFill>
              </a:rPr>
              <a:t> (0-119).</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Fourth</a:t>
            </a:r>
            <a:r>
              <a:rPr lang="fr-FR" sz="1100" dirty="0">
                <a:solidFill>
                  <a:schemeClr val="tx1">
                    <a:lumMod val="50000"/>
                    <a:lumOff val="50000"/>
                  </a:schemeClr>
                </a:solidFill>
              </a:rPr>
              <a:t> </a:t>
            </a:r>
            <a:r>
              <a:rPr lang="fr-FR" sz="1100" dirty="0" err="1">
                <a:solidFill>
                  <a:schemeClr val="tx1">
                    <a:lumMod val="50000"/>
                    <a:lumOff val="50000"/>
                  </a:schemeClr>
                </a:solidFill>
              </a:rPr>
              <a:t>parameter</a:t>
            </a:r>
            <a:r>
              <a:rPr lang="fr-FR" sz="1100" dirty="0">
                <a:solidFill>
                  <a:schemeClr val="tx1">
                    <a:lumMod val="50000"/>
                    <a:lumOff val="50000"/>
                  </a:schemeClr>
                </a:solidFill>
              </a:rPr>
              <a:t> </a:t>
            </a:r>
            <a:r>
              <a:rPr lang="fr-FR" sz="1100" dirty="0" err="1">
                <a:solidFill>
                  <a:schemeClr val="tx1">
                    <a:lumMod val="50000"/>
                    <a:lumOff val="50000"/>
                  </a:schemeClr>
                </a:solidFill>
              </a:rPr>
              <a:t>is</a:t>
            </a:r>
            <a:r>
              <a:rPr lang="fr-FR" sz="1100" dirty="0">
                <a:solidFill>
                  <a:schemeClr val="tx1">
                    <a:lumMod val="50000"/>
                    <a:lumOff val="50000"/>
                  </a:schemeClr>
                </a:solidFill>
              </a:rPr>
              <a:t> the control value (0-127</a:t>
            </a:r>
            <a:r>
              <a:rPr lang="fr-FR" sz="1100" dirty="0" smtClean="0">
                <a:solidFill>
                  <a:schemeClr val="tx1">
                    <a:lumMod val="50000"/>
                    <a:lumOff val="50000"/>
                  </a:schemeClr>
                </a:solidFill>
              </a:rPr>
              <a:t>).</a:t>
            </a:r>
          </a:p>
          <a:p>
            <a:pPr lvl="1"/>
            <a:endParaRPr lang="fr-FR" sz="1100" dirty="0">
              <a:solidFill>
                <a:schemeClr val="tx1">
                  <a:lumMod val="50000"/>
                  <a:lumOff val="50000"/>
                </a:schemeClr>
              </a:solidFill>
            </a:endParaRPr>
          </a:p>
          <a:p>
            <a:pPr lvl="1"/>
            <a:r>
              <a:rPr lang="fr-FR" sz="1100" dirty="0" err="1">
                <a:solidFill>
                  <a:schemeClr val="tx1">
                    <a:lumMod val="50000"/>
                    <a:lumOff val="50000"/>
                  </a:schemeClr>
                </a:solidFill>
              </a:rPr>
              <a:t>void</a:t>
            </a:r>
            <a:r>
              <a:rPr lang="fr-FR" sz="1100" dirty="0">
                <a:solidFill>
                  <a:schemeClr val="tx1">
                    <a:lumMod val="50000"/>
                    <a:lumOff val="50000"/>
                  </a:schemeClr>
                </a:solidFill>
              </a:rPr>
              <a:t> </a:t>
            </a:r>
            <a:r>
              <a:rPr lang="fr-FR" sz="1100" dirty="0" err="1">
                <a:solidFill>
                  <a:schemeClr val="tx1">
                    <a:lumMod val="50000"/>
                    <a:lumOff val="50000"/>
                  </a:schemeClr>
                </a:solidFill>
              </a:rPr>
              <a:t>controlChange</a:t>
            </a:r>
            <a:r>
              <a:rPr lang="fr-FR" sz="1100" dirty="0">
                <a:solidFill>
                  <a:schemeClr val="tx1">
                    <a:lumMod val="50000"/>
                    <a:lumOff val="50000"/>
                  </a:schemeClr>
                </a:solidFill>
              </a:rPr>
              <a:t>(byte </a:t>
            </a:r>
            <a:r>
              <a:rPr lang="fr-FR" sz="1100" dirty="0" err="1">
                <a:solidFill>
                  <a:schemeClr val="tx1">
                    <a:lumMod val="50000"/>
                    <a:lumOff val="50000"/>
                  </a:schemeClr>
                </a:solidFill>
              </a:rPr>
              <a:t>channel</a:t>
            </a:r>
            <a:r>
              <a:rPr lang="fr-FR" sz="1100" dirty="0">
                <a:solidFill>
                  <a:schemeClr val="tx1">
                    <a:lumMod val="50000"/>
                    <a:lumOff val="50000"/>
                  </a:schemeClr>
                </a:solidFill>
              </a:rPr>
              <a:t>, byte control, byte value) {</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MIDIEvent</a:t>
            </a:r>
            <a:r>
              <a:rPr lang="fr-FR" sz="1100" dirty="0">
                <a:solidFill>
                  <a:schemeClr val="tx1">
                    <a:lumMod val="50000"/>
                    <a:lumOff val="50000"/>
                  </a:schemeClr>
                </a:solidFill>
              </a:rPr>
              <a:t> </a:t>
            </a:r>
            <a:r>
              <a:rPr lang="fr-FR" sz="1100" dirty="0" err="1">
                <a:solidFill>
                  <a:schemeClr val="tx1">
                    <a:lumMod val="50000"/>
                    <a:lumOff val="50000"/>
                  </a:schemeClr>
                </a:solidFill>
              </a:rPr>
              <a:t>event</a:t>
            </a:r>
            <a:r>
              <a:rPr lang="fr-FR" sz="1100" dirty="0">
                <a:solidFill>
                  <a:schemeClr val="tx1">
                    <a:lumMod val="50000"/>
                    <a:lumOff val="50000"/>
                  </a:schemeClr>
                </a:solidFill>
              </a:rPr>
              <a:t> = {0x0B, 0xB0 | </a:t>
            </a:r>
            <a:r>
              <a:rPr lang="fr-FR" sz="1100" dirty="0" err="1">
                <a:solidFill>
                  <a:schemeClr val="tx1">
                    <a:lumMod val="50000"/>
                    <a:lumOff val="50000"/>
                  </a:schemeClr>
                </a:solidFill>
              </a:rPr>
              <a:t>channel</a:t>
            </a:r>
            <a:r>
              <a:rPr lang="fr-FR" sz="1100" dirty="0">
                <a:solidFill>
                  <a:schemeClr val="tx1">
                    <a:lumMod val="50000"/>
                    <a:lumOff val="50000"/>
                  </a:schemeClr>
                </a:solidFill>
              </a:rPr>
              <a:t>, control, value};</a:t>
            </a:r>
          </a:p>
          <a:p>
            <a:pPr lvl="1"/>
            <a:r>
              <a:rPr lang="fr-FR" sz="1100" dirty="0">
                <a:solidFill>
                  <a:schemeClr val="tx1">
                    <a:lumMod val="50000"/>
                    <a:lumOff val="50000"/>
                  </a:schemeClr>
                </a:solidFill>
              </a:rPr>
              <a:t>  </a:t>
            </a:r>
            <a:r>
              <a:rPr lang="fr-FR" sz="1100" dirty="0" err="1">
                <a:solidFill>
                  <a:schemeClr val="tx1">
                    <a:lumMod val="50000"/>
                    <a:lumOff val="50000"/>
                  </a:schemeClr>
                </a:solidFill>
              </a:rPr>
              <a:t>MIDIUSB.write</a:t>
            </a:r>
            <a:r>
              <a:rPr lang="fr-FR" sz="1100" dirty="0">
                <a:solidFill>
                  <a:schemeClr val="tx1">
                    <a:lumMod val="50000"/>
                    <a:lumOff val="50000"/>
                  </a:schemeClr>
                </a:solidFill>
              </a:rPr>
              <a:t>(</a:t>
            </a:r>
            <a:r>
              <a:rPr lang="fr-FR" sz="1100" dirty="0" err="1">
                <a:solidFill>
                  <a:schemeClr val="tx1">
                    <a:lumMod val="50000"/>
                    <a:lumOff val="50000"/>
                  </a:schemeClr>
                </a:solidFill>
              </a:rPr>
              <a:t>event</a:t>
            </a:r>
            <a:r>
              <a:rPr lang="fr-FR" sz="1100" dirty="0">
                <a:solidFill>
                  <a:schemeClr val="tx1">
                    <a:lumMod val="50000"/>
                    <a:lumOff val="50000"/>
                  </a:schemeClr>
                </a:solidFill>
              </a:rPr>
              <a:t>);</a:t>
            </a:r>
          </a:p>
          <a:p>
            <a:pPr lvl="1"/>
            <a:r>
              <a:rPr lang="fr-FR" sz="1100" dirty="0">
                <a:solidFill>
                  <a:schemeClr val="tx1">
                    <a:lumMod val="50000"/>
                    <a:lumOff val="50000"/>
                  </a:schemeClr>
                </a:solidFill>
              </a:rPr>
              <a:t>}</a:t>
            </a:r>
            <a:endParaRPr lang="fr-FR" sz="1100" dirty="0" smtClean="0">
              <a:solidFill>
                <a:schemeClr val="tx1">
                  <a:lumMod val="50000"/>
                  <a:lumOff val="50000"/>
                </a:schemeClr>
              </a:solidFill>
            </a:endParaRPr>
          </a:p>
        </p:txBody>
      </p:sp>
    </p:spTree>
    <p:extLst>
      <p:ext uri="{BB962C8B-B14F-4D97-AF65-F5344CB8AC3E}">
        <p14:creationId xmlns:p14="http://schemas.microsoft.com/office/powerpoint/2010/main" val="51306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9" y="0"/>
            <a:ext cx="7772400" cy="1470025"/>
          </a:xfrm>
        </p:spPr>
        <p:txBody>
          <a:bodyPr>
            <a:normAutofit/>
          </a:bodyPr>
          <a:lstStyle/>
          <a:p>
            <a:pPr marL="742950" indent="-742950">
              <a:buFont typeface="+mj-lt"/>
              <a:buAutoNum type="arabicPeriod" startAt="3"/>
            </a:pPr>
            <a:r>
              <a:rPr lang="fr-FR" sz="3200" dirty="0" smtClean="0"/>
              <a:t>Prototypage </a:t>
            </a:r>
            <a:r>
              <a:rPr lang="fr-FR" sz="3200" dirty="0" smtClean="0"/>
              <a:t>du contrôleur</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11</a:t>
            </a:fld>
            <a:r>
              <a:rPr lang="fr-FR" dirty="0" smtClean="0"/>
              <a:t> </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340768"/>
            <a:ext cx="6624736" cy="4968552"/>
          </a:xfrm>
          <a:prstGeom prst="rect">
            <a:avLst/>
          </a:prstGeom>
        </p:spPr>
      </p:pic>
    </p:spTree>
    <p:extLst>
      <p:ext uri="{BB962C8B-B14F-4D97-AF65-F5344CB8AC3E}">
        <p14:creationId xmlns:p14="http://schemas.microsoft.com/office/powerpoint/2010/main" val="3594065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9" y="0"/>
            <a:ext cx="7772400" cy="1470025"/>
          </a:xfrm>
        </p:spPr>
        <p:txBody>
          <a:bodyPr>
            <a:normAutofit/>
          </a:bodyPr>
          <a:lstStyle/>
          <a:p>
            <a:pPr marL="742950" indent="-742950">
              <a:buFont typeface="+mj-lt"/>
              <a:buAutoNum type="arabicPeriod" startAt="3"/>
            </a:pPr>
            <a:r>
              <a:rPr lang="fr-FR" sz="3200" dirty="0" smtClean="0"/>
              <a:t>Prototypage du </a:t>
            </a:r>
            <a:r>
              <a:rPr lang="fr-FR" sz="3200" dirty="0"/>
              <a:t>contrôleur</a:t>
            </a:r>
          </a:p>
        </p:txBody>
      </p:sp>
      <p:sp>
        <p:nvSpPr>
          <p:cNvPr id="6" name="Slide Number Placeholder 5"/>
          <p:cNvSpPr>
            <a:spLocks noGrp="1"/>
          </p:cNvSpPr>
          <p:nvPr>
            <p:ph type="sldNum" sz="quarter" idx="12"/>
          </p:nvPr>
        </p:nvSpPr>
        <p:spPr>
          <a:ln>
            <a:noFill/>
          </a:ln>
        </p:spPr>
        <p:txBody>
          <a:bodyPr/>
          <a:lstStyle/>
          <a:p>
            <a:fld id="{BC0F8E48-EF55-4A88-B637-FCC7E3CF64FD}" type="slidenum">
              <a:rPr lang="fr-FR" smtClean="0"/>
              <a:pPr/>
              <a:t>12</a:t>
            </a:fld>
            <a:r>
              <a:rPr lang="fr-FR" dirty="0" smtClean="0"/>
              <a:t> </a:t>
            </a:r>
            <a:endParaRPr lang="fr-FR" dirty="0"/>
          </a:p>
        </p:txBody>
      </p:sp>
      <p:pic>
        <p:nvPicPr>
          <p:cNvPr id="5" name="Image 4" descr="Capture d’écran 2017-03-24 à 17.43.35.png"/>
          <p:cNvPicPr>
            <a:picLocks noChangeAspect="1"/>
          </p:cNvPicPr>
          <p:nvPr/>
        </p:nvPicPr>
        <p:blipFill>
          <a:blip r:embed="rId3"/>
          <a:stretch>
            <a:fillRect/>
          </a:stretch>
        </p:blipFill>
        <p:spPr>
          <a:xfrm>
            <a:off x="762000" y="1676400"/>
            <a:ext cx="7600950" cy="3854510"/>
          </a:xfrm>
          <a:prstGeom prst="rect">
            <a:avLst/>
          </a:prstGeom>
        </p:spPr>
      </p:pic>
      <p:sp>
        <p:nvSpPr>
          <p:cNvPr id="7" name="ZoneTexte 6"/>
          <p:cNvSpPr txBox="1"/>
          <p:nvPr/>
        </p:nvSpPr>
        <p:spPr>
          <a:xfrm>
            <a:off x="609600" y="5117068"/>
            <a:ext cx="838200" cy="369332"/>
          </a:xfrm>
          <a:prstGeom prst="rect">
            <a:avLst/>
          </a:prstGeom>
          <a:noFill/>
          <a:ln>
            <a:solidFill>
              <a:srgbClr val="3366FF"/>
            </a:solidFill>
          </a:ln>
        </p:spPr>
        <p:txBody>
          <a:bodyPr wrap="square" rtlCol="0">
            <a:spAutoFit/>
          </a:bodyPr>
          <a:lstStyle/>
          <a:p>
            <a:r>
              <a:rPr lang="fr-FR" dirty="0" smtClean="0">
                <a:solidFill>
                  <a:srgbClr val="3366FF"/>
                </a:solidFill>
              </a:rPr>
              <a:t>Push 1</a:t>
            </a:r>
            <a:endParaRPr lang="fr-FR" dirty="0">
              <a:solidFill>
                <a:srgbClr val="3366FF"/>
              </a:solidFill>
            </a:endParaRPr>
          </a:p>
        </p:txBody>
      </p:sp>
      <p:sp>
        <p:nvSpPr>
          <p:cNvPr id="9" name="ZoneTexte 8"/>
          <p:cNvSpPr txBox="1"/>
          <p:nvPr/>
        </p:nvSpPr>
        <p:spPr>
          <a:xfrm>
            <a:off x="2667000" y="1295400"/>
            <a:ext cx="990600" cy="646331"/>
          </a:xfrm>
          <a:prstGeom prst="rect">
            <a:avLst/>
          </a:prstGeom>
          <a:noFill/>
          <a:ln>
            <a:solidFill>
              <a:srgbClr val="3366FF"/>
            </a:solidFill>
          </a:ln>
        </p:spPr>
        <p:txBody>
          <a:bodyPr wrap="square" rtlCol="0">
            <a:spAutoFit/>
          </a:bodyPr>
          <a:lstStyle/>
          <a:p>
            <a:pPr algn="ctr"/>
            <a:r>
              <a:rPr lang="fr-FR" dirty="0" err="1" smtClean="0">
                <a:solidFill>
                  <a:srgbClr val="3366FF"/>
                </a:solidFill>
              </a:rPr>
              <a:t>Slider</a:t>
            </a:r>
            <a:r>
              <a:rPr lang="fr-FR" dirty="0" smtClean="0">
                <a:solidFill>
                  <a:srgbClr val="3366FF"/>
                </a:solidFill>
              </a:rPr>
              <a:t> 1</a:t>
            </a:r>
          </a:p>
          <a:p>
            <a:pPr algn="ctr"/>
            <a:r>
              <a:rPr lang="fr-FR" dirty="0" smtClean="0">
                <a:solidFill>
                  <a:srgbClr val="3366FF"/>
                </a:solidFill>
              </a:rPr>
              <a:t>f(</a:t>
            </a:r>
            <a:r>
              <a:rPr lang="fr-FR" dirty="0" err="1" smtClean="0">
                <a:solidFill>
                  <a:srgbClr val="3366FF"/>
                </a:solidFill>
              </a:rPr>
              <a:t>switch</a:t>
            </a:r>
            <a:r>
              <a:rPr lang="fr-FR" dirty="0" smtClean="0">
                <a:solidFill>
                  <a:srgbClr val="3366FF"/>
                </a:solidFill>
              </a:rPr>
              <a:t>)</a:t>
            </a:r>
            <a:endParaRPr lang="fr-FR" dirty="0">
              <a:solidFill>
                <a:srgbClr val="3366FF"/>
              </a:solidFill>
            </a:endParaRPr>
          </a:p>
        </p:txBody>
      </p:sp>
      <p:sp>
        <p:nvSpPr>
          <p:cNvPr id="10" name="ZoneTexte 9"/>
          <p:cNvSpPr txBox="1"/>
          <p:nvPr/>
        </p:nvSpPr>
        <p:spPr>
          <a:xfrm>
            <a:off x="3124200" y="5117068"/>
            <a:ext cx="838200" cy="369332"/>
          </a:xfrm>
          <a:prstGeom prst="rect">
            <a:avLst/>
          </a:prstGeom>
          <a:noFill/>
          <a:ln>
            <a:solidFill>
              <a:srgbClr val="3366FF"/>
            </a:solidFill>
          </a:ln>
        </p:spPr>
        <p:txBody>
          <a:bodyPr wrap="square" rtlCol="0">
            <a:spAutoFit/>
          </a:bodyPr>
          <a:lstStyle/>
          <a:p>
            <a:r>
              <a:rPr lang="fr-FR" dirty="0" smtClean="0">
                <a:solidFill>
                  <a:srgbClr val="3366FF"/>
                </a:solidFill>
              </a:rPr>
              <a:t>Push 2</a:t>
            </a:r>
            <a:endParaRPr lang="fr-FR" dirty="0">
              <a:solidFill>
                <a:srgbClr val="3366FF"/>
              </a:solidFill>
            </a:endParaRPr>
          </a:p>
        </p:txBody>
      </p:sp>
      <p:cxnSp>
        <p:nvCxnSpPr>
          <p:cNvPr id="12" name="Connecteur droit avec flèche 11"/>
          <p:cNvCxnSpPr/>
          <p:nvPr/>
        </p:nvCxnSpPr>
        <p:spPr>
          <a:xfrm>
            <a:off x="3657600" y="1600200"/>
            <a:ext cx="2286000" cy="12954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9" idx="1"/>
          </p:cNvCxnSpPr>
          <p:nvPr/>
        </p:nvCxnSpPr>
        <p:spPr>
          <a:xfrm rot="10800000" flipV="1">
            <a:off x="1066800" y="1618566"/>
            <a:ext cx="1600200" cy="1353234"/>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6019800" y="1219200"/>
            <a:ext cx="990600" cy="646331"/>
          </a:xfrm>
          <a:prstGeom prst="rect">
            <a:avLst/>
          </a:prstGeom>
          <a:noFill/>
          <a:ln>
            <a:solidFill>
              <a:srgbClr val="3366FF"/>
            </a:solidFill>
          </a:ln>
        </p:spPr>
        <p:txBody>
          <a:bodyPr wrap="square" rtlCol="0">
            <a:spAutoFit/>
          </a:bodyPr>
          <a:lstStyle/>
          <a:p>
            <a:pPr algn="ctr"/>
            <a:r>
              <a:rPr lang="fr-FR" dirty="0" err="1" smtClean="0">
                <a:solidFill>
                  <a:srgbClr val="3366FF"/>
                </a:solidFill>
              </a:rPr>
              <a:t>Slider</a:t>
            </a:r>
            <a:r>
              <a:rPr lang="fr-FR" dirty="0" smtClean="0">
                <a:solidFill>
                  <a:srgbClr val="3366FF"/>
                </a:solidFill>
              </a:rPr>
              <a:t> 2</a:t>
            </a:r>
          </a:p>
          <a:p>
            <a:pPr algn="ctr"/>
            <a:r>
              <a:rPr lang="fr-FR" dirty="0" smtClean="0">
                <a:solidFill>
                  <a:srgbClr val="3366FF"/>
                </a:solidFill>
              </a:rPr>
              <a:t>f(</a:t>
            </a:r>
            <a:r>
              <a:rPr lang="fr-FR" dirty="0" err="1" smtClean="0">
                <a:solidFill>
                  <a:srgbClr val="3366FF"/>
                </a:solidFill>
              </a:rPr>
              <a:t>switch</a:t>
            </a:r>
            <a:r>
              <a:rPr lang="fr-FR" dirty="0" smtClean="0">
                <a:solidFill>
                  <a:srgbClr val="3366FF"/>
                </a:solidFill>
              </a:rPr>
              <a:t>)</a:t>
            </a:r>
            <a:endParaRPr lang="fr-FR" dirty="0">
              <a:solidFill>
                <a:srgbClr val="3366FF"/>
              </a:solidFill>
            </a:endParaRPr>
          </a:p>
        </p:txBody>
      </p:sp>
      <p:cxnSp>
        <p:nvCxnSpPr>
          <p:cNvPr id="20" name="Connecteur droit avec flèche 19"/>
          <p:cNvCxnSpPr>
            <a:stCxn id="19" idx="2"/>
          </p:cNvCxnSpPr>
          <p:nvPr/>
        </p:nvCxnSpPr>
        <p:spPr>
          <a:xfrm rot="16200000" flipH="1">
            <a:off x="6171516" y="2209115"/>
            <a:ext cx="801469" cy="1143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19" idx="1"/>
          </p:cNvCxnSpPr>
          <p:nvPr/>
        </p:nvCxnSpPr>
        <p:spPr>
          <a:xfrm rot="10800000" flipV="1">
            <a:off x="3581400" y="1542366"/>
            <a:ext cx="2438400" cy="1658034"/>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1447800" y="4724400"/>
            <a:ext cx="685800" cy="369332"/>
          </a:xfrm>
          <a:prstGeom prst="rect">
            <a:avLst/>
          </a:prstGeom>
          <a:noFill/>
          <a:ln>
            <a:solidFill>
              <a:srgbClr val="3366FF"/>
            </a:solidFill>
          </a:ln>
        </p:spPr>
        <p:txBody>
          <a:bodyPr wrap="square" rtlCol="0">
            <a:spAutoFit/>
          </a:bodyPr>
          <a:lstStyle/>
          <a:p>
            <a:r>
              <a:rPr lang="fr-FR" dirty="0" smtClean="0">
                <a:solidFill>
                  <a:srgbClr val="3366FF"/>
                </a:solidFill>
              </a:rPr>
              <a:t>Pot 1</a:t>
            </a:r>
            <a:endParaRPr lang="fr-FR" dirty="0">
              <a:solidFill>
                <a:srgbClr val="3366FF"/>
              </a:solidFill>
            </a:endParaRPr>
          </a:p>
        </p:txBody>
      </p:sp>
      <p:sp>
        <p:nvSpPr>
          <p:cNvPr id="40" name="ZoneTexte 39"/>
          <p:cNvSpPr txBox="1"/>
          <p:nvPr/>
        </p:nvSpPr>
        <p:spPr>
          <a:xfrm>
            <a:off x="4038600" y="4736068"/>
            <a:ext cx="685800" cy="369332"/>
          </a:xfrm>
          <a:prstGeom prst="rect">
            <a:avLst/>
          </a:prstGeom>
          <a:noFill/>
          <a:ln>
            <a:solidFill>
              <a:srgbClr val="3366FF"/>
            </a:solidFill>
          </a:ln>
        </p:spPr>
        <p:txBody>
          <a:bodyPr wrap="square" rtlCol="0">
            <a:spAutoFit/>
          </a:bodyPr>
          <a:lstStyle/>
          <a:p>
            <a:r>
              <a:rPr lang="fr-FR" dirty="0" smtClean="0">
                <a:solidFill>
                  <a:srgbClr val="3366FF"/>
                </a:solidFill>
              </a:rPr>
              <a:t>Pot 3</a:t>
            </a:r>
            <a:endParaRPr lang="fr-FR" dirty="0">
              <a:solidFill>
                <a:srgbClr val="3366FF"/>
              </a:solidFill>
            </a:endParaRPr>
          </a:p>
        </p:txBody>
      </p:sp>
      <p:sp>
        <p:nvSpPr>
          <p:cNvPr id="41" name="ZoneTexte 40"/>
          <p:cNvSpPr txBox="1"/>
          <p:nvPr/>
        </p:nvSpPr>
        <p:spPr>
          <a:xfrm>
            <a:off x="7315200" y="4724400"/>
            <a:ext cx="762000" cy="369332"/>
          </a:xfrm>
          <a:prstGeom prst="rect">
            <a:avLst/>
          </a:prstGeom>
          <a:noFill/>
          <a:ln>
            <a:solidFill>
              <a:srgbClr val="3366FF"/>
            </a:solidFill>
          </a:ln>
        </p:spPr>
        <p:txBody>
          <a:bodyPr wrap="square" rtlCol="0">
            <a:spAutoFit/>
          </a:bodyPr>
          <a:lstStyle/>
          <a:p>
            <a:r>
              <a:rPr lang="fr-FR" dirty="0" smtClean="0">
                <a:solidFill>
                  <a:srgbClr val="3366FF"/>
                </a:solidFill>
              </a:rPr>
              <a:t>Pot 2</a:t>
            </a:r>
            <a:endParaRPr lang="fr-FR" dirty="0">
              <a:solidFill>
                <a:srgbClr val="3366FF"/>
              </a:solidFill>
            </a:endParaRPr>
          </a:p>
        </p:txBody>
      </p:sp>
      <p:sp>
        <p:nvSpPr>
          <p:cNvPr id="42" name="ZoneTexte 41"/>
          <p:cNvSpPr txBox="1"/>
          <p:nvPr/>
        </p:nvSpPr>
        <p:spPr>
          <a:xfrm>
            <a:off x="7162800" y="2069068"/>
            <a:ext cx="1143000" cy="369332"/>
          </a:xfrm>
          <a:prstGeom prst="rect">
            <a:avLst/>
          </a:prstGeom>
          <a:noFill/>
          <a:ln>
            <a:solidFill>
              <a:srgbClr val="008000"/>
            </a:solidFill>
          </a:ln>
        </p:spPr>
        <p:txBody>
          <a:bodyPr wrap="square" rtlCol="0">
            <a:spAutoFit/>
          </a:bodyPr>
          <a:lstStyle/>
          <a:p>
            <a:r>
              <a:rPr lang="fr-FR" dirty="0" smtClean="0">
                <a:solidFill>
                  <a:srgbClr val="008000"/>
                </a:solidFill>
              </a:rPr>
              <a:t>LED </a:t>
            </a:r>
            <a:r>
              <a:rPr lang="fr-FR" dirty="0" err="1" smtClean="0">
                <a:solidFill>
                  <a:srgbClr val="008000"/>
                </a:solidFill>
              </a:rPr>
              <a:t>Slider</a:t>
            </a:r>
            <a:endParaRPr lang="fr-FR" dirty="0">
              <a:solidFill>
                <a:srgbClr val="008000"/>
              </a:solidFill>
            </a:endParaRPr>
          </a:p>
        </p:txBody>
      </p:sp>
      <p:sp>
        <p:nvSpPr>
          <p:cNvPr id="43" name="ZoneTexte 42"/>
          <p:cNvSpPr txBox="1"/>
          <p:nvPr/>
        </p:nvSpPr>
        <p:spPr>
          <a:xfrm>
            <a:off x="3810000" y="5867400"/>
            <a:ext cx="1752600" cy="369332"/>
          </a:xfrm>
          <a:prstGeom prst="rect">
            <a:avLst/>
          </a:prstGeom>
          <a:noFill/>
          <a:ln>
            <a:solidFill>
              <a:srgbClr val="008000"/>
            </a:solidFill>
          </a:ln>
        </p:spPr>
        <p:txBody>
          <a:bodyPr wrap="square" rtlCol="0">
            <a:spAutoFit/>
          </a:bodyPr>
          <a:lstStyle/>
          <a:p>
            <a:r>
              <a:rPr lang="fr-FR" dirty="0" smtClean="0">
                <a:solidFill>
                  <a:srgbClr val="008000"/>
                </a:solidFill>
              </a:rPr>
              <a:t>LED : note jouée </a:t>
            </a:r>
            <a:endParaRPr lang="fr-FR" dirty="0">
              <a:solidFill>
                <a:srgbClr val="008000"/>
              </a:solidFill>
            </a:endParaRPr>
          </a:p>
        </p:txBody>
      </p:sp>
      <p:sp>
        <p:nvSpPr>
          <p:cNvPr id="18" name="ZoneTexte 17"/>
          <p:cNvSpPr txBox="1"/>
          <p:nvPr/>
        </p:nvSpPr>
        <p:spPr>
          <a:xfrm>
            <a:off x="4572000" y="1295400"/>
            <a:ext cx="990600" cy="369332"/>
          </a:xfrm>
          <a:prstGeom prst="rect">
            <a:avLst/>
          </a:prstGeom>
          <a:noFill/>
          <a:ln>
            <a:solidFill>
              <a:srgbClr val="3366FF"/>
            </a:solidFill>
          </a:ln>
        </p:spPr>
        <p:txBody>
          <a:bodyPr wrap="square" rtlCol="0">
            <a:spAutoFit/>
          </a:bodyPr>
          <a:lstStyle/>
          <a:p>
            <a:pPr algn="ctr"/>
            <a:r>
              <a:rPr lang="fr-FR" dirty="0" smtClean="0">
                <a:solidFill>
                  <a:srgbClr val="3366FF"/>
                </a:solidFill>
              </a:rPr>
              <a:t>Push 3</a:t>
            </a:r>
            <a:endParaRPr lang="fr-FR" dirty="0">
              <a:solidFill>
                <a:srgbClr val="3366FF"/>
              </a:solidFill>
            </a:endParaRPr>
          </a:p>
        </p:txBody>
      </p:sp>
      <p:sp>
        <p:nvSpPr>
          <p:cNvPr id="21" name="ZoneTexte 20"/>
          <p:cNvSpPr txBox="1"/>
          <p:nvPr/>
        </p:nvSpPr>
        <p:spPr>
          <a:xfrm>
            <a:off x="4572000" y="2667000"/>
            <a:ext cx="990600" cy="369332"/>
          </a:xfrm>
          <a:prstGeom prst="rect">
            <a:avLst/>
          </a:prstGeom>
          <a:noFill/>
          <a:ln>
            <a:solidFill>
              <a:srgbClr val="3366FF"/>
            </a:solidFill>
          </a:ln>
        </p:spPr>
        <p:txBody>
          <a:bodyPr wrap="square" rtlCol="0">
            <a:spAutoFit/>
          </a:bodyPr>
          <a:lstStyle/>
          <a:p>
            <a:pPr algn="ctr"/>
            <a:r>
              <a:rPr lang="fr-FR" dirty="0" smtClean="0">
                <a:solidFill>
                  <a:srgbClr val="3366FF"/>
                </a:solidFill>
              </a:rPr>
              <a:t>Push 4</a:t>
            </a:r>
            <a:endParaRPr lang="fr-FR" dirty="0">
              <a:solidFill>
                <a:srgbClr val="3366FF"/>
              </a:solidFill>
            </a:endParaRPr>
          </a:p>
        </p:txBody>
      </p:sp>
      <p:cxnSp>
        <p:nvCxnSpPr>
          <p:cNvPr id="23" name="Connecteur droit avec flèche 22"/>
          <p:cNvCxnSpPr/>
          <p:nvPr/>
        </p:nvCxnSpPr>
        <p:spPr>
          <a:xfrm rot="5400000">
            <a:off x="4648200" y="1752600"/>
            <a:ext cx="151606" cy="794"/>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p:nvPr/>
        </p:nvCxnSpPr>
        <p:spPr>
          <a:xfrm rot="5400000" flipH="1" flipV="1">
            <a:off x="4648200" y="2590800"/>
            <a:ext cx="152400" cy="1588"/>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ZoneTexte 34"/>
          <p:cNvSpPr txBox="1"/>
          <p:nvPr/>
        </p:nvSpPr>
        <p:spPr>
          <a:xfrm>
            <a:off x="6172200" y="5791200"/>
            <a:ext cx="2590800" cy="369332"/>
          </a:xfrm>
          <a:prstGeom prst="rect">
            <a:avLst/>
          </a:prstGeom>
          <a:noFill/>
          <a:ln>
            <a:noFill/>
          </a:ln>
        </p:spPr>
        <p:txBody>
          <a:bodyPr wrap="square" rtlCol="0">
            <a:spAutoFit/>
          </a:bodyPr>
          <a:lstStyle/>
          <a:p>
            <a:r>
              <a:rPr lang="fr-FR" dirty="0" err="1" smtClean="0">
                <a:solidFill>
                  <a:srgbClr val="008000"/>
                </a:solidFill>
              </a:rPr>
              <a:t>Expandeur</a:t>
            </a:r>
            <a:r>
              <a:rPr lang="fr-FR" dirty="0" smtClean="0">
                <a:solidFill>
                  <a:srgbClr val="008000"/>
                </a:solidFill>
              </a:rPr>
              <a:t> </a:t>
            </a:r>
            <a:r>
              <a:rPr lang="fr-FR" dirty="0" err="1" smtClean="0">
                <a:solidFill>
                  <a:srgbClr val="008000"/>
                </a:solidFill>
                <a:sym typeface="Wingdings"/>
              </a:rPr>
              <a:t></a:t>
            </a:r>
            <a:r>
              <a:rPr lang="fr-FR" dirty="0" smtClean="0">
                <a:solidFill>
                  <a:srgbClr val="008000"/>
                </a:solidFill>
                <a:sym typeface="Wingdings"/>
              </a:rPr>
              <a:t> Extérieur </a:t>
            </a:r>
            <a:endParaRPr lang="fr-FR" dirty="0">
              <a:solidFill>
                <a:srgbClr val="008000"/>
              </a:solidFill>
            </a:endParaRPr>
          </a:p>
        </p:txBody>
      </p:sp>
      <p:sp>
        <p:nvSpPr>
          <p:cNvPr id="36" name="ZoneTexte 35"/>
          <p:cNvSpPr txBox="1"/>
          <p:nvPr/>
        </p:nvSpPr>
        <p:spPr>
          <a:xfrm>
            <a:off x="6019800" y="6172200"/>
            <a:ext cx="2590800" cy="369332"/>
          </a:xfrm>
          <a:prstGeom prst="rect">
            <a:avLst/>
          </a:prstGeom>
          <a:noFill/>
          <a:ln>
            <a:noFill/>
          </a:ln>
        </p:spPr>
        <p:txBody>
          <a:bodyPr wrap="square" rtlCol="0">
            <a:spAutoFit/>
          </a:bodyPr>
          <a:lstStyle/>
          <a:p>
            <a:pPr algn="ctr"/>
            <a:r>
              <a:rPr lang="fr-FR" dirty="0" smtClean="0">
                <a:solidFill>
                  <a:srgbClr val="3366FF"/>
                </a:solidFill>
              </a:rPr>
              <a:t>Extérieur </a:t>
            </a:r>
            <a:r>
              <a:rPr lang="fr-FR" dirty="0" err="1" smtClean="0">
                <a:solidFill>
                  <a:srgbClr val="3366FF"/>
                </a:solidFill>
                <a:sym typeface="Wingdings"/>
              </a:rPr>
              <a:t></a:t>
            </a:r>
            <a:r>
              <a:rPr lang="fr-FR" dirty="0" smtClean="0">
                <a:solidFill>
                  <a:srgbClr val="3366FF"/>
                </a:solidFill>
              </a:rPr>
              <a:t> </a:t>
            </a:r>
            <a:r>
              <a:rPr lang="fr-FR" dirty="0" err="1" smtClean="0">
                <a:solidFill>
                  <a:srgbClr val="3366FF"/>
                </a:solidFill>
              </a:rPr>
              <a:t>Expander</a:t>
            </a:r>
            <a:endParaRPr lang="fr-FR" dirty="0">
              <a:solidFill>
                <a:srgbClr val="3366FF"/>
              </a:solidFill>
            </a:endParaRPr>
          </a:p>
        </p:txBody>
      </p:sp>
    </p:spTree>
    <p:extLst>
      <p:ext uri="{BB962C8B-B14F-4D97-AF65-F5344CB8AC3E}">
        <p14:creationId xmlns:p14="http://schemas.microsoft.com/office/powerpoint/2010/main" val="1708868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9" y="0"/>
            <a:ext cx="7772400" cy="1470025"/>
          </a:xfrm>
        </p:spPr>
        <p:txBody>
          <a:bodyPr>
            <a:normAutofit/>
          </a:bodyPr>
          <a:lstStyle/>
          <a:p>
            <a:pPr marL="742950" indent="-742950">
              <a:buFont typeface="+mj-lt"/>
              <a:buAutoNum type="arabicPeriod" startAt="3"/>
            </a:pPr>
            <a:r>
              <a:rPr lang="fr-FR" sz="3200" dirty="0" smtClean="0"/>
              <a:t>Prototypage du </a:t>
            </a:r>
            <a:r>
              <a:rPr lang="fr-FR" sz="3200" dirty="0"/>
              <a:t>contrôleur</a:t>
            </a:r>
          </a:p>
        </p:txBody>
      </p:sp>
      <p:sp>
        <p:nvSpPr>
          <p:cNvPr id="6" name="Slide Number Placeholder 5"/>
          <p:cNvSpPr>
            <a:spLocks noGrp="1"/>
          </p:cNvSpPr>
          <p:nvPr>
            <p:ph type="sldNum" sz="quarter" idx="12"/>
          </p:nvPr>
        </p:nvSpPr>
        <p:spPr/>
        <p:txBody>
          <a:bodyPr/>
          <a:lstStyle/>
          <a:p>
            <a:fld id="{BC0F8E48-EF55-4A88-B637-FCC7E3CF64FD}" type="slidenum">
              <a:rPr lang="fr-FR" smtClean="0"/>
              <a:pPr/>
              <a:t>13</a:t>
            </a:fld>
            <a:r>
              <a:rPr lang="fr-FR" dirty="0" smtClean="0"/>
              <a:t> </a:t>
            </a:r>
            <a:endParaRPr lang="fr-FR" dirty="0"/>
          </a:p>
        </p:txBody>
      </p:sp>
      <p:sp>
        <p:nvSpPr>
          <p:cNvPr id="8" name="TextBox 7"/>
          <p:cNvSpPr txBox="1"/>
          <p:nvPr/>
        </p:nvSpPr>
        <p:spPr>
          <a:xfrm>
            <a:off x="611560" y="1556792"/>
            <a:ext cx="7848872" cy="4801314"/>
          </a:xfrm>
          <a:prstGeom prst="rect">
            <a:avLst/>
          </a:prstGeom>
          <a:noFill/>
        </p:spPr>
        <p:txBody>
          <a:bodyPr wrap="square" rtlCol="0">
            <a:spAutoFit/>
          </a:bodyPr>
          <a:lstStyle/>
          <a:p>
            <a:pPr marL="800100" lvl="1" indent="-342900">
              <a:buFont typeface="+mj-lt"/>
              <a:buAutoNum type="alphaUcPeriod"/>
            </a:pPr>
            <a:r>
              <a:rPr lang="fr-FR" dirty="0" smtClean="0"/>
              <a:t>Système Grove</a:t>
            </a:r>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lvl="1"/>
            <a:r>
              <a:rPr lang="fr-FR" dirty="0" smtClean="0"/>
              <a:t>Plaque de prototypage				Base </a:t>
            </a:r>
            <a:r>
              <a:rPr lang="fr-FR" dirty="0" err="1" smtClean="0"/>
              <a:t>shield</a:t>
            </a:r>
            <a:endParaRPr lang="fr-FR" dirty="0" smtClean="0"/>
          </a:p>
        </p:txBody>
      </p:sp>
      <p:pic>
        <p:nvPicPr>
          <p:cNvPr id="2052" name="Picture 4" descr="Résultat de recherche d'images pour &quot;arduino grov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84341"/>
            <a:ext cx="4320480" cy="35072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arduino grov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62" y="2213945"/>
            <a:ext cx="4544804" cy="364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1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9" y="0"/>
            <a:ext cx="7772400" cy="1470025"/>
          </a:xfrm>
        </p:spPr>
        <p:txBody>
          <a:bodyPr>
            <a:normAutofit/>
          </a:bodyPr>
          <a:lstStyle/>
          <a:p>
            <a:pPr marL="742950" indent="-742950">
              <a:buFont typeface="+mj-lt"/>
              <a:buAutoNum type="arabicPeriod" startAt="4"/>
            </a:pPr>
            <a:r>
              <a:rPr lang="fr-FR" sz="3200" dirty="0" smtClean="0"/>
              <a:t>Programmation du </a:t>
            </a:r>
            <a:r>
              <a:rPr lang="fr-FR" sz="3200" dirty="0"/>
              <a:t>contrôleur</a:t>
            </a:r>
          </a:p>
        </p:txBody>
      </p:sp>
      <p:sp>
        <p:nvSpPr>
          <p:cNvPr id="6" name="Slide Number Placeholder 5"/>
          <p:cNvSpPr>
            <a:spLocks noGrp="1"/>
          </p:cNvSpPr>
          <p:nvPr>
            <p:ph type="sldNum" sz="quarter" idx="12"/>
          </p:nvPr>
        </p:nvSpPr>
        <p:spPr/>
        <p:txBody>
          <a:bodyPr/>
          <a:lstStyle/>
          <a:p>
            <a:fld id="{BC0F8E48-EF55-4A88-B637-FCC7E3CF64FD}" type="slidenum">
              <a:rPr lang="fr-FR" smtClean="0"/>
              <a:pPr/>
              <a:t>14</a:t>
            </a:fld>
            <a:r>
              <a:rPr lang="fr-FR" dirty="0" smtClean="0"/>
              <a:t> </a:t>
            </a:r>
            <a:endParaRPr lang="fr-FR" dirty="0"/>
          </a:p>
        </p:txBody>
      </p:sp>
      <p:sp>
        <p:nvSpPr>
          <p:cNvPr id="8" name="TextBox 7"/>
          <p:cNvSpPr txBox="1"/>
          <p:nvPr/>
        </p:nvSpPr>
        <p:spPr>
          <a:xfrm>
            <a:off x="611560" y="1556792"/>
            <a:ext cx="7848872" cy="5878532"/>
          </a:xfrm>
          <a:prstGeom prst="rect">
            <a:avLst/>
          </a:prstGeom>
          <a:noFill/>
        </p:spPr>
        <p:txBody>
          <a:bodyPr wrap="square" rtlCol="0">
            <a:spAutoFit/>
          </a:bodyPr>
          <a:lstStyle/>
          <a:p>
            <a:pPr marL="800100" lvl="1" indent="-342900">
              <a:buFont typeface="+mj-lt"/>
              <a:buAutoNum type="alphaUcPeriod" startAt="2"/>
            </a:pPr>
            <a:r>
              <a:rPr lang="fr-FR" dirty="0" smtClean="0"/>
              <a:t>Potentiomètre et </a:t>
            </a:r>
            <a:r>
              <a:rPr lang="fr-FR" dirty="0" err="1" smtClean="0"/>
              <a:t>slider</a:t>
            </a:r>
            <a:endParaRPr lang="fr-FR" dirty="0" smtClean="0"/>
          </a:p>
          <a:p>
            <a:pPr lvl="1"/>
            <a:endParaRPr lang="fr-FR" dirty="0"/>
          </a:p>
          <a:p>
            <a:pPr lvl="1"/>
            <a:r>
              <a:rPr lang="fr-FR" sz="1600" dirty="0">
                <a:solidFill>
                  <a:schemeClr val="tx1">
                    <a:lumMod val="50000"/>
                    <a:lumOff val="50000"/>
                  </a:schemeClr>
                </a:solidFill>
              </a:rPr>
              <a:t>#</a:t>
            </a:r>
            <a:r>
              <a:rPr lang="fr-FR" sz="1600" dirty="0" err="1">
                <a:solidFill>
                  <a:schemeClr val="tx1">
                    <a:lumMod val="50000"/>
                    <a:lumOff val="50000"/>
                  </a:schemeClr>
                </a:solidFill>
              </a:rPr>
              <a:t>define</a:t>
            </a:r>
            <a:r>
              <a:rPr lang="fr-FR" sz="1600" dirty="0">
                <a:solidFill>
                  <a:schemeClr val="tx1">
                    <a:lumMod val="50000"/>
                    <a:lumOff val="50000"/>
                  </a:schemeClr>
                </a:solidFill>
              </a:rPr>
              <a:t> POT1      </a:t>
            </a:r>
            <a:r>
              <a:rPr lang="fr-FR" sz="1600" dirty="0" smtClean="0">
                <a:solidFill>
                  <a:schemeClr val="tx1">
                    <a:lumMod val="50000"/>
                    <a:lumOff val="50000"/>
                  </a:schemeClr>
                </a:solidFill>
              </a:rPr>
              <a:t>A2</a:t>
            </a:r>
          </a:p>
          <a:p>
            <a:pPr lvl="1"/>
            <a:r>
              <a:rPr lang="fr-FR" sz="1600" dirty="0" err="1" smtClean="0">
                <a:solidFill>
                  <a:schemeClr val="tx1">
                    <a:lumMod val="50000"/>
                    <a:lumOff val="50000"/>
                  </a:schemeClr>
                </a:solidFill>
              </a:rPr>
              <a:t>int</a:t>
            </a:r>
            <a:r>
              <a:rPr lang="fr-FR" sz="1600" dirty="0" smtClean="0">
                <a:solidFill>
                  <a:schemeClr val="tx1">
                    <a:lumMod val="50000"/>
                    <a:lumOff val="50000"/>
                  </a:schemeClr>
                </a:solidFill>
              </a:rPr>
              <a:t> </a:t>
            </a:r>
            <a:r>
              <a:rPr lang="fr-FR" sz="1600" dirty="0">
                <a:solidFill>
                  <a:schemeClr val="tx1">
                    <a:lumMod val="50000"/>
                    <a:lumOff val="50000"/>
                  </a:schemeClr>
                </a:solidFill>
              </a:rPr>
              <a:t>VALUE_POT1 = 0</a:t>
            </a:r>
            <a:r>
              <a:rPr lang="fr-FR" sz="1600" dirty="0" smtClean="0">
                <a:solidFill>
                  <a:schemeClr val="tx1">
                    <a:lumMod val="50000"/>
                    <a:lumOff val="50000"/>
                  </a:schemeClr>
                </a:solidFill>
              </a:rPr>
              <a:t>;</a:t>
            </a:r>
          </a:p>
          <a:p>
            <a:pPr lvl="1"/>
            <a:r>
              <a:rPr lang="fr-FR" sz="1600" dirty="0" err="1">
                <a:solidFill>
                  <a:schemeClr val="tx1">
                    <a:lumMod val="50000"/>
                    <a:lumOff val="50000"/>
                  </a:schemeClr>
                </a:solidFill>
              </a:rPr>
              <a:t>int</a:t>
            </a:r>
            <a:r>
              <a:rPr lang="fr-FR" sz="1600" dirty="0">
                <a:solidFill>
                  <a:schemeClr val="tx1">
                    <a:lumMod val="50000"/>
                    <a:lumOff val="50000"/>
                  </a:schemeClr>
                </a:solidFill>
              </a:rPr>
              <a:t> LAST_VALUE_POT1 = 0;</a:t>
            </a:r>
          </a:p>
          <a:p>
            <a:pPr lvl="1"/>
            <a:r>
              <a:rPr lang="fr-FR" sz="1600" dirty="0" err="1">
                <a:solidFill>
                  <a:schemeClr val="tx1">
                    <a:lumMod val="50000"/>
                    <a:lumOff val="50000"/>
                  </a:schemeClr>
                </a:solidFill>
              </a:rPr>
              <a:t>int</a:t>
            </a:r>
            <a:r>
              <a:rPr lang="fr-FR" sz="1600" dirty="0">
                <a:solidFill>
                  <a:schemeClr val="tx1">
                    <a:lumMod val="50000"/>
                    <a:lumOff val="50000"/>
                  </a:schemeClr>
                </a:solidFill>
              </a:rPr>
              <a:t> MIDI_VALUE_POT1 = 0</a:t>
            </a:r>
            <a:r>
              <a:rPr lang="fr-FR" sz="1600" dirty="0" smtClean="0">
                <a:solidFill>
                  <a:schemeClr val="tx1">
                    <a:lumMod val="50000"/>
                    <a:lumOff val="50000"/>
                  </a:schemeClr>
                </a:solidFill>
              </a:rPr>
              <a:t>;</a:t>
            </a:r>
          </a:p>
          <a:p>
            <a:pPr lvl="1"/>
            <a:r>
              <a:rPr lang="fr-FR" sz="1600" dirty="0" err="1">
                <a:solidFill>
                  <a:schemeClr val="tx1">
                    <a:lumMod val="50000"/>
                    <a:lumOff val="50000"/>
                  </a:schemeClr>
                </a:solidFill>
              </a:rPr>
              <a:t>void</a:t>
            </a:r>
            <a:r>
              <a:rPr lang="fr-FR" sz="1600" dirty="0">
                <a:solidFill>
                  <a:schemeClr val="tx1">
                    <a:lumMod val="50000"/>
                    <a:lumOff val="50000"/>
                  </a:schemeClr>
                </a:solidFill>
              </a:rPr>
              <a:t> setup() {</a:t>
            </a:r>
            <a:endParaRPr lang="fr-FR" sz="1600" dirty="0" smtClean="0">
              <a:solidFill>
                <a:schemeClr val="tx1">
                  <a:lumMod val="50000"/>
                  <a:lumOff val="50000"/>
                </a:schemeClr>
              </a:solidFill>
            </a:endParaRPr>
          </a:p>
          <a:p>
            <a:pPr lvl="1"/>
            <a:r>
              <a:rPr lang="fr-FR" sz="1600" dirty="0">
                <a:solidFill>
                  <a:schemeClr val="tx1">
                    <a:lumMod val="50000"/>
                    <a:lumOff val="50000"/>
                  </a:schemeClr>
                </a:solidFill>
              </a:rPr>
              <a:t> </a:t>
            </a:r>
            <a:r>
              <a:rPr lang="fr-FR" sz="1600" dirty="0" err="1">
                <a:solidFill>
                  <a:schemeClr val="tx1">
                    <a:lumMod val="50000"/>
                    <a:lumOff val="50000"/>
                  </a:schemeClr>
                </a:solidFill>
              </a:rPr>
              <a:t>pinMode</a:t>
            </a:r>
            <a:r>
              <a:rPr lang="fr-FR" sz="1600" dirty="0">
                <a:solidFill>
                  <a:schemeClr val="tx1">
                    <a:lumMod val="50000"/>
                    <a:lumOff val="50000"/>
                  </a:schemeClr>
                </a:solidFill>
              </a:rPr>
              <a:t>(POT1, INPUT</a:t>
            </a:r>
            <a:r>
              <a:rPr lang="fr-FR" sz="1600" dirty="0" smtClean="0">
                <a:solidFill>
                  <a:schemeClr val="tx1">
                    <a:lumMod val="50000"/>
                    <a:lumOff val="50000"/>
                  </a:schemeClr>
                </a:solidFill>
              </a:rPr>
              <a:t>);</a:t>
            </a:r>
          </a:p>
          <a:p>
            <a:pPr lvl="1"/>
            <a:r>
              <a:rPr lang="fr-FR" sz="1600" dirty="0" smtClean="0">
                <a:solidFill>
                  <a:schemeClr val="tx1">
                    <a:lumMod val="50000"/>
                    <a:lumOff val="50000"/>
                  </a:schemeClr>
                </a:solidFill>
              </a:rPr>
              <a:t>}</a:t>
            </a:r>
          </a:p>
          <a:p>
            <a:pPr lvl="1"/>
            <a:r>
              <a:rPr lang="fr-FR" sz="1600" dirty="0" err="1" smtClean="0">
                <a:solidFill>
                  <a:schemeClr val="tx1">
                    <a:lumMod val="50000"/>
                    <a:lumOff val="50000"/>
                  </a:schemeClr>
                </a:solidFill>
              </a:rPr>
              <a:t>Void</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loop</a:t>
            </a:r>
            <a:r>
              <a:rPr lang="fr-FR" sz="1600" dirty="0" smtClean="0">
                <a:solidFill>
                  <a:schemeClr val="tx1">
                    <a:lumMod val="50000"/>
                    <a:lumOff val="50000"/>
                  </a:schemeClr>
                </a:solidFill>
              </a:rPr>
              <a:t>() {</a:t>
            </a:r>
          </a:p>
          <a:p>
            <a:pPr lvl="1"/>
            <a:r>
              <a:rPr lang="fr-FR" sz="1600" dirty="0">
                <a:solidFill>
                  <a:schemeClr val="tx1">
                    <a:lumMod val="50000"/>
                    <a:lumOff val="50000"/>
                  </a:schemeClr>
                </a:solidFill>
              </a:rPr>
              <a:t> VALUE_POT1 = </a:t>
            </a:r>
            <a:r>
              <a:rPr lang="fr-FR" sz="1600" dirty="0" err="1">
                <a:solidFill>
                  <a:schemeClr val="tx1">
                    <a:lumMod val="50000"/>
                    <a:lumOff val="50000"/>
                  </a:schemeClr>
                </a:solidFill>
              </a:rPr>
              <a:t>analogRead</a:t>
            </a:r>
            <a:r>
              <a:rPr lang="fr-FR" sz="1600" dirty="0">
                <a:solidFill>
                  <a:schemeClr val="tx1">
                    <a:lumMod val="50000"/>
                    <a:lumOff val="50000"/>
                  </a:schemeClr>
                </a:solidFill>
              </a:rPr>
              <a:t>(POT1</a:t>
            </a:r>
            <a:r>
              <a:rPr lang="fr-FR" sz="1600" dirty="0" smtClean="0">
                <a:solidFill>
                  <a:schemeClr val="tx1">
                    <a:lumMod val="50000"/>
                    <a:lumOff val="50000"/>
                  </a:schemeClr>
                </a:solidFill>
              </a:rPr>
              <a:t>);</a:t>
            </a:r>
          </a:p>
          <a:p>
            <a:pPr lvl="1"/>
            <a:r>
              <a:rPr lang="fr-FR" sz="1600" dirty="0">
                <a:solidFill>
                  <a:schemeClr val="tx1">
                    <a:lumMod val="50000"/>
                    <a:lumOff val="50000"/>
                  </a:schemeClr>
                </a:solidFill>
              </a:rPr>
              <a:t>if ( abs(LAST_VALUE_POT1 - VALUE_POT1) &gt;= 3 ) </a:t>
            </a:r>
            <a:r>
              <a:rPr lang="fr-FR" sz="1600" dirty="0" smtClean="0">
                <a:solidFill>
                  <a:schemeClr val="tx1">
                    <a:lumMod val="50000"/>
                    <a:lumOff val="50000"/>
                  </a:schemeClr>
                </a:solidFill>
              </a:rPr>
              <a:t>{</a:t>
            </a:r>
          </a:p>
          <a:p>
            <a:pPr lvl="1"/>
            <a:r>
              <a:rPr lang="fr-FR" sz="1600" dirty="0" smtClean="0">
                <a:solidFill>
                  <a:schemeClr val="tx1">
                    <a:lumMod val="50000"/>
                    <a:lumOff val="50000"/>
                  </a:schemeClr>
                </a:solidFill>
              </a:rPr>
              <a:t>    </a:t>
            </a:r>
            <a:r>
              <a:rPr lang="fr-FR" sz="1600" dirty="0">
                <a:solidFill>
                  <a:schemeClr val="tx1">
                    <a:lumMod val="50000"/>
                    <a:lumOff val="50000"/>
                  </a:schemeClr>
                </a:solidFill>
              </a:rPr>
              <a:t>LAST_VALUE_POT1 = VALUE_POT1;</a:t>
            </a:r>
          </a:p>
          <a:p>
            <a:pPr lvl="1"/>
            <a:r>
              <a:rPr lang="fr-FR" sz="1600" dirty="0">
                <a:solidFill>
                  <a:schemeClr val="tx1">
                    <a:lumMod val="50000"/>
                    <a:lumOff val="50000"/>
                  </a:schemeClr>
                </a:solidFill>
              </a:rPr>
              <a:t>    MIDI_VALUE_POT1 = </a:t>
            </a:r>
            <a:r>
              <a:rPr lang="fr-FR" sz="1600" dirty="0" err="1">
                <a:solidFill>
                  <a:schemeClr val="tx1">
                    <a:lumMod val="50000"/>
                    <a:lumOff val="50000"/>
                  </a:schemeClr>
                </a:solidFill>
              </a:rPr>
              <a:t>map</a:t>
            </a:r>
            <a:r>
              <a:rPr lang="fr-FR" sz="1600" dirty="0">
                <a:solidFill>
                  <a:schemeClr val="tx1">
                    <a:lumMod val="50000"/>
                    <a:lumOff val="50000"/>
                  </a:schemeClr>
                </a:solidFill>
              </a:rPr>
              <a:t>(VALUE_POT1, 0, 1023, 127, 0);</a:t>
            </a:r>
          </a:p>
          <a:p>
            <a:pPr lvl="1"/>
            <a:r>
              <a:rPr lang="fr-FR" sz="1600" dirty="0">
                <a:solidFill>
                  <a:schemeClr val="tx1">
                    <a:lumMod val="50000"/>
                    <a:lumOff val="50000"/>
                  </a:schemeClr>
                </a:solidFill>
              </a:rPr>
              <a:t>    </a:t>
            </a:r>
            <a:r>
              <a:rPr lang="fr-FR" sz="1600" dirty="0" err="1">
                <a:solidFill>
                  <a:schemeClr val="tx1">
                    <a:lumMod val="50000"/>
                    <a:lumOff val="50000"/>
                  </a:schemeClr>
                </a:solidFill>
              </a:rPr>
              <a:t>controlChange</a:t>
            </a:r>
            <a:r>
              <a:rPr lang="fr-FR" sz="1600" dirty="0">
                <a:solidFill>
                  <a:schemeClr val="tx1">
                    <a:lumMod val="50000"/>
                    <a:lumOff val="50000"/>
                  </a:schemeClr>
                </a:solidFill>
              </a:rPr>
              <a:t>(0, 4, MIDI_VALUE_POT1);</a:t>
            </a:r>
          </a:p>
          <a:p>
            <a:pPr lvl="1"/>
            <a:r>
              <a:rPr lang="fr-FR" sz="1600" dirty="0">
                <a:solidFill>
                  <a:schemeClr val="tx1">
                    <a:lumMod val="50000"/>
                    <a:lumOff val="50000"/>
                  </a:schemeClr>
                </a:solidFill>
              </a:rPr>
              <a:t>    </a:t>
            </a:r>
            <a:r>
              <a:rPr lang="fr-FR" sz="1600" dirty="0" err="1">
                <a:solidFill>
                  <a:schemeClr val="tx1">
                    <a:lumMod val="50000"/>
                    <a:lumOff val="50000"/>
                  </a:schemeClr>
                </a:solidFill>
              </a:rPr>
              <a:t>MIDIUSB.flush</a:t>
            </a:r>
            <a:r>
              <a:rPr lang="fr-FR" sz="1600" dirty="0">
                <a:solidFill>
                  <a:schemeClr val="tx1">
                    <a:lumMod val="50000"/>
                    <a:lumOff val="50000"/>
                  </a:schemeClr>
                </a:solidFill>
              </a:rPr>
              <a:t>();</a:t>
            </a:r>
          </a:p>
          <a:p>
            <a:pPr lvl="1"/>
            <a:r>
              <a:rPr lang="fr-FR" sz="1600" dirty="0">
                <a:solidFill>
                  <a:schemeClr val="tx1">
                    <a:lumMod val="50000"/>
                    <a:lumOff val="50000"/>
                  </a:schemeClr>
                </a:solidFill>
              </a:rPr>
              <a:t>    if ( DEBUG == 1) {</a:t>
            </a:r>
          </a:p>
          <a:p>
            <a:pPr lvl="1"/>
            <a:r>
              <a:rPr lang="fr-FR" sz="1600" dirty="0">
                <a:solidFill>
                  <a:schemeClr val="tx1">
                    <a:lumMod val="50000"/>
                    <a:lumOff val="50000"/>
                  </a:schemeClr>
                </a:solidFill>
              </a:rPr>
              <a:t>      </a:t>
            </a:r>
            <a:r>
              <a:rPr lang="fr-FR" sz="1600" dirty="0" err="1">
                <a:solidFill>
                  <a:schemeClr val="tx1">
                    <a:lumMod val="50000"/>
                    <a:lumOff val="50000"/>
                  </a:schemeClr>
                </a:solidFill>
              </a:rPr>
              <a:t>Serial.print</a:t>
            </a:r>
            <a:r>
              <a:rPr lang="fr-FR" sz="1600" dirty="0">
                <a:solidFill>
                  <a:schemeClr val="tx1">
                    <a:lumMod val="50000"/>
                    <a:lumOff val="50000"/>
                  </a:schemeClr>
                </a:solidFill>
              </a:rPr>
              <a:t>("</a:t>
            </a:r>
            <a:r>
              <a:rPr lang="fr-FR" sz="1600" dirty="0" err="1">
                <a:solidFill>
                  <a:schemeClr val="tx1">
                    <a:lumMod val="50000"/>
                    <a:lumOff val="50000"/>
                  </a:schemeClr>
                </a:solidFill>
              </a:rPr>
              <a:t>Tx</a:t>
            </a:r>
            <a:r>
              <a:rPr lang="fr-FR" sz="1600" dirty="0">
                <a:solidFill>
                  <a:schemeClr val="tx1">
                    <a:lumMod val="50000"/>
                    <a:lumOff val="50000"/>
                  </a:schemeClr>
                </a:solidFill>
              </a:rPr>
              <a:t> Channel 1, CC4, value ");</a:t>
            </a:r>
          </a:p>
          <a:p>
            <a:pPr lvl="1"/>
            <a:r>
              <a:rPr lang="fr-FR" sz="1600" dirty="0">
                <a:solidFill>
                  <a:schemeClr val="tx1">
                    <a:lumMod val="50000"/>
                    <a:lumOff val="50000"/>
                  </a:schemeClr>
                </a:solidFill>
              </a:rPr>
              <a:t>      </a:t>
            </a:r>
            <a:r>
              <a:rPr lang="fr-FR" sz="1600" dirty="0" err="1">
                <a:solidFill>
                  <a:schemeClr val="tx1">
                    <a:lumMod val="50000"/>
                    <a:lumOff val="50000"/>
                  </a:schemeClr>
                </a:solidFill>
              </a:rPr>
              <a:t>Serial.println</a:t>
            </a:r>
            <a:r>
              <a:rPr lang="fr-FR" sz="1600" dirty="0">
                <a:solidFill>
                  <a:schemeClr val="tx1">
                    <a:lumMod val="50000"/>
                    <a:lumOff val="50000"/>
                  </a:schemeClr>
                </a:solidFill>
              </a:rPr>
              <a:t>(MIDI_VALUE_POT1);</a:t>
            </a:r>
          </a:p>
          <a:p>
            <a:pPr lvl="1"/>
            <a:r>
              <a:rPr lang="fr-FR" sz="1600" dirty="0">
                <a:solidFill>
                  <a:schemeClr val="tx1">
                    <a:lumMod val="50000"/>
                    <a:lumOff val="50000"/>
                  </a:schemeClr>
                </a:solidFill>
              </a:rPr>
              <a:t>    }</a:t>
            </a:r>
          </a:p>
          <a:p>
            <a:pPr lvl="1"/>
            <a:r>
              <a:rPr lang="fr-FR" sz="1600" dirty="0">
                <a:solidFill>
                  <a:schemeClr val="tx1">
                    <a:lumMod val="50000"/>
                    <a:lumOff val="50000"/>
                  </a:schemeClr>
                </a:solidFill>
              </a:rPr>
              <a:t>  }</a:t>
            </a:r>
          </a:p>
          <a:p>
            <a:pPr lvl="1"/>
            <a:endParaRPr lang="fr-FR" dirty="0"/>
          </a:p>
          <a:p>
            <a:pPr lvl="1"/>
            <a:endParaRPr lang="fr-FR" dirty="0" smtClean="0"/>
          </a:p>
        </p:txBody>
      </p:sp>
    </p:spTree>
    <p:extLst>
      <p:ext uri="{BB962C8B-B14F-4D97-AF65-F5344CB8AC3E}">
        <p14:creationId xmlns:p14="http://schemas.microsoft.com/office/powerpoint/2010/main" val="3119303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9" y="0"/>
            <a:ext cx="7772400" cy="1470025"/>
          </a:xfrm>
        </p:spPr>
        <p:txBody>
          <a:bodyPr>
            <a:normAutofit/>
          </a:bodyPr>
          <a:lstStyle/>
          <a:p>
            <a:pPr marL="742950" indent="-742950">
              <a:buFont typeface="+mj-lt"/>
              <a:buAutoNum type="arabicPeriod" startAt="4"/>
            </a:pPr>
            <a:r>
              <a:rPr lang="fr-FR" sz="3200" dirty="0" smtClean="0"/>
              <a:t>Programmation du </a:t>
            </a:r>
            <a:r>
              <a:rPr lang="fr-FR" sz="3200" dirty="0"/>
              <a:t>contrôleur</a:t>
            </a:r>
          </a:p>
        </p:txBody>
      </p:sp>
      <p:sp>
        <p:nvSpPr>
          <p:cNvPr id="6" name="Slide Number Placeholder 5"/>
          <p:cNvSpPr>
            <a:spLocks noGrp="1"/>
          </p:cNvSpPr>
          <p:nvPr>
            <p:ph type="sldNum" sz="quarter" idx="12"/>
          </p:nvPr>
        </p:nvSpPr>
        <p:spPr/>
        <p:txBody>
          <a:bodyPr/>
          <a:lstStyle/>
          <a:p>
            <a:fld id="{BC0F8E48-EF55-4A88-B637-FCC7E3CF64FD}" type="slidenum">
              <a:rPr lang="fr-FR" smtClean="0"/>
              <a:pPr/>
              <a:t>15</a:t>
            </a:fld>
            <a:r>
              <a:rPr lang="fr-FR" dirty="0" smtClean="0"/>
              <a:t> </a:t>
            </a:r>
            <a:endParaRPr lang="fr-FR" dirty="0"/>
          </a:p>
        </p:txBody>
      </p:sp>
      <p:sp>
        <p:nvSpPr>
          <p:cNvPr id="8" name="TextBox 7"/>
          <p:cNvSpPr txBox="1"/>
          <p:nvPr/>
        </p:nvSpPr>
        <p:spPr>
          <a:xfrm>
            <a:off x="611560" y="1556792"/>
            <a:ext cx="7848872" cy="369332"/>
          </a:xfrm>
          <a:prstGeom prst="rect">
            <a:avLst/>
          </a:prstGeom>
          <a:noFill/>
        </p:spPr>
        <p:txBody>
          <a:bodyPr wrap="square" rtlCol="0">
            <a:spAutoFit/>
          </a:bodyPr>
          <a:lstStyle/>
          <a:p>
            <a:pPr marL="800100" lvl="1" indent="-342900">
              <a:buFont typeface="+mj-lt"/>
              <a:buAutoNum type="alphaUcPeriod" startAt="3"/>
            </a:pPr>
            <a:r>
              <a:rPr lang="fr-FR" dirty="0" smtClean="0"/>
              <a:t>Bouton poussoir</a:t>
            </a:r>
          </a:p>
        </p:txBody>
      </p:sp>
      <p:sp>
        <p:nvSpPr>
          <p:cNvPr id="4" name="TextBox 3"/>
          <p:cNvSpPr txBox="1"/>
          <p:nvPr/>
        </p:nvSpPr>
        <p:spPr>
          <a:xfrm>
            <a:off x="1187624" y="1926124"/>
            <a:ext cx="3384376" cy="4862870"/>
          </a:xfrm>
          <a:prstGeom prst="rect">
            <a:avLst/>
          </a:prstGeom>
          <a:noFill/>
        </p:spPr>
        <p:txBody>
          <a:bodyPr wrap="square" rtlCol="0">
            <a:spAutoFit/>
          </a:bodyPr>
          <a:lstStyle/>
          <a:p>
            <a:r>
              <a:rPr lang="fr-FR" sz="1400" dirty="0" smtClean="0"/>
              <a:t>Persistent</a:t>
            </a:r>
            <a:endParaRPr lang="fr-FR" sz="1400" dirty="0"/>
          </a:p>
          <a:p>
            <a:r>
              <a:rPr lang="fr-FR" sz="800" dirty="0">
                <a:solidFill>
                  <a:schemeClr val="tx1">
                    <a:lumMod val="50000"/>
                    <a:lumOff val="50000"/>
                  </a:schemeClr>
                </a:solidFill>
              </a:rPr>
              <a:t>#</a:t>
            </a:r>
            <a:r>
              <a:rPr lang="fr-FR" sz="800" dirty="0" err="1">
                <a:solidFill>
                  <a:schemeClr val="tx1">
                    <a:lumMod val="50000"/>
                    <a:lumOff val="50000"/>
                  </a:schemeClr>
                </a:solidFill>
              </a:rPr>
              <a:t>define</a:t>
            </a:r>
            <a:r>
              <a:rPr lang="fr-FR" sz="800" dirty="0">
                <a:solidFill>
                  <a:schemeClr val="tx1">
                    <a:lumMod val="50000"/>
                    <a:lumOff val="50000"/>
                  </a:schemeClr>
                </a:solidFill>
              </a:rPr>
              <a:t> PUSH1     </a:t>
            </a:r>
            <a:r>
              <a:rPr lang="fr-FR" sz="800" dirty="0" smtClean="0">
                <a:solidFill>
                  <a:schemeClr val="tx1">
                    <a:lumMod val="50000"/>
                    <a:lumOff val="50000"/>
                  </a:schemeClr>
                </a:solidFill>
              </a:rPr>
              <a:t>4</a:t>
            </a:r>
          </a:p>
          <a:p>
            <a:r>
              <a:rPr lang="fr-FR" sz="800" dirty="0" err="1">
                <a:solidFill>
                  <a:schemeClr val="tx1">
                    <a:lumMod val="50000"/>
                    <a:lumOff val="50000"/>
                  </a:schemeClr>
                </a:solidFill>
              </a:rPr>
              <a:t>int</a:t>
            </a:r>
            <a:r>
              <a:rPr lang="fr-FR" sz="800" dirty="0">
                <a:solidFill>
                  <a:schemeClr val="tx1">
                    <a:lumMod val="50000"/>
                    <a:lumOff val="50000"/>
                  </a:schemeClr>
                </a:solidFill>
              </a:rPr>
              <a:t> STATE_PUSH1 = 0;</a:t>
            </a:r>
          </a:p>
          <a:p>
            <a:r>
              <a:rPr lang="fr-FR" sz="800" dirty="0" err="1">
                <a:solidFill>
                  <a:schemeClr val="tx1">
                    <a:lumMod val="50000"/>
                    <a:lumOff val="50000"/>
                  </a:schemeClr>
                </a:solidFill>
              </a:rPr>
              <a:t>int</a:t>
            </a:r>
            <a:r>
              <a:rPr lang="fr-FR" sz="800" dirty="0">
                <a:solidFill>
                  <a:schemeClr val="tx1">
                    <a:lumMod val="50000"/>
                    <a:lumOff val="50000"/>
                  </a:schemeClr>
                </a:solidFill>
              </a:rPr>
              <a:t> LAST_STATE_PUSH1 = 0;</a:t>
            </a:r>
          </a:p>
          <a:p>
            <a:r>
              <a:rPr lang="fr-FR" sz="800" dirty="0" err="1" smtClean="0">
                <a:solidFill>
                  <a:schemeClr val="tx1">
                    <a:lumMod val="50000"/>
                    <a:lumOff val="50000"/>
                  </a:schemeClr>
                </a:solidFill>
              </a:rPr>
              <a:t>Void</a:t>
            </a:r>
            <a:r>
              <a:rPr lang="fr-FR" sz="800" dirty="0" smtClean="0">
                <a:solidFill>
                  <a:schemeClr val="tx1">
                    <a:lumMod val="50000"/>
                    <a:lumOff val="50000"/>
                  </a:schemeClr>
                </a:solidFill>
              </a:rPr>
              <a:t> setup() { </a:t>
            </a:r>
            <a:r>
              <a:rPr lang="fr-FR" sz="800" dirty="0" err="1" smtClean="0">
                <a:solidFill>
                  <a:schemeClr val="tx1">
                    <a:lumMod val="50000"/>
                    <a:lumOff val="50000"/>
                  </a:schemeClr>
                </a:solidFill>
              </a:rPr>
              <a:t>pinMode</a:t>
            </a:r>
            <a:r>
              <a:rPr lang="fr-FR" sz="800" dirty="0" smtClean="0">
                <a:solidFill>
                  <a:schemeClr val="tx1">
                    <a:lumMod val="50000"/>
                    <a:lumOff val="50000"/>
                  </a:schemeClr>
                </a:solidFill>
              </a:rPr>
              <a:t>(PUSH1</a:t>
            </a:r>
            <a:r>
              <a:rPr lang="fr-FR" sz="800" dirty="0">
                <a:solidFill>
                  <a:schemeClr val="tx1">
                    <a:lumMod val="50000"/>
                    <a:lumOff val="50000"/>
                  </a:schemeClr>
                </a:solidFill>
              </a:rPr>
              <a:t>, INPUT</a:t>
            </a:r>
            <a:r>
              <a:rPr lang="fr-FR" sz="800" dirty="0" smtClean="0">
                <a:solidFill>
                  <a:schemeClr val="tx1">
                    <a:lumMod val="50000"/>
                    <a:lumOff val="50000"/>
                  </a:schemeClr>
                </a:solidFill>
              </a:rPr>
              <a:t>); }</a:t>
            </a:r>
          </a:p>
          <a:p>
            <a:r>
              <a:rPr lang="fr-FR" sz="800" dirty="0" err="1" smtClean="0">
                <a:solidFill>
                  <a:schemeClr val="tx1">
                    <a:lumMod val="50000"/>
                    <a:lumOff val="50000"/>
                  </a:schemeClr>
                </a:solidFill>
              </a:rPr>
              <a:t>Void</a:t>
            </a:r>
            <a:r>
              <a:rPr lang="fr-FR" sz="800" dirty="0" smtClean="0">
                <a:solidFill>
                  <a:schemeClr val="tx1">
                    <a:lumMod val="50000"/>
                    <a:lumOff val="50000"/>
                  </a:schemeClr>
                </a:solidFill>
              </a:rPr>
              <a:t> </a:t>
            </a:r>
            <a:r>
              <a:rPr lang="fr-FR" sz="800" dirty="0" err="1" smtClean="0">
                <a:solidFill>
                  <a:schemeClr val="tx1">
                    <a:lumMod val="50000"/>
                    <a:lumOff val="50000"/>
                  </a:schemeClr>
                </a:solidFill>
              </a:rPr>
              <a:t>loop</a:t>
            </a:r>
            <a:r>
              <a:rPr lang="fr-FR" sz="800" dirty="0" smtClean="0">
                <a:solidFill>
                  <a:schemeClr val="tx1">
                    <a:lumMod val="50000"/>
                    <a:lumOff val="50000"/>
                  </a:schemeClr>
                </a:solidFill>
              </a:rPr>
              <a:t>() {</a:t>
            </a:r>
          </a:p>
          <a:p>
            <a:r>
              <a:rPr lang="fr-FR" sz="800" dirty="0">
                <a:solidFill>
                  <a:schemeClr val="tx1">
                    <a:lumMod val="50000"/>
                    <a:lumOff val="50000"/>
                  </a:schemeClr>
                </a:solidFill>
              </a:rPr>
              <a:t>// PUSH 1?</a:t>
            </a:r>
          </a:p>
          <a:p>
            <a:r>
              <a:rPr lang="fr-FR" sz="800" dirty="0">
                <a:solidFill>
                  <a:schemeClr val="tx1">
                    <a:lumMod val="50000"/>
                    <a:lumOff val="50000"/>
                  </a:schemeClr>
                </a:solidFill>
              </a:rPr>
              <a:t> if (STATE_PUSH1 == HIGH &amp;&amp;  LAST_STATE_PUSH1 == 0) {</a:t>
            </a:r>
          </a:p>
          <a:p>
            <a:r>
              <a:rPr lang="fr-FR" sz="800" dirty="0">
                <a:solidFill>
                  <a:schemeClr val="tx1">
                    <a:lumMod val="50000"/>
                    <a:lumOff val="50000"/>
                  </a:schemeClr>
                </a:solidFill>
              </a:rPr>
              <a:t> LAST_STATE_PUSH1 = 1;</a:t>
            </a:r>
          </a:p>
          <a:p>
            <a:r>
              <a:rPr lang="fr-FR" sz="800" dirty="0">
                <a:solidFill>
                  <a:schemeClr val="tx1">
                    <a:lumMod val="50000"/>
                    <a:lumOff val="50000"/>
                  </a:schemeClr>
                </a:solidFill>
              </a:rPr>
              <a:t>    </a:t>
            </a:r>
            <a:r>
              <a:rPr lang="fr-FR" sz="800" dirty="0" err="1">
                <a:solidFill>
                  <a:schemeClr val="tx1">
                    <a:lumMod val="50000"/>
                    <a:lumOff val="50000"/>
                  </a:schemeClr>
                </a:solidFill>
              </a:rPr>
              <a:t>noteOn</a:t>
            </a:r>
            <a:r>
              <a:rPr lang="fr-FR" sz="800" dirty="0">
                <a:solidFill>
                  <a:schemeClr val="tx1">
                    <a:lumMod val="50000"/>
                    <a:lumOff val="50000"/>
                  </a:schemeClr>
                </a:solidFill>
              </a:rPr>
              <a:t>(0, 1, 127);</a:t>
            </a:r>
          </a:p>
          <a:p>
            <a:r>
              <a:rPr lang="fr-FR" sz="800" dirty="0">
                <a:solidFill>
                  <a:schemeClr val="tx1">
                    <a:lumMod val="50000"/>
                    <a:lumOff val="50000"/>
                  </a:schemeClr>
                </a:solidFill>
              </a:rPr>
              <a:t>    </a:t>
            </a:r>
            <a:r>
              <a:rPr lang="fr-FR" sz="800" dirty="0" err="1">
                <a:solidFill>
                  <a:schemeClr val="tx1">
                    <a:lumMod val="50000"/>
                    <a:lumOff val="50000"/>
                  </a:schemeClr>
                </a:solidFill>
              </a:rPr>
              <a:t>MIDIUSB.flush</a:t>
            </a:r>
            <a:r>
              <a:rPr lang="fr-FR" sz="800" dirty="0">
                <a:solidFill>
                  <a:schemeClr val="tx1">
                    <a:lumMod val="50000"/>
                    <a:lumOff val="50000"/>
                  </a:schemeClr>
                </a:solidFill>
              </a:rPr>
              <a:t>();</a:t>
            </a:r>
          </a:p>
          <a:p>
            <a:r>
              <a:rPr lang="fr-FR" sz="800" dirty="0">
                <a:solidFill>
                  <a:schemeClr val="tx1">
                    <a:lumMod val="50000"/>
                    <a:lumOff val="50000"/>
                  </a:schemeClr>
                </a:solidFill>
              </a:rPr>
              <a:t>    if ( DEBUG == 1 ) {</a:t>
            </a:r>
          </a:p>
          <a:p>
            <a:r>
              <a:rPr lang="fr-FR" sz="800" dirty="0">
                <a:solidFill>
                  <a:schemeClr val="tx1">
                    <a:lumMod val="50000"/>
                    <a:lumOff val="50000"/>
                  </a:schemeClr>
                </a:solidFill>
              </a:rPr>
              <a:t>    </a:t>
            </a:r>
            <a:r>
              <a:rPr lang="fr-FR" sz="800" dirty="0" err="1">
                <a:solidFill>
                  <a:schemeClr val="tx1">
                    <a:lumMod val="50000"/>
                    <a:lumOff val="50000"/>
                  </a:schemeClr>
                </a:solidFill>
              </a:rPr>
              <a:t>Serial.println</a:t>
            </a:r>
            <a:r>
              <a:rPr lang="fr-FR" sz="800" dirty="0">
                <a:solidFill>
                  <a:schemeClr val="tx1">
                    <a:lumMod val="50000"/>
                    <a:lumOff val="50000"/>
                  </a:schemeClr>
                </a:solidFill>
              </a:rPr>
              <a:t>("</a:t>
            </a:r>
            <a:r>
              <a:rPr lang="fr-FR" sz="800" dirty="0" err="1">
                <a:solidFill>
                  <a:schemeClr val="tx1">
                    <a:lumMod val="50000"/>
                    <a:lumOff val="50000"/>
                  </a:schemeClr>
                </a:solidFill>
              </a:rPr>
              <a:t>Button</a:t>
            </a:r>
            <a:r>
              <a:rPr lang="fr-FR" sz="800" dirty="0">
                <a:solidFill>
                  <a:schemeClr val="tx1">
                    <a:lumMod val="50000"/>
                    <a:lumOff val="50000"/>
                  </a:schemeClr>
                </a:solidFill>
              </a:rPr>
              <a:t> PUSH1 </a:t>
            </a:r>
            <a:r>
              <a:rPr lang="fr-FR" sz="800" dirty="0" err="1">
                <a:solidFill>
                  <a:schemeClr val="tx1">
                    <a:lumMod val="50000"/>
                    <a:lumOff val="50000"/>
                  </a:schemeClr>
                </a:solidFill>
              </a:rPr>
              <a:t>pressed</a:t>
            </a:r>
            <a:r>
              <a:rPr lang="fr-FR" sz="800" dirty="0">
                <a:solidFill>
                  <a:schemeClr val="tx1">
                    <a:lumMod val="50000"/>
                    <a:lumOff val="50000"/>
                  </a:schemeClr>
                </a:solidFill>
              </a:rPr>
              <a:t>");</a:t>
            </a:r>
          </a:p>
          <a:p>
            <a:r>
              <a:rPr lang="fr-FR" sz="800" dirty="0">
                <a:solidFill>
                  <a:schemeClr val="tx1">
                    <a:lumMod val="50000"/>
                    <a:lumOff val="50000"/>
                  </a:schemeClr>
                </a:solidFill>
              </a:rPr>
              <a:t>     </a:t>
            </a:r>
            <a:r>
              <a:rPr lang="fr-FR" sz="800" dirty="0" err="1">
                <a:solidFill>
                  <a:schemeClr val="tx1">
                    <a:lumMod val="50000"/>
                    <a:lumOff val="50000"/>
                  </a:schemeClr>
                </a:solidFill>
              </a:rPr>
              <a:t>Serial.println</a:t>
            </a:r>
            <a:r>
              <a:rPr lang="fr-FR" sz="800" dirty="0">
                <a:solidFill>
                  <a:schemeClr val="tx1">
                    <a:lumMod val="50000"/>
                    <a:lumOff val="50000"/>
                  </a:schemeClr>
                </a:solidFill>
              </a:rPr>
              <a:t>("</a:t>
            </a:r>
            <a:r>
              <a:rPr lang="fr-FR" sz="800" dirty="0" err="1">
                <a:solidFill>
                  <a:schemeClr val="tx1">
                    <a:lumMod val="50000"/>
                    <a:lumOff val="50000"/>
                  </a:schemeClr>
                </a:solidFill>
              </a:rPr>
              <a:t>Tx</a:t>
            </a:r>
            <a:r>
              <a:rPr lang="fr-FR" sz="800" dirty="0">
                <a:solidFill>
                  <a:schemeClr val="tx1">
                    <a:lumMod val="50000"/>
                    <a:lumOff val="50000"/>
                  </a:schemeClr>
                </a:solidFill>
              </a:rPr>
              <a:t> Channel 1, </a:t>
            </a:r>
            <a:r>
              <a:rPr lang="fr-FR" sz="800" dirty="0" err="1">
                <a:solidFill>
                  <a:schemeClr val="tx1">
                    <a:lumMod val="50000"/>
                    <a:lumOff val="50000"/>
                  </a:schemeClr>
                </a:solidFill>
              </a:rPr>
              <a:t>NoteON</a:t>
            </a:r>
            <a:r>
              <a:rPr lang="fr-FR" sz="800" dirty="0">
                <a:solidFill>
                  <a:schemeClr val="tx1">
                    <a:lumMod val="50000"/>
                    <a:lumOff val="50000"/>
                  </a:schemeClr>
                </a:solidFill>
              </a:rPr>
              <a:t> C# -2, value 127");</a:t>
            </a:r>
          </a:p>
          <a:p>
            <a:r>
              <a:rPr lang="fr-FR" sz="800" dirty="0">
                <a:solidFill>
                  <a:schemeClr val="tx1">
                    <a:lumMod val="50000"/>
                    <a:lumOff val="50000"/>
                  </a:schemeClr>
                </a:solidFill>
              </a:rPr>
              <a:t>    }</a:t>
            </a:r>
          </a:p>
          <a:p>
            <a:r>
              <a:rPr lang="fr-FR" sz="800" dirty="0">
                <a:solidFill>
                  <a:schemeClr val="tx1">
                    <a:lumMod val="50000"/>
                    <a:lumOff val="50000"/>
                  </a:schemeClr>
                </a:solidFill>
              </a:rPr>
              <a:t>  }</a:t>
            </a:r>
          </a:p>
          <a:p>
            <a:r>
              <a:rPr lang="fr-FR" sz="800" dirty="0">
                <a:solidFill>
                  <a:schemeClr val="tx1">
                    <a:lumMod val="50000"/>
                    <a:lumOff val="50000"/>
                  </a:schemeClr>
                </a:solidFill>
              </a:rPr>
              <a:t>  if (STATE_PUSH1 == LOW &amp;&amp; LAST_STATE_PUSH1 == 1) {</a:t>
            </a:r>
          </a:p>
          <a:p>
            <a:r>
              <a:rPr lang="fr-FR" sz="800" dirty="0">
                <a:solidFill>
                  <a:schemeClr val="tx1">
                    <a:lumMod val="50000"/>
                    <a:lumOff val="50000"/>
                  </a:schemeClr>
                </a:solidFill>
              </a:rPr>
              <a:t>   LAST_STATE_PUSH1 = 2;</a:t>
            </a:r>
          </a:p>
          <a:p>
            <a:r>
              <a:rPr lang="fr-FR" sz="800" dirty="0">
                <a:solidFill>
                  <a:schemeClr val="tx1">
                    <a:lumMod val="50000"/>
                    <a:lumOff val="50000"/>
                  </a:schemeClr>
                </a:solidFill>
              </a:rPr>
              <a:t>   if ( DEBUG == 1 ) {</a:t>
            </a:r>
          </a:p>
          <a:p>
            <a:r>
              <a:rPr lang="fr-FR" sz="800" dirty="0">
                <a:solidFill>
                  <a:schemeClr val="tx1">
                    <a:lumMod val="50000"/>
                    <a:lumOff val="50000"/>
                  </a:schemeClr>
                </a:solidFill>
              </a:rPr>
              <a:t>    </a:t>
            </a:r>
            <a:r>
              <a:rPr lang="fr-FR" sz="800" dirty="0" err="1">
                <a:solidFill>
                  <a:schemeClr val="tx1">
                    <a:lumMod val="50000"/>
                    <a:lumOff val="50000"/>
                  </a:schemeClr>
                </a:solidFill>
              </a:rPr>
              <a:t>Serial.println</a:t>
            </a:r>
            <a:r>
              <a:rPr lang="fr-FR" sz="800" dirty="0">
                <a:solidFill>
                  <a:schemeClr val="tx1">
                    <a:lumMod val="50000"/>
                    <a:lumOff val="50000"/>
                  </a:schemeClr>
                </a:solidFill>
              </a:rPr>
              <a:t>("</a:t>
            </a:r>
            <a:r>
              <a:rPr lang="fr-FR" sz="800" dirty="0" err="1">
                <a:solidFill>
                  <a:schemeClr val="tx1">
                    <a:lumMod val="50000"/>
                    <a:lumOff val="50000"/>
                  </a:schemeClr>
                </a:solidFill>
              </a:rPr>
              <a:t>Button</a:t>
            </a:r>
            <a:r>
              <a:rPr lang="fr-FR" sz="800" dirty="0">
                <a:solidFill>
                  <a:schemeClr val="tx1">
                    <a:lumMod val="50000"/>
                    <a:lumOff val="50000"/>
                  </a:schemeClr>
                </a:solidFill>
              </a:rPr>
              <a:t> PUSH1 </a:t>
            </a:r>
            <a:r>
              <a:rPr lang="fr-FR" sz="800" dirty="0" err="1">
                <a:solidFill>
                  <a:schemeClr val="tx1">
                    <a:lumMod val="50000"/>
                    <a:lumOff val="50000"/>
                  </a:schemeClr>
                </a:solidFill>
              </a:rPr>
              <a:t>released</a:t>
            </a:r>
            <a:r>
              <a:rPr lang="fr-FR" sz="800" dirty="0">
                <a:solidFill>
                  <a:schemeClr val="tx1">
                    <a:lumMod val="50000"/>
                    <a:lumOff val="50000"/>
                  </a:schemeClr>
                </a:solidFill>
              </a:rPr>
              <a:t>");</a:t>
            </a:r>
          </a:p>
          <a:p>
            <a:r>
              <a:rPr lang="fr-FR" sz="800" dirty="0">
                <a:solidFill>
                  <a:schemeClr val="tx1">
                    <a:lumMod val="50000"/>
                    <a:lumOff val="50000"/>
                  </a:schemeClr>
                </a:solidFill>
              </a:rPr>
              <a:t>    }</a:t>
            </a:r>
          </a:p>
          <a:p>
            <a:r>
              <a:rPr lang="fr-FR" sz="800" dirty="0">
                <a:solidFill>
                  <a:schemeClr val="tx1">
                    <a:lumMod val="50000"/>
                    <a:lumOff val="50000"/>
                  </a:schemeClr>
                </a:solidFill>
              </a:rPr>
              <a:t>  }</a:t>
            </a:r>
          </a:p>
          <a:p>
            <a:r>
              <a:rPr lang="fr-FR" sz="800" dirty="0">
                <a:solidFill>
                  <a:schemeClr val="tx1">
                    <a:lumMod val="50000"/>
                    <a:lumOff val="50000"/>
                  </a:schemeClr>
                </a:solidFill>
              </a:rPr>
              <a:t>if (STATE_PUSH1 == HIGH &amp;&amp; LAST_STATE_PUSH1 == 2) {</a:t>
            </a:r>
          </a:p>
          <a:p>
            <a:r>
              <a:rPr lang="fr-FR" sz="800" dirty="0">
                <a:solidFill>
                  <a:schemeClr val="tx1">
                    <a:lumMod val="50000"/>
                    <a:lumOff val="50000"/>
                  </a:schemeClr>
                </a:solidFill>
              </a:rPr>
              <a:t>  LAST_STATE_PUSH1 = 3;</a:t>
            </a:r>
          </a:p>
          <a:p>
            <a:r>
              <a:rPr lang="fr-FR" sz="800" dirty="0">
                <a:solidFill>
                  <a:schemeClr val="tx1">
                    <a:lumMod val="50000"/>
                    <a:lumOff val="50000"/>
                  </a:schemeClr>
                </a:solidFill>
              </a:rPr>
              <a:t>    </a:t>
            </a:r>
            <a:r>
              <a:rPr lang="fr-FR" sz="800" dirty="0" err="1">
                <a:solidFill>
                  <a:schemeClr val="tx1">
                    <a:lumMod val="50000"/>
                    <a:lumOff val="50000"/>
                  </a:schemeClr>
                </a:solidFill>
              </a:rPr>
              <a:t>noteOn</a:t>
            </a:r>
            <a:r>
              <a:rPr lang="fr-FR" sz="800" dirty="0">
                <a:solidFill>
                  <a:schemeClr val="tx1">
                    <a:lumMod val="50000"/>
                    <a:lumOff val="50000"/>
                  </a:schemeClr>
                </a:solidFill>
              </a:rPr>
              <a:t>(0, 1, 0);</a:t>
            </a:r>
          </a:p>
          <a:p>
            <a:r>
              <a:rPr lang="fr-FR" sz="800" dirty="0">
                <a:solidFill>
                  <a:schemeClr val="tx1">
                    <a:lumMod val="50000"/>
                    <a:lumOff val="50000"/>
                  </a:schemeClr>
                </a:solidFill>
              </a:rPr>
              <a:t>    </a:t>
            </a:r>
            <a:r>
              <a:rPr lang="fr-FR" sz="800" dirty="0" err="1">
                <a:solidFill>
                  <a:schemeClr val="tx1">
                    <a:lumMod val="50000"/>
                    <a:lumOff val="50000"/>
                  </a:schemeClr>
                </a:solidFill>
              </a:rPr>
              <a:t>MIDIUSB.flush</a:t>
            </a:r>
            <a:r>
              <a:rPr lang="fr-FR" sz="800" dirty="0">
                <a:solidFill>
                  <a:schemeClr val="tx1">
                    <a:lumMod val="50000"/>
                    <a:lumOff val="50000"/>
                  </a:schemeClr>
                </a:solidFill>
              </a:rPr>
              <a:t>();</a:t>
            </a:r>
          </a:p>
          <a:p>
            <a:r>
              <a:rPr lang="fr-FR" sz="800" dirty="0">
                <a:solidFill>
                  <a:schemeClr val="tx1">
                    <a:lumMod val="50000"/>
                    <a:lumOff val="50000"/>
                  </a:schemeClr>
                </a:solidFill>
              </a:rPr>
              <a:t>    if ( DEBUG == 1 ) {</a:t>
            </a:r>
          </a:p>
          <a:p>
            <a:r>
              <a:rPr lang="fr-FR" sz="800" dirty="0">
                <a:solidFill>
                  <a:schemeClr val="tx1">
                    <a:lumMod val="50000"/>
                    <a:lumOff val="50000"/>
                  </a:schemeClr>
                </a:solidFill>
              </a:rPr>
              <a:t>    </a:t>
            </a:r>
            <a:r>
              <a:rPr lang="fr-FR" sz="800" dirty="0" err="1">
                <a:solidFill>
                  <a:schemeClr val="tx1">
                    <a:lumMod val="50000"/>
                    <a:lumOff val="50000"/>
                  </a:schemeClr>
                </a:solidFill>
              </a:rPr>
              <a:t>Serial.println</a:t>
            </a:r>
            <a:r>
              <a:rPr lang="fr-FR" sz="800" dirty="0">
                <a:solidFill>
                  <a:schemeClr val="tx1">
                    <a:lumMod val="50000"/>
                    <a:lumOff val="50000"/>
                  </a:schemeClr>
                </a:solidFill>
              </a:rPr>
              <a:t>("</a:t>
            </a:r>
            <a:r>
              <a:rPr lang="fr-FR" sz="800" dirty="0" err="1">
                <a:solidFill>
                  <a:schemeClr val="tx1">
                    <a:lumMod val="50000"/>
                    <a:lumOff val="50000"/>
                  </a:schemeClr>
                </a:solidFill>
              </a:rPr>
              <a:t>Button</a:t>
            </a:r>
            <a:r>
              <a:rPr lang="fr-FR" sz="800" dirty="0">
                <a:solidFill>
                  <a:schemeClr val="tx1">
                    <a:lumMod val="50000"/>
                    <a:lumOff val="50000"/>
                  </a:schemeClr>
                </a:solidFill>
              </a:rPr>
              <a:t> PUSH1 </a:t>
            </a:r>
            <a:r>
              <a:rPr lang="fr-FR" sz="800" dirty="0" err="1">
                <a:solidFill>
                  <a:schemeClr val="tx1">
                    <a:lumMod val="50000"/>
                    <a:lumOff val="50000"/>
                  </a:schemeClr>
                </a:solidFill>
              </a:rPr>
              <a:t>pressed</a:t>
            </a:r>
            <a:r>
              <a:rPr lang="fr-FR" sz="800" dirty="0">
                <a:solidFill>
                  <a:schemeClr val="tx1">
                    <a:lumMod val="50000"/>
                    <a:lumOff val="50000"/>
                  </a:schemeClr>
                </a:solidFill>
              </a:rPr>
              <a:t>");</a:t>
            </a:r>
          </a:p>
          <a:p>
            <a:r>
              <a:rPr lang="fr-FR" sz="800" dirty="0">
                <a:solidFill>
                  <a:schemeClr val="tx1">
                    <a:lumMod val="50000"/>
                    <a:lumOff val="50000"/>
                  </a:schemeClr>
                </a:solidFill>
              </a:rPr>
              <a:t> </a:t>
            </a:r>
            <a:r>
              <a:rPr lang="fr-FR" sz="800" dirty="0" err="1">
                <a:solidFill>
                  <a:schemeClr val="tx1">
                    <a:lumMod val="50000"/>
                    <a:lumOff val="50000"/>
                  </a:schemeClr>
                </a:solidFill>
              </a:rPr>
              <a:t>Serial.println</a:t>
            </a:r>
            <a:r>
              <a:rPr lang="fr-FR" sz="800" dirty="0">
                <a:solidFill>
                  <a:schemeClr val="tx1">
                    <a:lumMod val="50000"/>
                    <a:lumOff val="50000"/>
                  </a:schemeClr>
                </a:solidFill>
              </a:rPr>
              <a:t>("</a:t>
            </a:r>
            <a:r>
              <a:rPr lang="fr-FR" sz="800" dirty="0" err="1">
                <a:solidFill>
                  <a:schemeClr val="tx1">
                    <a:lumMod val="50000"/>
                    <a:lumOff val="50000"/>
                  </a:schemeClr>
                </a:solidFill>
              </a:rPr>
              <a:t>Tx</a:t>
            </a:r>
            <a:r>
              <a:rPr lang="fr-FR" sz="800" dirty="0">
                <a:solidFill>
                  <a:schemeClr val="tx1">
                    <a:lumMod val="50000"/>
                    <a:lumOff val="50000"/>
                  </a:schemeClr>
                </a:solidFill>
              </a:rPr>
              <a:t> Channel 1, </a:t>
            </a:r>
            <a:r>
              <a:rPr lang="fr-FR" sz="800" dirty="0" err="1">
                <a:solidFill>
                  <a:schemeClr val="tx1">
                    <a:lumMod val="50000"/>
                    <a:lumOff val="50000"/>
                  </a:schemeClr>
                </a:solidFill>
              </a:rPr>
              <a:t>NoteON</a:t>
            </a:r>
            <a:r>
              <a:rPr lang="fr-FR" sz="800" dirty="0">
                <a:solidFill>
                  <a:schemeClr val="tx1">
                    <a:lumMod val="50000"/>
                    <a:lumOff val="50000"/>
                  </a:schemeClr>
                </a:solidFill>
              </a:rPr>
              <a:t> C# -2, value 0");</a:t>
            </a:r>
            <a:endParaRPr lang="fr-FR" sz="800" dirty="0" smtClean="0">
              <a:solidFill>
                <a:schemeClr val="tx1">
                  <a:lumMod val="50000"/>
                  <a:lumOff val="50000"/>
                </a:schemeClr>
              </a:solidFill>
            </a:endParaRPr>
          </a:p>
          <a:p>
            <a:r>
              <a:rPr lang="fr-FR" sz="800" dirty="0" smtClean="0">
                <a:solidFill>
                  <a:schemeClr val="tx1">
                    <a:lumMod val="50000"/>
                    <a:lumOff val="50000"/>
                  </a:schemeClr>
                </a:solidFill>
              </a:rPr>
              <a:t>    }</a:t>
            </a:r>
          </a:p>
          <a:p>
            <a:r>
              <a:rPr lang="fr-FR" sz="800" dirty="0" smtClean="0">
                <a:solidFill>
                  <a:schemeClr val="tx1">
                    <a:lumMod val="50000"/>
                    <a:lumOff val="50000"/>
                  </a:schemeClr>
                </a:solidFill>
              </a:rPr>
              <a:t>  </a:t>
            </a:r>
            <a:r>
              <a:rPr lang="fr-FR" sz="800" dirty="0">
                <a:solidFill>
                  <a:schemeClr val="tx1">
                    <a:lumMod val="50000"/>
                    <a:lumOff val="50000"/>
                  </a:schemeClr>
                </a:solidFill>
              </a:rPr>
              <a:t>}</a:t>
            </a:r>
          </a:p>
          <a:p>
            <a:r>
              <a:rPr lang="fr-FR" sz="800" dirty="0">
                <a:solidFill>
                  <a:schemeClr val="tx1">
                    <a:lumMod val="50000"/>
                    <a:lumOff val="50000"/>
                  </a:schemeClr>
                </a:solidFill>
              </a:rPr>
              <a:t>  if (STATE_PUSH1 == LOW &amp;&amp; LAST_STATE_PUSH1 == 3) {</a:t>
            </a:r>
          </a:p>
          <a:p>
            <a:r>
              <a:rPr lang="fr-FR" sz="800" dirty="0">
                <a:solidFill>
                  <a:schemeClr val="tx1">
                    <a:lumMod val="50000"/>
                    <a:lumOff val="50000"/>
                  </a:schemeClr>
                </a:solidFill>
              </a:rPr>
              <a:t>   LAST_STATE_PUSH1 = 0;</a:t>
            </a:r>
          </a:p>
          <a:p>
            <a:r>
              <a:rPr lang="fr-FR" sz="800" dirty="0">
                <a:solidFill>
                  <a:schemeClr val="tx1">
                    <a:lumMod val="50000"/>
                    <a:lumOff val="50000"/>
                  </a:schemeClr>
                </a:solidFill>
              </a:rPr>
              <a:t>   if ( DEBUG == 1 ) {</a:t>
            </a:r>
          </a:p>
          <a:p>
            <a:r>
              <a:rPr lang="fr-FR" sz="800" dirty="0">
                <a:solidFill>
                  <a:schemeClr val="tx1">
                    <a:lumMod val="50000"/>
                    <a:lumOff val="50000"/>
                  </a:schemeClr>
                </a:solidFill>
              </a:rPr>
              <a:t>    </a:t>
            </a:r>
            <a:r>
              <a:rPr lang="fr-FR" sz="800" dirty="0" err="1">
                <a:solidFill>
                  <a:schemeClr val="tx1">
                    <a:lumMod val="50000"/>
                    <a:lumOff val="50000"/>
                  </a:schemeClr>
                </a:solidFill>
              </a:rPr>
              <a:t>Serial.println</a:t>
            </a:r>
            <a:r>
              <a:rPr lang="fr-FR" sz="800" dirty="0">
                <a:solidFill>
                  <a:schemeClr val="tx1">
                    <a:lumMod val="50000"/>
                    <a:lumOff val="50000"/>
                  </a:schemeClr>
                </a:solidFill>
              </a:rPr>
              <a:t>("</a:t>
            </a:r>
            <a:r>
              <a:rPr lang="fr-FR" sz="800" dirty="0" err="1">
                <a:solidFill>
                  <a:schemeClr val="tx1">
                    <a:lumMod val="50000"/>
                    <a:lumOff val="50000"/>
                  </a:schemeClr>
                </a:solidFill>
              </a:rPr>
              <a:t>Button</a:t>
            </a:r>
            <a:r>
              <a:rPr lang="fr-FR" sz="800" dirty="0">
                <a:solidFill>
                  <a:schemeClr val="tx1">
                    <a:lumMod val="50000"/>
                    <a:lumOff val="50000"/>
                  </a:schemeClr>
                </a:solidFill>
              </a:rPr>
              <a:t> PUSH1 </a:t>
            </a:r>
            <a:r>
              <a:rPr lang="fr-FR" sz="800" dirty="0" err="1">
                <a:solidFill>
                  <a:schemeClr val="tx1">
                    <a:lumMod val="50000"/>
                    <a:lumOff val="50000"/>
                  </a:schemeClr>
                </a:solidFill>
              </a:rPr>
              <a:t>released</a:t>
            </a:r>
            <a:r>
              <a:rPr lang="fr-FR" sz="800" dirty="0">
                <a:solidFill>
                  <a:schemeClr val="tx1">
                    <a:lumMod val="50000"/>
                    <a:lumOff val="50000"/>
                  </a:schemeClr>
                </a:solidFill>
              </a:rPr>
              <a:t>");</a:t>
            </a:r>
          </a:p>
          <a:p>
            <a:r>
              <a:rPr lang="fr-FR" sz="800" dirty="0">
                <a:solidFill>
                  <a:schemeClr val="tx1">
                    <a:lumMod val="50000"/>
                    <a:lumOff val="50000"/>
                  </a:schemeClr>
                </a:solidFill>
              </a:rPr>
              <a:t>    }</a:t>
            </a:r>
          </a:p>
          <a:p>
            <a:r>
              <a:rPr lang="fr-FR" sz="800" dirty="0">
                <a:solidFill>
                  <a:schemeClr val="tx1">
                    <a:lumMod val="50000"/>
                    <a:lumOff val="50000"/>
                  </a:schemeClr>
                </a:solidFill>
              </a:rPr>
              <a:t>  </a:t>
            </a:r>
            <a:r>
              <a:rPr lang="fr-FR" sz="800" dirty="0" smtClean="0">
                <a:solidFill>
                  <a:schemeClr val="tx1">
                    <a:lumMod val="50000"/>
                    <a:lumOff val="50000"/>
                  </a:schemeClr>
                </a:solidFill>
              </a:rPr>
              <a:t>}</a:t>
            </a:r>
          </a:p>
          <a:p>
            <a:r>
              <a:rPr lang="fr-FR" sz="800" dirty="0" smtClean="0">
                <a:solidFill>
                  <a:schemeClr val="tx1">
                    <a:lumMod val="50000"/>
                    <a:lumOff val="50000"/>
                  </a:schemeClr>
                </a:solidFill>
              </a:rPr>
              <a:t>}</a:t>
            </a:r>
          </a:p>
        </p:txBody>
      </p:sp>
      <p:sp>
        <p:nvSpPr>
          <p:cNvPr id="7" name="TextBox 6"/>
          <p:cNvSpPr txBox="1"/>
          <p:nvPr/>
        </p:nvSpPr>
        <p:spPr>
          <a:xfrm>
            <a:off x="4860032" y="1926124"/>
            <a:ext cx="3384376" cy="4462760"/>
          </a:xfrm>
          <a:prstGeom prst="rect">
            <a:avLst/>
          </a:prstGeom>
          <a:noFill/>
        </p:spPr>
        <p:txBody>
          <a:bodyPr wrap="square" rtlCol="0">
            <a:spAutoFit/>
          </a:bodyPr>
          <a:lstStyle/>
          <a:p>
            <a:r>
              <a:rPr lang="fr-FR" sz="1400" dirty="0" smtClean="0"/>
              <a:t>Non persistent</a:t>
            </a:r>
          </a:p>
          <a:p>
            <a:r>
              <a:rPr lang="fr-FR" sz="900" dirty="0">
                <a:solidFill>
                  <a:schemeClr val="tx1">
                    <a:lumMod val="50000"/>
                    <a:lumOff val="50000"/>
                  </a:schemeClr>
                </a:solidFill>
              </a:rPr>
              <a:t>#</a:t>
            </a:r>
            <a:r>
              <a:rPr lang="fr-FR" sz="900" dirty="0" err="1">
                <a:solidFill>
                  <a:schemeClr val="tx1">
                    <a:lumMod val="50000"/>
                    <a:lumOff val="50000"/>
                  </a:schemeClr>
                </a:solidFill>
              </a:rPr>
              <a:t>define</a:t>
            </a:r>
            <a:r>
              <a:rPr lang="fr-FR" sz="900" dirty="0">
                <a:solidFill>
                  <a:schemeClr val="tx1">
                    <a:lumMod val="50000"/>
                    <a:lumOff val="50000"/>
                  </a:schemeClr>
                </a:solidFill>
              </a:rPr>
              <a:t> PUSH4     7</a:t>
            </a:r>
          </a:p>
          <a:p>
            <a:r>
              <a:rPr lang="fr-FR" sz="900" dirty="0" err="1">
                <a:solidFill>
                  <a:schemeClr val="tx1">
                    <a:lumMod val="50000"/>
                    <a:lumOff val="50000"/>
                  </a:schemeClr>
                </a:solidFill>
              </a:rPr>
              <a:t>int</a:t>
            </a:r>
            <a:r>
              <a:rPr lang="fr-FR" sz="900" dirty="0">
                <a:solidFill>
                  <a:schemeClr val="tx1">
                    <a:lumMod val="50000"/>
                    <a:lumOff val="50000"/>
                  </a:schemeClr>
                </a:solidFill>
              </a:rPr>
              <a:t> STATE_PUSH4 = 0;</a:t>
            </a:r>
          </a:p>
          <a:p>
            <a:r>
              <a:rPr lang="fr-FR" sz="900" dirty="0" err="1">
                <a:solidFill>
                  <a:schemeClr val="tx1">
                    <a:lumMod val="50000"/>
                    <a:lumOff val="50000"/>
                  </a:schemeClr>
                </a:solidFill>
              </a:rPr>
              <a:t>int</a:t>
            </a:r>
            <a:r>
              <a:rPr lang="fr-FR" sz="900" dirty="0">
                <a:solidFill>
                  <a:schemeClr val="tx1">
                    <a:lumMod val="50000"/>
                    <a:lumOff val="50000"/>
                  </a:schemeClr>
                </a:solidFill>
              </a:rPr>
              <a:t> LAST_STATE_PUSH4 = 0;</a:t>
            </a:r>
          </a:p>
          <a:p>
            <a:r>
              <a:rPr lang="fr-FR" sz="900" dirty="0" err="1" smtClean="0">
                <a:solidFill>
                  <a:schemeClr val="tx1">
                    <a:lumMod val="50000"/>
                    <a:lumOff val="50000"/>
                  </a:schemeClr>
                </a:solidFill>
              </a:rPr>
              <a:t>Void</a:t>
            </a:r>
            <a:r>
              <a:rPr lang="fr-FR" sz="900" dirty="0" smtClean="0">
                <a:solidFill>
                  <a:schemeClr val="tx1">
                    <a:lumMod val="50000"/>
                    <a:lumOff val="50000"/>
                  </a:schemeClr>
                </a:solidFill>
              </a:rPr>
              <a:t> setup() </a:t>
            </a:r>
          </a:p>
          <a:p>
            <a:r>
              <a:rPr lang="fr-FR" sz="900" dirty="0" smtClean="0">
                <a:solidFill>
                  <a:schemeClr val="tx1">
                    <a:lumMod val="50000"/>
                    <a:lumOff val="50000"/>
                  </a:schemeClr>
                </a:solidFill>
              </a:rPr>
              <a:t>{</a:t>
            </a:r>
          </a:p>
          <a:p>
            <a:r>
              <a:rPr lang="fr-FR" sz="900" dirty="0">
                <a:solidFill>
                  <a:schemeClr val="tx1">
                    <a:lumMod val="50000"/>
                    <a:lumOff val="50000"/>
                  </a:schemeClr>
                </a:solidFill>
              </a:rPr>
              <a:t> </a:t>
            </a:r>
            <a:r>
              <a:rPr lang="fr-FR" sz="900" dirty="0" err="1">
                <a:solidFill>
                  <a:schemeClr val="tx1">
                    <a:lumMod val="50000"/>
                    <a:lumOff val="50000"/>
                  </a:schemeClr>
                </a:solidFill>
              </a:rPr>
              <a:t>pinMode</a:t>
            </a:r>
            <a:r>
              <a:rPr lang="fr-FR" sz="900" dirty="0">
                <a:solidFill>
                  <a:schemeClr val="tx1">
                    <a:lumMod val="50000"/>
                    <a:lumOff val="50000"/>
                  </a:schemeClr>
                </a:solidFill>
              </a:rPr>
              <a:t>(PUSH4, INPUT</a:t>
            </a:r>
            <a:r>
              <a:rPr lang="fr-FR" sz="900" dirty="0" smtClean="0">
                <a:solidFill>
                  <a:schemeClr val="tx1">
                    <a:lumMod val="50000"/>
                    <a:lumOff val="50000"/>
                  </a:schemeClr>
                </a:solidFill>
              </a:rPr>
              <a:t>); </a:t>
            </a:r>
          </a:p>
          <a:p>
            <a:r>
              <a:rPr lang="fr-FR" sz="900" dirty="0" smtClean="0">
                <a:solidFill>
                  <a:schemeClr val="tx1">
                    <a:lumMod val="50000"/>
                    <a:lumOff val="50000"/>
                  </a:schemeClr>
                </a:solidFill>
              </a:rPr>
              <a:t>}</a:t>
            </a:r>
            <a:endParaRPr lang="fr-FR" sz="900" dirty="0">
              <a:solidFill>
                <a:schemeClr val="tx1">
                  <a:lumMod val="50000"/>
                  <a:lumOff val="50000"/>
                </a:schemeClr>
              </a:solidFill>
            </a:endParaRPr>
          </a:p>
          <a:p>
            <a:r>
              <a:rPr lang="fr-FR" sz="900" dirty="0" err="1" smtClean="0">
                <a:solidFill>
                  <a:schemeClr val="tx1">
                    <a:lumMod val="50000"/>
                    <a:lumOff val="50000"/>
                  </a:schemeClr>
                </a:solidFill>
              </a:rPr>
              <a:t>Void</a:t>
            </a:r>
            <a:r>
              <a:rPr lang="fr-FR" sz="900" dirty="0" smtClean="0">
                <a:solidFill>
                  <a:schemeClr val="tx1">
                    <a:lumMod val="50000"/>
                    <a:lumOff val="50000"/>
                  </a:schemeClr>
                </a:solidFill>
              </a:rPr>
              <a:t> </a:t>
            </a:r>
            <a:r>
              <a:rPr lang="fr-FR" sz="900" dirty="0" err="1" smtClean="0">
                <a:solidFill>
                  <a:schemeClr val="tx1">
                    <a:lumMod val="50000"/>
                    <a:lumOff val="50000"/>
                  </a:schemeClr>
                </a:solidFill>
              </a:rPr>
              <a:t>loop</a:t>
            </a:r>
            <a:r>
              <a:rPr lang="fr-FR" sz="900" dirty="0" smtClean="0">
                <a:solidFill>
                  <a:schemeClr val="tx1">
                    <a:lumMod val="50000"/>
                    <a:lumOff val="50000"/>
                  </a:schemeClr>
                </a:solidFill>
              </a:rPr>
              <a:t>() {</a:t>
            </a:r>
          </a:p>
          <a:p>
            <a:r>
              <a:rPr lang="fr-FR" sz="900" dirty="0" smtClean="0">
                <a:solidFill>
                  <a:schemeClr val="tx1">
                    <a:lumMod val="50000"/>
                    <a:lumOff val="50000"/>
                  </a:schemeClr>
                </a:solidFill>
              </a:rPr>
              <a:t>// </a:t>
            </a:r>
            <a:r>
              <a:rPr lang="fr-FR" sz="900" dirty="0">
                <a:solidFill>
                  <a:schemeClr val="tx1">
                    <a:lumMod val="50000"/>
                    <a:lumOff val="50000"/>
                  </a:schemeClr>
                </a:solidFill>
              </a:rPr>
              <a:t>PUSH 4 HIGH?</a:t>
            </a:r>
          </a:p>
          <a:p>
            <a:r>
              <a:rPr lang="fr-FR" sz="900" dirty="0">
                <a:solidFill>
                  <a:schemeClr val="tx1">
                    <a:lumMod val="50000"/>
                    <a:lumOff val="50000"/>
                  </a:schemeClr>
                </a:solidFill>
              </a:rPr>
              <a:t>  if ( STATE_PUSH4== HIGH &amp;&amp; LAST_STATE_PUSH4 == 0 ) {</a:t>
            </a:r>
          </a:p>
          <a:p>
            <a:r>
              <a:rPr lang="fr-FR" sz="900" dirty="0">
                <a:solidFill>
                  <a:schemeClr val="tx1">
                    <a:lumMod val="50000"/>
                    <a:lumOff val="50000"/>
                  </a:schemeClr>
                </a:solidFill>
              </a:rPr>
              <a:t>    LAST_STATE_PUSH4 = 1;</a:t>
            </a:r>
          </a:p>
          <a:p>
            <a:r>
              <a:rPr lang="fr-FR" sz="900" dirty="0">
                <a:solidFill>
                  <a:schemeClr val="tx1">
                    <a:lumMod val="50000"/>
                    <a:lumOff val="50000"/>
                  </a:schemeClr>
                </a:solidFill>
              </a:rPr>
              <a:t>    </a:t>
            </a:r>
            <a:r>
              <a:rPr lang="fr-FR" sz="900" dirty="0" err="1">
                <a:solidFill>
                  <a:schemeClr val="tx1">
                    <a:lumMod val="50000"/>
                    <a:lumOff val="50000"/>
                  </a:schemeClr>
                </a:solidFill>
              </a:rPr>
              <a:t>noteOn</a:t>
            </a:r>
            <a:r>
              <a:rPr lang="fr-FR" sz="900" dirty="0">
                <a:solidFill>
                  <a:schemeClr val="tx1">
                    <a:lumMod val="50000"/>
                    <a:lumOff val="50000"/>
                  </a:schemeClr>
                </a:solidFill>
              </a:rPr>
              <a:t>(0, 4, 127);</a:t>
            </a:r>
          </a:p>
          <a:p>
            <a:r>
              <a:rPr lang="fr-FR" sz="900" dirty="0">
                <a:solidFill>
                  <a:schemeClr val="tx1">
                    <a:lumMod val="50000"/>
                    <a:lumOff val="50000"/>
                  </a:schemeClr>
                </a:solidFill>
              </a:rPr>
              <a:t>    </a:t>
            </a:r>
            <a:r>
              <a:rPr lang="fr-FR" sz="900" dirty="0" err="1">
                <a:solidFill>
                  <a:schemeClr val="tx1">
                    <a:lumMod val="50000"/>
                    <a:lumOff val="50000"/>
                  </a:schemeClr>
                </a:solidFill>
              </a:rPr>
              <a:t>MIDIUSB.flush</a:t>
            </a:r>
            <a:r>
              <a:rPr lang="fr-FR" sz="900" dirty="0">
                <a:solidFill>
                  <a:schemeClr val="tx1">
                    <a:lumMod val="50000"/>
                    <a:lumOff val="50000"/>
                  </a:schemeClr>
                </a:solidFill>
              </a:rPr>
              <a:t>();</a:t>
            </a:r>
          </a:p>
          <a:p>
            <a:r>
              <a:rPr lang="fr-FR" sz="900" dirty="0">
                <a:solidFill>
                  <a:schemeClr val="tx1">
                    <a:lumMod val="50000"/>
                    <a:lumOff val="50000"/>
                  </a:schemeClr>
                </a:solidFill>
              </a:rPr>
              <a:t>    if ( DEBUG == 1 ) {</a:t>
            </a:r>
          </a:p>
          <a:p>
            <a:r>
              <a:rPr lang="fr-FR" sz="900" dirty="0">
                <a:solidFill>
                  <a:schemeClr val="tx1">
                    <a:lumMod val="50000"/>
                    <a:lumOff val="50000"/>
                  </a:schemeClr>
                </a:solidFill>
              </a:rPr>
              <a:t>    </a:t>
            </a:r>
            <a:r>
              <a:rPr lang="fr-FR" sz="900" dirty="0" err="1">
                <a:solidFill>
                  <a:schemeClr val="tx1">
                    <a:lumMod val="50000"/>
                    <a:lumOff val="50000"/>
                  </a:schemeClr>
                </a:solidFill>
              </a:rPr>
              <a:t>Serial.println</a:t>
            </a:r>
            <a:r>
              <a:rPr lang="fr-FR" sz="900" dirty="0">
                <a:solidFill>
                  <a:schemeClr val="tx1">
                    <a:lumMod val="50000"/>
                    <a:lumOff val="50000"/>
                  </a:schemeClr>
                </a:solidFill>
              </a:rPr>
              <a:t>("</a:t>
            </a:r>
            <a:r>
              <a:rPr lang="fr-FR" sz="900" dirty="0" err="1">
                <a:solidFill>
                  <a:schemeClr val="tx1">
                    <a:lumMod val="50000"/>
                    <a:lumOff val="50000"/>
                  </a:schemeClr>
                </a:solidFill>
              </a:rPr>
              <a:t>Button</a:t>
            </a:r>
            <a:r>
              <a:rPr lang="fr-FR" sz="900" dirty="0">
                <a:solidFill>
                  <a:schemeClr val="tx1">
                    <a:lumMod val="50000"/>
                    <a:lumOff val="50000"/>
                  </a:schemeClr>
                </a:solidFill>
              </a:rPr>
              <a:t> PUSH4 </a:t>
            </a:r>
            <a:r>
              <a:rPr lang="fr-FR" sz="900" dirty="0" err="1">
                <a:solidFill>
                  <a:schemeClr val="tx1">
                    <a:lumMod val="50000"/>
                    <a:lumOff val="50000"/>
                  </a:schemeClr>
                </a:solidFill>
              </a:rPr>
              <a:t>pressed</a:t>
            </a:r>
            <a:r>
              <a:rPr lang="fr-FR" sz="900" dirty="0">
                <a:solidFill>
                  <a:schemeClr val="tx1">
                    <a:lumMod val="50000"/>
                    <a:lumOff val="50000"/>
                  </a:schemeClr>
                </a:solidFill>
              </a:rPr>
              <a:t>");</a:t>
            </a:r>
          </a:p>
          <a:p>
            <a:r>
              <a:rPr lang="fr-FR" sz="900" dirty="0">
                <a:solidFill>
                  <a:schemeClr val="tx1">
                    <a:lumMod val="50000"/>
                    <a:lumOff val="50000"/>
                  </a:schemeClr>
                </a:solidFill>
              </a:rPr>
              <a:t>    </a:t>
            </a:r>
            <a:r>
              <a:rPr lang="it-IT" sz="900" dirty="0">
                <a:solidFill>
                  <a:schemeClr val="tx1">
                    <a:lumMod val="50000"/>
                    <a:lumOff val="50000"/>
                  </a:schemeClr>
                </a:solidFill>
              </a:rPr>
              <a:t>Serial.println("Tx Channel 1, NoteON E -2, value 127");</a:t>
            </a:r>
            <a:endParaRPr lang="fr-FR" sz="900" dirty="0">
              <a:solidFill>
                <a:schemeClr val="tx1">
                  <a:lumMod val="50000"/>
                  <a:lumOff val="50000"/>
                </a:schemeClr>
              </a:solidFill>
            </a:endParaRPr>
          </a:p>
          <a:p>
            <a:r>
              <a:rPr lang="fr-FR" sz="900" dirty="0">
                <a:solidFill>
                  <a:schemeClr val="tx1">
                    <a:lumMod val="50000"/>
                    <a:lumOff val="50000"/>
                  </a:schemeClr>
                </a:solidFill>
              </a:rPr>
              <a:t>    }</a:t>
            </a:r>
          </a:p>
          <a:p>
            <a:r>
              <a:rPr lang="fr-FR" sz="900" dirty="0">
                <a:solidFill>
                  <a:schemeClr val="tx1">
                    <a:lumMod val="50000"/>
                    <a:lumOff val="50000"/>
                  </a:schemeClr>
                </a:solidFill>
              </a:rPr>
              <a:t>  }</a:t>
            </a:r>
          </a:p>
          <a:p>
            <a:endParaRPr lang="fr-FR" sz="900" dirty="0">
              <a:solidFill>
                <a:schemeClr val="tx1">
                  <a:lumMod val="50000"/>
                  <a:lumOff val="50000"/>
                </a:schemeClr>
              </a:solidFill>
            </a:endParaRPr>
          </a:p>
          <a:p>
            <a:r>
              <a:rPr lang="fr-FR" sz="900" dirty="0">
                <a:solidFill>
                  <a:schemeClr val="tx1">
                    <a:lumMod val="50000"/>
                    <a:lumOff val="50000"/>
                  </a:schemeClr>
                </a:solidFill>
              </a:rPr>
              <a:t>  // PUSH 4 LOW?</a:t>
            </a:r>
          </a:p>
          <a:p>
            <a:r>
              <a:rPr lang="fr-FR" sz="900" dirty="0">
                <a:solidFill>
                  <a:schemeClr val="tx1">
                    <a:lumMod val="50000"/>
                    <a:lumOff val="50000"/>
                  </a:schemeClr>
                </a:solidFill>
              </a:rPr>
              <a:t>  if ( STATE_PUSH4 == LOW &amp;&amp; LAST_STATE_PUSH4 == 1 ) {</a:t>
            </a:r>
          </a:p>
          <a:p>
            <a:r>
              <a:rPr lang="fr-FR" sz="900" dirty="0">
                <a:solidFill>
                  <a:schemeClr val="tx1">
                    <a:lumMod val="50000"/>
                    <a:lumOff val="50000"/>
                  </a:schemeClr>
                </a:solidFill>
              </a:rPr>
              <a:t>    LAST_STATE_PUSH4 = 0;</a:t>
            </a:r>
          </a:p>
          <a:p>
            <a:r>
              <a:rPr lang="fr-FR" sz="900" dirty="0">
                <a:solidFill>
                  <a:schemeClr val="tx1">
                    <a:lumMod val="50000"/>
                    <a:lumOff val="50000"/>
                  </a:schemeClr>
                </a:solidFill>
              </a:rPr>
              <a:t>    </a:t>
            </a:r>
            <a:r>
              <a:rPr lang="fr-FR" sz="900" dirty="0" err="1">
                <a:solidFill>
                  <a:schemeClr val="tx1">
                    <a:lumMod val="50000"/>
                    <a:lumOff val="50000"/>
                  </a:schemeClr>
                </a:solidFill>
              </a:rPr>
              <a:t>noteOn</a:t>
            </a:r>
            <a:r>
              <a:rPr lang="fr-FR" sz="900" dirty="0">
                <a:solidFill>
                  <a:schemeClr val="tx1">
                    <a:lumMod val="50000"/>
                    <a:lumOff val="50000"/>
                  </a:schemeClr>
                </a:solidFill>
              </a:rPr>
              <a:t>(0, 4, 0);</a:t>
            </a:r>
          </a:p>
          <a:p>
            <a:r>
              <a:rPr lang="fr-FR" sz="900" dirty="0">
                <a:solidFill>
                  <a:schemeClr val="tx1">
                    <a:lumMod val="50000"/>
                    <a:lumOff val="50000"/>
                  </a:schemeClr>
                </a:solidFill>
              </a:rPr>
              <a:t>    </a:t>
            </a:r>
            <a:r>
              <a:rPr lang="fr-FR" sz="900" dirty="0" err="1">
                <a:solidFill>
                  <a:schemeClr val="tx1">
                    <a:lumMod val="50000"/>
                    <a:lumOff val="50000"/>
                  </a:schemeClr>
                </a:solidFill>
              </a:rPr>
              <a:t>MIDIUSB.flush</a:t>
            </a:r>
            <a:r>
              <a:rPr lang="fr-FR" sz="900" dirty="0">
                <a:solidFill>
                  <a:schemeClr val="tx1">
                    <a:lumMod val="50000"/>
                    <a:lumOff val="50000"/>
                  </a:schemeClr>
                </a:solidFill>
              </a:rPr>
              <a:t>();</a:t>
            </a:r>
          </a:p>
          <a:p>
            <a:r>
              <a:rPr lang="fr-FR" sz="900" dirty="0">
                <a:solidFill>
                  <a:schemeClr val="tx1">
                    <a:lumMod val="50000"/>
                    <a:lumOff val="50000"/>
                  </a:schemeClr>
                </a:solidFill>
              </a:rPr>
              <a:t>    if ( DEBUG == 1 ) {</a:t>
            </a:r>
          </a:p>
          <a:p>
            <a:r>
              <a:rPr lang="fr-FR" sz="900" dirty="0">
                <a:solidFill>
                  <a:schemeClr val="tx1">
                    <a:lumMod val="50000"/>
                    <a:lumOff val="50000"/>
                  </a:schemeClr>
                </a:solidFill>
              </a:rPr>
              <a:t>    </a:t>
            </a:r>
            <a:r>
              <a:rPr lang="fr-FR" sz="900" dirty="0" err="1">
                <a:solidFill>
                  <a:schemeClr val="tx1">
                    <a:lumMod val="50000"/>
                    <a:lumOff val="50000"/>
                  </a:schemeClr>
                </a:solidFill>
              </a:rPr>
              <a:t>Serial.println</a:t>
            </a:r>
            <a:r>
              <a:rPr lang="fr-FR" sz="900" dirty="0">
                <a:solidFill>
                  <a:schemeClr val="tx1">
                    <a:lumMod val="50000"/>
                    <a:lumOff val="50000"/>
                  </a:schemeClr>
                </a:solidFill>
              </a:rPr>
              <a:t>("</a:t>
            </a:r>
            <a:r>
              <a:rPr lang="fr-FR" sz="900" dirty="0" err="1">
                <a:solidFill>
                  <a:schemeClr val="tx1">
                    <a:lumMod val="50000"/>
                    <a:lumOff val="50000"/>
                  </a:schemeClr>
                </a:solidFill>
              </a:rPr>
              <a:t>Button</a:t>
            </a:r>
            <a:r>
              <a:rPr lang="fr-FR" sz="900" dirty="0">
                <a:solidFill>
                  <a:schemeClr val="tx1">
                    <a:lumMod val="50000"/>
                    <a:lumOff val="50000"/>
                  </a:schemeClr>
                </a:solidFill>
              </a:rPr>
              <a:t> PUSH4 </a:t>
            </a:r>
            <a:r>
              <a:rPr lang="fr-FR" sz="900" dirty="0" err="1">
                <a:solidFill>
                  <a:schemeClr val="tx1">
                    <a:lumMod val="50000"/>
                    <a:lumOff val="50000"/>
                  </a:schemeClr>
                </a:solidFill>
              </a:rPr>
              <a:t>released</a:t>
            </a:r>
            <a:r>
              <a:rPr lang="fr-FR" sz="900" dirty="0">
                <a:solidFill>
                  <a:schemeClr val="tx1">
                    <a:lumMod val="50000"/>
                    <a:lumOff val="50000"/>
                  </a:schemeClr>
                </a:solidFill>
              </a:rPr>
              <a:t>");</a:t>
            </a:r>
          </a:p>
          <a:p>
            <a:r>
              <a:rPr lang="fr-FR" sz="900" dirty="0">
                <a:solidFill>
                  <a:schemeClr val="tx1">
                    <a:lumMod val="50000"/>
                    <a:lumOff val="50000"/>
                  </a:schemeClr>
                </a:solidFill>
              </a:rPr>
              <a:t>    </a:t>
            </a:r>
            <a:r>
              <a:rPr lang="it-IT" sz="900" dirty="0">
                <a:solidFill>
                  <a:schemeClr val="tx1">
                    <a:lumMod val="50000"/>
                    <a:lumOff val="50000"/>
                  </a:schemeClr>
                </a:solidFill>
              </a:rPr>
              <a:t>Serial.println("Tx Channel 1, NoteON E -2, value 0");</a:t>
            </a:r>
            <a:endParaRPr lang="fr-FR" sz="900" dirty="0">
              <a:solidFill>
                <a:schemeClr val="tx1">
                  <a:lumMod val="50000"/>
                  <a:lumOff val="50000"/>
                </a:schemeClr>
              </a:solidFill>
            </a:endParaRPr>
          </a:p>
          <a:p>
            <a:r>
              <a:rPr lang="fr-FR" sz="900" dirty="0">
                <a:solidFill>
                  <a:schemeClr val="tx1">
                    <a:lumMod val="50000"/>
                    <a:lumOff val="50000"/>
                  </a:schemeClr>
                </a:solidFill>
              </a:rPr>
              <a:t>    }</a:t>
            </a:r>
          </a:p>
          <a:p>
            <a:r>
              <a:rPr lang="fr-FR" sz="900" dirty="0">
                <a:solidFill>
                  <a:schemeClr val="tx1">
                    <a:lumMod val="50000"/>
                    <a:lumOff val="50000"/>
                  </a:schemeClr>
                </a:solidFill>
              </a:rPr>
              <a:t>  }</a:t>
            </a:r>
          </a:p>
          <a:p>
            <a:r>
              <a:rPr lang="fr-FR" sz="900" dirty="0">
                <a:solidFill>
                  <a:schemeClr val="tx1">
                    <a:lumMod val="50000"/>
                    <a:lumOff val="50000"/>
                  </a:schemeClr>
                </a:solidFill>
              </a:rPr>
              <a:t>}</a:t>
            </a:r>
          </a:p>
        </p:txBody>
      </p:sp>
    </p:spTree>
    <p:extLst>
      <p:ext uri="{BB962C8B-B14F-4D97-AF65-F5344CB8AC3E}">
        <p14:creationId xmlns:p14="http://schemas.microsoft.com/office/powerpoint/2010/main" val="235889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9" y="0"/>
            <a:ext cx="7772400" cy="1470025"/>
          </a:xfrm>
        </p:spPr>
        <p:txBody>
          <a:bodyPr>
            <a:normAutofit/>
          </a:bodyPr>
          <a:lstStyle/>
          <a:p>
            <a:pPr marL="742950" indent="-742950">
              <a:buFont typeface="+mj-lt"/>
              <a:buAutoNum type="arabicPeriod" startAt="4"/>
            </a:pPr>
            <a:r>
              <a:rPr lang="fr-FR" sz="3200" dirty="0" smtClean="0"/>
              <a:t>Programmation du </a:t>
            </a:r>
            <a:r>
              <a:rPr lang="fr-FR" sz="3200" dirty="0"/>
              <a:t>contrôleur</a:t>
            </a:r>
          </a:p>
        </p:txBody>
      </p:sp>
      <p:sp>
        <p:nvSpPr>
          <p:cNvPr id="6" name="Slide Number Placeholder 5"/>
          <p:cNvSpPr>
            <a:spLocks noGrp="1"/>
          </p:cNvSpPr>
          <p:nvPr>
            <p:ph type="sldNum" sz="quarter" idx="12"/>
          </p:nvPr>
        </p:nvSpPr>
        <p:spPr/>
        <p:txBody>
          <a:bodyPr/>
          <a:lstStyle/>
          <a:p>
            <a:fld id="{BC0F8E48-EF55-4A88-B637-FCC7E3CF64FD}" type="slidenum">
              <a:rPr lang="fr-FR" smtClean="0"/>
              <a:pPr/>
              <a:t>16</a:t>
            </a:fld>
            <a:r>
              <a:rPr lang="fr-FR" dirty="0" smtClean="0"/>
              <a:t> </a:t>
            </a:r>
            <a:endParaRPr lang="fr-FR" dirty="0"/>
          </a:p>
        </p:txBody>
      </p:sp>
      <p:sp>
        <p:nvSpPr>
          <p:cNvPr id="8" name="TextBox 7"/>
          <p:cNvSpPr txBox="1"/>
          <p:nvPr/>
        </p:nvSpPr>
        <p:spPr>
          <a:xfrm>
            <a:off x="611560" y="1556792"/>
            <a:ext cx="7848872" cy="5170646"/>
          </a:xfrm>
          <a:prstGeom prst="rect">
            <a:avLst/>
          </a:prstGeom>
          <a:noFill/>
        </p:spPr>
        <p:txBody>
          <a:bodyPr wrap="square" rtlCol="0">
            <a:spAutoFit/>
          </a:bodyPr>
          <a:lstStyle/>
          <a:p>
            <a:pPr marL="800100" lvl="1" indent="-342900">
              <a:buFont typeface="+mj-lt"/>
              <a:buAutoNum type="alphaUcPeriod" startAt="4"/>
            </a:pPr>
            <a:r>
              <a:rPr lang="fr-FR" dirty="0" smtClean="0"/>
              <a:t>Interrupteur</a:t>
            </a:r>
          </a:p>
          <a:p>
            <a:pPr marL="800100" lvl="1" indent="-342900">
              <a:buFont typeface="+mj-lt"/>
              <a:buAutoNum type="alphaUcPeriod" startAt="4"/>
            </a:pPr>
            <a:endParaRPr lang="fr-FR" dirty="0" smtClean="0"/>
          </a:p>
          <a:p>
            <a:pPr lvl="1"/>
            <a:r>
              <a:rPr lang="fr-FR" sz="1400" dirty="0">
                <a:solidFill>
                  <a:schemeClr val="tx1">
                    <a:lumMod val="50000"/>
                    <a:lumOff val="50000"/>
                  </a:schemeClr>
                </a:solidFill>
              </a:rPr>
              <a:t>#</a:t>
            </a:r>
            <a:r>
              <a:rPr lang="fr-FR" sz="1400" dirty="0" err="1">
                <a:solidFill>
                  <a:schemeClr val="tx1">
                    <a:lumMod val="50000"/>
                    <a:lumOff val="50000"/>
                  </a:schemeClr>
                </a:solidFill>
              </a:rPr>
              <a:t>define</a:t>
            </a:r>
            <a:r>
              <a:rPr lang="fr-FR" sz="1400" dirty="0">
                <a:solidFill>
                  <a:schemeClr val="tx1">
                    <a:lumMod val="50000"/>
                    <a:lumOff val="50000"/>
                  </a:schemeClr>
                </a:solidFill>
              </a:rPr>
              <a:t> SWITCH    </a:t>
            </a:r>
            <a:r>
              <a:rPr lang="fr-FR" sz="1400" dirty="0" smtClean="0">
                <a:solidFill>
                  <a:schemeClr val="tx1">
                    <a:lumMod val="50000"/>
                    <a:lumOff val="50000"/>
                  </a:schemeClr>
                </a:solidFill>
              </a:rPr>
              <a:t>2</a:t>
            </a:r>
          </a:p>
          <a:p>
            <a:pPr lvl="1"/>
            <a:r>
              <a:rPr lang="en-US" sz="1400" dirty="0" err="1">
                <a:solidFill>
                  <a:schemeClr val="tx1">
                    <a:lumMod val="50000"/>
                    <a:lumOff val="50000"/>
                  </a:schemeClr>
                </a:solidFill>
              </a:rPr>
              <a:t>int</a:t>
            </a:r>
            <a:r>
              <a:rPr lang="en-US" sz="1400" dirty="0">
                <a:solidFill>
                  <a:schemeClr val="tx1">
                    <a:lumMod val="50000"/>
                    <a:lumOff val="50000"/>
                  </a:schemeClr>
                </a:solidFill>
              </a:rPr>
              <a:t> STATE_SWITCH = 0;</a:t>
            </a:r>
          </a:p>
          <a:p>
            <a:pPr lvl="1"/>
            <a:r>
              <a:rPr lang="en-US" sz="1400" dirty="0" err="1">
                <a:solidFill>
                  <a:schemeClr val="tx1">
                    <a:lumMod val="50000"/>
                    <a:lumOff val="50000"/>
                  </a:schemeClr>
                </a:solidFill>
              </a:rPr>
              <a:t>int</a:t>
            </a:r>
            <a:r>
              <a:rPr lang="en-US" sz="1400" dirty="0">
                <a:solidFill>
                  <a:schemeClr val="tx1">
                    <a:lumMod val="50000"/>
                    <a:lumOff val="50000"/>
                  </a:schemeClr>
                </a:solidFill>
              </a:rPr>
              <a:t> LAST_STATE_SWITCH = 0</a:t>
            </a:r>
            <a:r>
              <a:rPr lang="en-US" sz="1400" dirty="0" smtClean="0">
                <a:solidFill>
                  <a:schemeClr val="tx1">
                    <a:lumMod val="50000"/>
                    <a:lumOff val="50000"/>
                  </a:schemeClr>
                </a:solidFill>
              </a:rPr>
              <a:t>;</a:t>
            </a:r>
          </a:p>
          <a:p>
            <a:pPr lvl="1"/>
            <a:r>
              <a:rPr lang="en-US" sz="1400" dirty="0" smtClean="0">
                <a:solidFill>
                  <a:schemeClr val="tx1">
                    <a:lumMod val="50000"/>
                    <a:lumOff val="50000"/>
                  </a:schemeClr>
                </a:solidFill>
              </a:rPr>
              <a:t>Void setup() {</a:t>
            </a:r>
          </a:p>
          <a:p>
            <a:pPr lvl="1"/>
            <a:r>
              <a:rPr lang="fr-FR" sz="1400" dirty="0" err="1">
                <a:solidFill>
                  <a:schemeClr val="tx1">
                    <a:lumMod val="50000"/>
                    <a:lumOff val="50000"/>
                  </a:schemeClr>
                </a:solidFill>
              </a:rPr>
              <a:t>pinMode</a:t>
            </a:r>
            <a:r>
              <a:rPr lang="fr-FR" sz="1400" dirty="0">
                <a:solidFill>
                  <a:schemeClr val="tx1">
                    <a:lumMod val="50000"/>
                    <a:lumOff val="50000"/>
                  </a:schemeClr>
                </a:solidFill>
              </a:rPr>
              <a:t>(SWITCH, INPUT</a:t>
            </a:r>
            <a:r>
              <a:rPr lang="fr-FR" sz="1400" dirty="0" smtClean="0">
                <a:solidFill>
                  <a:schemeClr val="tx1">
                    <a:lumMod val="50000"/>
                    <a:lumOff val="50000"/>
                  </a:schemeClr>
                </a:solidFill>
              </a:rPr>
              <a:t>);</a:t>
            </a:r>
          </a:p>
          <a:p>
            <a:pPr lvl="1"/>
            <a:r>
              <a:rPr lang="fr-FR" sz="1400" dirty="0" smtClean="0">
                <a:solidFill>
                  <a:schemeClr val="tx1">
                    <a:lumMod val="50000"/>
                    <a:lumOff val="50000"/>
                  </a:schemeClr>
                </a:solidFill>
              </a:rPr>
              <a:t>}</a:t>
            </a:r>
          </a:p>
          <a:p>
            <a:pPr lvl="1"/>
            <a:r>
              <a:rPr lang="fr-FR" sz="1400" dirty="0" err="1" smtClean="0">
                <a:solidFill>
                  <a:schemeClr val="tx1">
                    <a:lumMod val="50000"/>
                    <a:lumOff val="50000"/>
                  </a:schemeClr>
                </a:solidFill>
              </a:rPr>
              <a:t>Void</a:t>
            </a:r>
            <a:r>
              <a:rPr lang="fr-FR" sz="1400" dirty="0" smtClean="0">
                <a:solidFill>
                  <a:schemeClr val="tx1">
                    <a:lumMod val="50000"/>
                    <a:lumOff val="50000"/>
                  </a:schemeClr>
                </a:solidFill>
              </a:rPr>
              <a:t> </a:t>
            </a:r>
            <a:r>
              <a:rPr lang="fr-FR" sz="1400" dirty="0" err="1" smtClean="0">
                <a:solidFill>
                  <a:schemeClr val="tx1">
                    <a:lumMod val="50000"/>
                    <a:lumOff val="50000"/>
                  </a:schemeClr>
                </a:solidFill>
              </a:rPr>
              <a:t>loop</a:t>
            </a:r>
            <a:r>
              <a:rPr lang="fr-FR" sz="1400" dirty="0" smtClean="0">
                <a:solidFill>
                  <a:schemeClr val="tx1">
                    <a:lumMod val="50000"/>
                    <a:lumOff val="50000"/>
                  </a:schemeClr>
                </a:solidFill>
              </a:rPr>
              <a:t>() {</a:t>
            </a:r>
          </a:p>
          <a:p>
            <a:pPr lvl="1"/>
            <a:r>
              <a:rPr lang="en-US" sz="1400" dirty="0" smtClean="0">
                <a:solidFill>
                  <a:schemeClr val="tx1">
                    <a:lumMod val="50000"/>
                    <a:lumOff val="50000"/>
                  </a:schemeClr>
                </a:solidFill>
              </a:rPr>
              <a:t>// </a:t>
            </a:r>
            <a:r>
              <a:rPr lang="en-US" sz="1400" dirty="0">
                <a:solidFill>
                  <a:schemeClr val="tx1">
                    <a:lumMod val="50000"/>
                    <a:lumOff val="50000"/>
                  </a:schemeClr>
                </a:solidFill>
              </a:rPr>
              <a:t>SWITCH HIGH?</a:t>
            </a:r>
          </a:p>
          <a:p>
            <a:pPr lvl="1"/>
            <a:r>
              <a:rPr lang="en-US" sz="1400" dirty="0">
                <a:solidFill>
                  <a:schemeClr val="tx1">
                    <a:lumMod val="50000"/>
                    <a:lumOff val="50000"/>
                  </a:schemeClr>
                </a:solidFill>
              </a:rPr>
              <a:t>  if ( STATE_SWITCH == HIGH  &amp;&amp; LAST_STATE_SWITCH == 0) {</a:t>
            </a:r>
          </a:p>
          <a:p>
            <a:pPr lvl="1"/>
            <a:r>
              <a:rPr lang="en-US" sz="1400" dirty="0">
                <a:solidFill>
                  <a:schemeClr val="tx1">
                    <a:lumMod val="50000"/>
                    <a:lumOff val="50000"/>
                  </a:schemeClr>
                </a:solidFill>
              </a:rPr>
              <a:t>        LAST_STATE_SWITCH = 1;</a:t>
            </a:r>
          </a:p>
          <a:p>
            <a:pPr lvl="1"/>
            <a:r>
              <a:rPr lang="en-US" sz="1400" dirty="0">
                <a:solidFill>
                  <a:schemeClr val="tx1">
                    <a:lumMod val="50000"/>
                    <a:lumOff val="50000"/>
                  </a:schemeClr>
                </a:solidFill>
              </a:rPr>
              <a:t>    if ( DEBUG == 1) {</a:t>
            </a:r>
          </a:p>
          <a:p>
            <a:pPr lvl="1"/>
            <a:r>
              <a:rPr lang="en-US" sz="1400" dirty="0">
                <a:solidFill>
                  <a:schemeClr val="tx1">
                    <a:lumMod val="50000"/>
                    <a:lumOff val="50000"/>
                  </a:schemeClr>
                </a:solidFill>
              </a:rPr>
              <a:t>      </a:t>
            </a:r>
            <a:r>
              <a:rPr lang="en-US" sz="1400" dirty="0" err="1">
                <a:solidFill>
                  <a:schemeClr val="tx1">
                    <a:lumMod val="50000"/>
                    <a:lumOff val="50000"/>
                  </a:schemeClr>
                </a:solidFill>
              </a:rPr>
              <a:t>Serial.println</a:t>
            </a:r>
            <a:r>
              <a:rPr lang="en-US" sz="1400" dirty="0">
                <a:solidFill>
                  <a:schemeClr val="tx1">
                    <a:lumMod val="50000"/>
                    <a:lumOff val="50000"/>
                  </a:schemeClr>
                </a:solidFill>
              </a:rPr>
              <a:t>("SWITCH HIGH");</a:t>
            </a:r>
          </a:p>
          <a:p>
            <a:pPr lvl="1"/>
            <a:r>
              <a:rPr lang="en-US" sz="1400" dirty="0">
                <a:solidFill>
                  <a:schemeClr val="tx1">
                    <a:lumMod val="50000"/>
                    <a:lumOff val="50000"/>
                  </a:schemeClr>
                </a:solidFill>
              </a:rPr>
              <a:t>    }</a:t>
            </a:r>
          </a:p>
          <a:p>
            <a:pPr lvl="1"/>
            <a:r>
              <a:rPr lang="en-US" sz="1400" dirty="0">
                <a:solidFill>
                  <a:schemeClr val="tx1">
                    <a:lumMod val="50000"/>
                    <a:lumOff val="50000"/>
                  </a:schemeClr>
                </a:solidFill>
              </a:rPr>
              <a:t>  </a:t>
            </a:r>
            <a:r>
              <a:rPr lang="en-US" sz="1400" dirty="0" smtClean="0">
                <a:solidFill>
                  <a:schemeClr val="tx1">
                    <a:lumMod val="50000"/>
                    <a:lumOff val="50000"/>
                  </a:schemeClr>
                </a:solidFill>
              </a:rPr>
              <a:t>}</a:t>
            </a:r>
            <a:endParaRPr lang="en-US" sz="1400" dirty="0">
              <a:solidFill>
                <a:schemeClr val="tx1">
                  <a:lumMod val="50000"/>
                  <a:lumOff val="50000"/>
                </a:schemeClr>
              </a:solidFill>
            </a:endParaRPr>
          </a:p>
          <a:p>
            <a:pPr lvl="1"/>
            <a:r>
              <a:rPr lang="en-US" sz="1400" dirty="0">
                <a:solidFill>
                  <a:schemeClr val="tx1">
                    <a:lumMod val="50000"/>
                    <a:lumOff val="50000"/>
                  </a:schemeClr>
                </a:solidFill>
              </a:rPr>
              <a:t>  // SWITCH LOW?</a:t>
            </a:r>
          </a:p>
          <a:p>
            <a:pPr lvl="1"/>
            <a:r>
              <a:rPr lang="en-US" sz="1400" dirty="0">
                <a:solidFill>
                  <a:schemeClr val="tx1">
                    <a:lumMod val="50000"/>
                    <a:lumOff val="50000"/>
                  </a:schemeClr>
                </a:solidFill>
              </a:rPr>
              <a:t>  if ( STATE_SWITCH == LOW  &amp;&amp; LAST_STATE_SWITCH == 1) {</a:t>
            </a:r>
          </a:p>
          <a:p>
            <a:pPr lvl="1"/>
            <a:r>
              <a:rPr lang="en-US" sz="1400" dirty="0">
                <a:solidFill>
                  <a:schemeClr val="tx1">
                    <a:lumMod val="50000"/>
                    <a:lumOff val="50000"/>
                  </a:schemeClr>
                </a:solidFill>
              </a:rPr>
              <a:t>    LAST_STATE_SWITCH = 0;</a:t>
            </a:r>
          </a:p>
          <a:p>
            <a:pPr lvl="1"/>
            <a:r>
              <a:rPr lang="en-US" sz="1400" dirty="0">
                <a:solidFill>
                  <a:schemeClr val="tx1">
                    <a:lumMod val="50000"/>
                    <a:lumOff val="50000"/>
                  </a:schemeClr>
                </a:solidFill>
              </a:rPr>
              <a:t>    if ( DEBUG == 1) {</a:t>
            </a:r>
          </a:p>
          <a:p>
            <a:pPr lvl="1"/>
            <a:r>
              <a:rPr lang="en-US" sz="1400" dirty="0">
                <a:solidFill>
                  <a:schemeClr val="tx1">
                    <a:lumMod val="50000"/>
                    <a:lumOff val="50000"/>
                  </a:schemeClr>
                </a:solidFill>
              </a:rPr>
              <a:t>      </a:t>
            </a:r>
            <a:r>
              <a:rPr lang="en-US" sz="1400" dirty="0" err="1">
                <a:solidFill>
                  <a:schemeClr val="tx1">
                    <a:lumMod val="50000"/>
                    <a:lumOff val="50000"/>
                  </a:schemeClr>
                </a:solidFill>
              </a:rPr>
              <a:t>Serial.println</a:t>
            </a:r>
            <a:r>
              <a:rPr lang="en-US" sz="1400" dirty="0">
                <a:solidFill>
                  <a:schemeClr val="tx1">
                    <a:lumMod val="50000"/>
                    <a:lumOff val="50000"/>
                  </a:schemeClr>
                </a:solidFill>
              </a:rPr>
              <a:t>("SWITCH LOW");</a:t>
            </a:r>
          </a:p>
          <a:p>
            <a:pPr lvl="1"/>
            <a:r>
              <a:rPr lang="en-US" sz="1400" dirty="0">
                <a:solidFill>
                  <a:schemeClr val="tx1">
                    <a:lumMod val="50000"/>
                    <a:lumOff val="50000"/>
                  </a:schemeClr>
                </a:solidFill>
              </a:rPr>
              <a:t>    }</a:t>
            </a:r>
          </a:p>
          <a:p>
            <a:pPr lvl="1"/>
            <a:r>
              <a:rPr lang="en-US" sz="1400" dirty="0">
                <a:solidFill>
                  <a:schemeClr val="tx1">
                    <a:lumMod val="50000"/>
                    <a:lumOff val="50000"/>
                  </a:schemeClr>
                </a:solidFill>
              </a:rPr>
              <a:t>  }</a:t>
            </a:r>
            <a:endParaRPr lang="fr-FR" sz="1400" dirty="0" smtClean="0">
              <a:solidFill>
                <a:schemeClr val="tx1">
                  <a:lumMod val="50000"/>
                  <a:lumOff val="50000"/>
                </a:schemeClr>
              </a:solidFill>
            </a:endParaRPr>
          </a:p>
        </p:txBody>
      </p:sp>
    </p:spTree>
    <p:extLst>
      <p:ext uri="{BB962C8B-B14F-4D97-AF65-F5344CB8AC3E}">
        <p14:creationId xmlns:p14="http://schemas.microsoft.com/office/powerpoint/2010/main" val="2474428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289" y="0"/>
            <a:ext cx="7772400" cy="1470025"/>
          </a:xfrm>
        </p:spPr>
        <p:txBody>
          <a:bodyPr>
            <a:normAutofit/>
          </a:bodyPr>
          <a:lstStyle/>
          <a:p>
            <a:pPr marL="742950" indent="-742950">
              <a:buFont typeface="+mj-lt"/>
              <a:buAutoNum type="arabicPeriod" startAt="4"/>
            </a:pPr>
            <a:r>
              <a:rPr lang="fr-FR" sz="3200" dirty="0" smtClean="0"/>
              <a:t>Programmation du </a:t>
            </a:r>
            <a:r>
              <a:rPr lang="fr-FR" sz="3200" dirty="0"/>
              <a:t>contrôleur</a:t>
            </a:r>
          </a:p>
        </p:txBody>
      </p:sp>
      <p:sp>
        <p:nvSpPr>
          <p:cNvPr id="6" name="Slide Number Placeholder 5"/>
          <p:cNvSpPr>
            <a:spLocks noGrp="1"/>
          </p:cNvSpPr>
          <p:nvPr>
            <p:ph type="sldNum" sz="quarter" idx="12"/>
          </p:nvPr>
        </p:nvSpPr>
        <p:spPr/>
        <p:txBody>
          <a:bodyPr/>
          <a:lstStyle/>
          <a:p>
            <a:fld id="{BC0F8E48-EF55-4A88-B637-FCC7E3CF64FD}" type="slidenum">
              <a:rPr lang="fr-FR" smtClean="0"/>
              <a:pPr/>
              <a:t>17</a:t>
            </a:fld>
            <a:r>
              <a:rPr lang="fr-FR" dirty="0" smtClean="0"/>
              <a:t> </a:t>
            </a:r>
            <a:endParaRPr lang="fr-FR" dirty="0"/>
          </a:p>
        </p:txBody>
      </p:sp>
      <p:sp>
        <p:nvSpPr>
          <p:cNvPr id="8" name="TextBox 7"/>
          <p:cNvSpPr txBox="1"/>
          <p:nvPr/>
        </p:nvSpPr>
        <p:spPr>
          <a:xfrm>
            <a:off x="611560" y="1556792"/>
            <a:ext cx="7848872" cy="4893647"/>
          </a:xfrm>
          <a:prstGeom prst="rect">
            <a:avLst/>
          </a:prstGeom>
          <a:noFill/>
        </p:spPr>
        <p:txBody>
          <a:bodyPr wrap="square" rtlCol="0">
            <a:spAutoFit/>
          </a:bodyPr>
          <a:lstStyle/>
          <a:p>
            <a:pPr marL="800100" lvl="1" indent="-342900">
              <a:buFont typeface="+mj-lt"/>
              <a:buAutoNum type="alphaUcPeriod" startAt="5"/>
            </a:pPr>
            <a:r>
              <a:rPr lang="fr-FR" dirty="0" smtClean="0"/>
              <a:t>LED</a:t>
            </a:r>
          </a:p>
          <a:p>
            <a:pPr lvl="1"/>
            <a:endParaRPr lang="fr-FR" dirty="0" smtClean="0"/>
          </a:p>
          <a:p>
            <a:pPr lvl="1"/>
            <a:r>
              <a:rPr lang="fr-FR" sz="1200" dirty="0">
                <a:solidFill>
                  <a:schemeClr val="tx1">
                    <a:lumMod val="50000"/>
                    <a:lumOff val="50000"/>
                  </a:schemeClr>
                </a:solidFill>
              </a:rPr>
              <a:t>#</a:t>
            </a:r>
            <a:r>
              <a:rPr lang="fr-FR" sz="1200" dirty="0" err="1">
                <a:solidFill>
                  <a:schemeClr val="tx1">
                    <a:lumMod val="50000"/>
                    <a:lumOff val="50000"/>
                  </a:schemeClr>
                </a:solidFill>
              </a:rPr>
              <a:t>define</a:t>
            </a:r>
            <a:r>
              <a:rPr lang="fr-FR" sz="1200" dirty="0">
                <a:solidFill>
                  <a:schemeClr val="tx1">
                    <a:lumMod val="50000"/>
                    <a:lumOff val="50000"/>
                  </a:schemeClr>
                </a:solidFill>
              </a:rPr>
              <a:t> LED       3 // PWM</a:t>
            </a:r>
          </a:p>
          <a:p>
            <a:pPr lvl="1"/>
            <a:r>
              <a:rPr lang="fr-FR" sz="1200" dirty="0" err="1">
                <a:solidFill>
                  <a:schemeClr val="tx1">
                    <a:lumMod val="50000"/>
                    <a:lumOff val="50000"/>
                  </a:schemeClr>
                </a:solidFill>
              </a:rPr>
              <a:t>int</a:t>
            </a:r>
            <a:r>
              <a:rPr lang="fr-FR" sz="1200" dirty="0">
                <a:solidFill>
                  <a:schemeClr val="tx1">
                    <a:lumMod val="50000"/>
                    <a:lumOff val="50000"/>
                  </a:schemeClr>
                </a:solidFill>
              </a:rPr>
              <a:t> RATE_LED = 0</a:t>
            </a:r>
            <a:r>
              <a:rPr lang="fr-FR" sz="1200" dirty="0" smtClean="0">
                <a:solidFill>
                  <a:schemeClr val="tx1">
                    <a:lumMod val="50000"/>
                    <a:lumOff val="50000"/>
                  </a:schemeClr>
                </a:solidFill>
              </a:rPr>
              <a:t>;</a:t>
            </a:r>
          </a:p>
          <a:p>
            <a:pPr lvl="1"/>
            <a:r>
              <a:rPr lang="fr-FR" sz="1200" dirty="0" err="1" smtClean="0">
                <a:solidFill>
                  <a:schemeClr val="tx1">
                    <a:lumMod val="50000"/>
                    <a:lumOff val="50000"/>
                  </a:schemeClr>
                </a:solidFill>
              </a:rPr>
              <a:t>Void</a:t>
            </a:r>
            <a:r>
              <a:rPr lang="fr-FR" sz="1200" dirty="0" smtClean="0">
                <a:solidFill>
                  <a:schemeClr val="tx1">
                    <a:lumMod val="50000"/>
                    <a:lumOff val="50000"/>
                  </a:schemeClr>
                </a:solidFill>
              </a:rPr>
              <a:t> setup() {</a:t>
            </a:r>
          </a:p>
          <a:p>
            <a:pPr lvl="1"/>
            <a:r>
              <a:rPr lang="fr-FR" sz="1200" dirty="0">
                <a:solidFill>
                  <a:schemeClr val="tx1">
                    <a:lumMod val="50000"/>
                    <a:lumOff val="50000"/>
                  </a:schemeClr>
                </a:solidFill>
              </a:rPr>
              <a:t> </a:t>
            </a:r>
            <a:r>
              <a:rPr lang="fr-FR" sz="1200" dirty="0" err="1">
                <a:solidFill>
                  <a:schemeClr val="tx1">
                    <a:lumMod val="50000"/>
                    <a:lumOff val="50000"/>
                  </a:schemeClr>
                </a:solidFill>
              </a:rPr>
              <a:t>pinMode</a:t>
            </a:r>
            <a:r>
              <a:rPr lang="fr-FR" sz="1200" dirty="0">
                <a:solidFill>
                  <a:schemeClr val="tx1">
                    <a:lumMod val="50000"/>
                    <a:lumOff val="50000"/>
                  </a:schemeClr>
                </a:solidFill>
              </a:rPr>
              <a:t>(LED, OUTPUT);</a:t>
            </a:r>
          </a:p>
          <a:p>
            <a:pPr lvl="1"/>
            <a:r>
              <a:rPr lang="fr-FR" sz="1200" dirty="0" smtClean="0">
                <a:solidFill>
                  <a:schemeClr val="tx1">
                    <a:lumMod val="50000"/>
                    <a:lumOff val="50000"/>
                  </a:schemeClr>
                </a:solidFill>
              </a:rPr>
              <a:t>}</a:t>
            </a:r>
          </a:p>
          <a:p>
            <a:pPr lvl="1"/>
            <a:r>
              <a:rPr lang="fr-FR" sz="1200" dirty="0" err="1" smtClean="0">
                <a:solidFill>
                  <a:schemeClr val="tx1">
                    <a:lumMod val="50000"/>
                    <a:lumOff val="50000"/>
                  </a:schemeClr>
                </a:solidFill>
              </a:rPr>
              <a:t>Void</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loop</a:t>
            </a:r>
            <a:r>
              <a:rPr lang="fr-FR" sz="1200" dirty="0" smtClean="0">
                <a:solidFill>
                  <a:schemeClr val="tx1">
                    <a:lumMod val="50000"/>
                    <a:lumOff val="50000"/>
                  </a:schemeClr>
                </a:solidFill>
              </a:rPr>
              <a:t>() {</a:t>
            </a:r>
          </a:p>
          <a:p>
            <a:pPr lvl="1"/>
            <a:r>
              <a:rPr lang="fr-FR" sz="1200" dirty="0">
                <a:solidFill>
                  <a:schemeClr val="tx1">
                    <a:lumMod val="50000"/>
                    <a:lumOff val="50000"/>
                  </a:schemeClr>
                </a:solidFill>
              </a:rPr>
              <a:t>// MIDI message </a:t>
            </a:r>
            <a:r>
              <a:rPr lang="fr-FR" sz="1200" dirty="0" err="1">
                <a:solidFill>
                  <a:schemeClr val="tx1">
                    <a:lumMod val="50000"/>
                    <a:lumOff val="50000"/>
                  </a:schemeClr>
                </a:solidFill>
              </a:rPr>
              <a:t>received</a:t>
            </a:r>
            <a:r>
              <a:rPr lang="fr-FR" sz="1200" dirty="0">
                <a:solidFill>
                  <a:schemeClr val="tx1">
                    <a:lumMod val="50000"/>
                    <a:lumOff val="50000"/>
                  </a:schemeClr>
                </a:solidFill>
              </a:rPr>
              <a:t>?</a:t>
            </a:r>
          </a:p>
          <a:p>
            <a:pPr lvl="1"/>
            <a:r>
              <a:rPr lang="fr-FR" sz="1200" dirty="0">
                <a:solidFill>
                  <a:schemeClr val="tx1">
                    <a:lumMod val="50000"/>
                    <a:lumOff val="50000"/>
                  </a:schemeClr>
                </a:solidFill>
              </a:rPr>
              <a:t>  </a:t>
            </a:r>
            <a:r>
              <a:rPr lang="fr-FR" sz="1200" dirty="0" err="1">
                <a:solidFill>
                  <a:schemeClr val="tx1">
                    <a:lumMod val="50000"/>
                    <a:lumOff val="50000"/>
                  </a:schemeClr>
                </a:solidFill>
              </a:rPr>
              <a:t>while</a:t>
            </a:r>
            <a:r>
              <a:rPr lang="fr-FR" sz="1200" dirty="0">
                <a:solidFill>
                  <a:schemeClr val="tx1">
                    <a:lumMod val="50000"/>
                    <a:lumOff val="50000"/>
                  </a:schemeClr>
                </a:solidFill>
              </a:rPr>
              <a:t> (</a:t>
            </a:r>
            <a:r>
              <a:rPr lang="fr-FR" sz="1200" dirty="0" err="1">
                <a:solidFill>
                  <a:schemeClr val="tx1">
                    <a:lumMod val="50000"/>
                    <a:lumOff val="50000"/>
                  </a:schemeClr>
                </a:solidFill>
              </a:rPr>
              <a:t>MIDIUSB.available</a:t>
            </a:r>
            <a:r>
              <a:rPr lang="fr-FR" sz="1200" dirty="0">
                <a:solidFill>
                  <a:schemeClr val="tx1">
                    <a:lumMod val="50000"/>
                    <a:lumOff val="50000"/>
                  </a:schemeClr>
                </a:solidFill>
              </a:rPr>
              <a:t>() &gt; 0) {</a:t>
            </a:r>
          </a:p>
          <a:p>
            <a:pPr lvl="1"/>
            <a:r>
              <a:rPr lang="fr-FR" sz="1200" dirty="0">
                <a:solidFill>
                  <a:schemeClr val="tx1">
                    <a:lumMod val="50000"/>
                    <a:lumOff val="50000"/>
                  </a:schemeClr>
                </a:solidFill>
              </a:rPr>
              <a:t>    </a:t>
            </a:r>
            <a:r>
              <a:rPr lang="fr-FR" sz="1200" dirty="0" err="1">
                <a:solidFill>
                  <a:schemeClr val="tx1">
                    <a:lumMod val="50000"/>
                    <a:lumOff val="50000"/>
                  </a:schemeClr>
                </a:solidFill>
              </a:rPr>
              <a:t>MIDIEvent</a:t>
            </a:r>
            <a:r>
              <a:rPr lang="fr-FR" sz="1200" dirty="0">
                <a:solidFill>
                  <a:schemeClr val="tx1">
                    <a:lumMod val="50000"/>
                    <a:lumOff val="50000"/>
                  </a:schemeClr>
                </a:solidFill>
              </a:rPr>
              <a:t> e;</a:t>
            </a:r>
          </a:p>
          <a:p>
            <a:pPr lvl="1"/>
            <a:r>
              <a:rPr lang="fr-FR" sz="1200" dirty="0">
                <a:solidFill>
                  <a:schemeClr val="tx1">
                    <a:lumMod val="50000"/>
                    <a:lumOff val="50000"/>
                  </a:schemeClr>
                </a:solidFill>
              </a:rPr>
              <a:t>    e = </a:t>
            </a:r>
            <a:r>
              <a:rPr lang="fr-FR" sz="1200" dirty="0" err="1">
                <a:solidFill>
                  <a:schemeClr val="tx1">
                    <a:lumMod val="50000"/>
                    <a:lumOff val="50000"/>
                  </a:schemeClr>
                </a:solidFill>
              </a:rPr>
              <a:t>MIDIUSB.read</a:t>
            </a:r>
            <a:r>
              <a:rPr lang="fr-FR" sz="1200" dirty="0">
                <a:solidFill>
                  <a:schemeClr val="tx1">
                    <a:lumMod val="50000"/>
                    <a:lumOff val="50000"/>
                  </a:schemeClr>
                </a:solidFill>
              </a:rPr>
              <a:t>();</a:t>
            </a:r>
          </a:p>
          <a:p>
            <a:pPr lvl="1"/>
            <a:r>
              <a:rPr lang="fr-FR" sz="1200" dirty="0">
                <a:solidFill>
                  <a:schemeClr val="tx1">
                    <a:lumMod val="50000"/>
                    <a:lumOff val="50000"/>
                  </a:schemeClr>
                </a:solidFill>
              </a:rPr>
              <a:t>    </a:t>
            </a:r>
            <a:r>
              <a:rPr lang="fr-FR" sz="1200" dirty="0" err="1">
                <a:solidFill>
                  <a:schemeClr val="tx1">
                    <a:lumMod val="50000"/>
                    <a:lumOff val="50000"/>
                  </a:schemeClr>
                </a:solidFill>
              </a:rPr>
              <a:t>MIDIUSB.flush</a:t>
            </a:r>
            <a:r>
              <a:rPr lang="fr-FR" sz="1200" dirty="0">
                <a:solidFill>
                  <a:schemeClr val="tx1">
                    <a:lumMod val="50000"/>
                    <a:lumOff val="50000"/>
                  </a:schemeClr>
                </a:solidFill>
              </a:rPr>
              <a:t>();</a:t>
            </a:r>
          </a:p>
          <a:p>
            <a:pPr lvl="1"/>
            <a:r>
              <a:rPr lang="fr-FR" sz="1200" dirty="0">
                <a:solidFill>
                  <a:schemeClr val="tx1">
                    <a:lumMod val="50000"/>
                    <a:lumOff val="50000"/>
                  </a:schemeClr>
                </a:solidFill>
              </a:rPr>
              <a:t>    </a:t>
            </a:r>
          </a:p>
          <a:p>
            <a:pPr lvl="1"/>
            <a:r>
              <a:rPr lang="fr-FR" sz="1200" dirty="0">
                <a:solidFill>
                  <a:schemeClr val="tx1">
                    <a:lumMod val="50000"/>
                    <a:lumOff val="50000"/>
                  </a:schemeClr>
                </a:solidFill>
              </a:rPr>
              <a:t>    // If Channel 1, CC 7, </a:t>
            </a:r>
            <a:r>
              <a:rPr lang="fr-FR" sz="1200" dirty="0" err="1">
                <a:solidFill>
                  <a:schemeClr val="tx1">
                    <a:lumMod val="50000"/>
                    <a:lumOff val="50000"/>
                  </a:schemeClr>
                </a:solidFill>
              </a:rPr>
              <a:t>get</a:t>
            </a:r>
            <a:r>
              <a:rPr lang="fr-FR" sz="1200" dirty="0">
                <a:solidFill>
                  <a:schemeClr val="tx1">
                    <a:lumMod val="50000"/>
                    <a:lumOff val="50000"/>
                  </a:schemeClr>
                </a:solidFill>
              </a:rPr>
              <a:t> the value</a:t>
            </a:r>
          </a:p>
          <a:p>
            <a:pPr lvl="1"/>
            <a:r>
              <a:rPr lang="fr-FR" sz="1200" dirty="0">
                <a:solidFill>
                  <a:schemeClr val="tx1">
                    <a:lumMod val="50000"/>
                    <a:lumOff val="50000"/>
                  </a:schemeClr>
                </a:solidFill>
              </a:rPr>
              <a:t>    if (</a:t>
            </a:r>
            <a:r>
              <a:rPr lang="fr-FR" sz="1200" dirty="0" err="1">
                <a:solidFill>
                  <a:schemeClr val="tx1">
                    <a:lumMod val="50000"/>
                    <a:lumOff val="50000"/>
                  </a:schemeClr>
                </a:solidFill>
              </a:rPr>
              <a:t>e.type</a:t>
            </a:r>
            <a:r>
              <a:rPr lang="fr-FR" sz="1200" dirty="0">
                <a:solidFill>
                  <a:schemeClr val="tx1">
                    <a:lumMod val="50000"/>
                    <a:lumOff val="50000"/>
                  </a:schemeClr>
                </a:solidFill>
              </a:rPr>
              <a:t> ==  0x0B &amp;&amp; e.m1 == 176 &amp;&amp; e.m2 == 7) {</a:t>
            </a:r>
          </a:p>
          <a:p>
            <a:pPr lvl="1"/>
            <a:r>
              <a:rPr lang="fr-FR" sz="1200" dirty="0">
                <a:solidFill>
                  <a:schemeClr val="tx1">
                    <a:lumMod val="50000"/>
                    <a:lumOff val="50000"/>
                  </a:schemeClr>
                </a:solidFill>
              </a:rPr>
              <a:t>      if ( DEBUG == 1) {</a:t>
            </a:r>
          </a:p>
          <a:p>
            <a:pPr lvl="1"/>
            <a:r>
              <a:rPr lang="fr-FR" sz="1200" dirty="0">
                <a:solidFill>
                  <a:schemeClr val="tx1">
                    <a:lumMod val="50000"/>
                    <a:lumOff val="50000"/>
                  </a:schemeClr>
                </a:solidFill>
              </a:rPr>
              <a:t>        </a:t>
            </a:r>
            <a:r>
              <a:rPr lang="fr-FR" sz="1200" dirty="0" err="1">
                <a:solidFill>
                  <a:schemeClr val="tx1">
                    <a:lumMod val="50000"/>
                    <a:lumOff val="50000"/>
                  </a:schemeClr>
                </a:solidFill>
              </a:rPr>
              <a:t>Serial.print</a:t>
            </a:r>
            <a:r>
              <a:rPr lang="fr-FR" sz="1200" dirty="0">
                <a:solidFill>
                  <a:schemeClr val="tx1">
                    <a:lumMod val="50000"/>
                    <a:lumOff val="50000"/>
                  </a:schemeClr>
                </a:solidFill>
              </a:rPr>
              <a:t>("</a:t>
            </a:r>
            <a:r>
              <a:rPr lang="fr-FR" sz="1200" dirty="0" err="1">
                <a:solidFill>
                  <a:schemeClr val="tx1">
                    <a:lumMod val="50000"/>
                    <a:lumOff val="50000"/>
                  </a:schemeClr>
                </a:solidFill>
              </a:rPr>
              <a:t>Rx</a:t>
            </a:r>
            <a:r>
              <a:rPr lang="fr-FR" sz="1200" dirty="0">
                <a:solidFill>
                  <a:schemeClr val="tx1">
                    <a:lumMod val="50000"/>
                    <a:lumOff val="50000"/>
                  </a:schemeClr>
                </a:solidFill>
              </a:rPr>
              <a:t> Channel 1, CC7, value ");</a:t>
            </a:r>
          </a:p>
          <a:p>
            <a:pPr lvl="1"/>
            <a:r>
              <a:rPr lang="fr-FR" sz="1200" dirty="0">
                <a:solidFill>
                  <a:schemeClr val="tx1">
                    <a:lumMod val="50000"/>
                    <a:lumOff val="50000"/>
                  </a:schemeClr>
                </a:solidFill>
              </a:rPr>
              <a:t>        </a:t>
            </a:r>
            <a:r>
              <a:rPr lang="fr-FR" sz="1200" dirty="0" err="1">
                <a:solidFill>
                  <a:schemeClr val="tx1">
                    <a:lumMod val="50000"/>
                    <a:lumOff val="50000"/>
                  </a:schemeClr>
                </a:solidFill>
              </a:rPr>
              <a:t>Serial.println</a:t>
            </a:r>
            <a:r>
              <a:rPr lang="fr-FR" sz="1200" dirty="0">
                <a:solidFill>
                  <a:schemeClr val="tx1">
                    <a:lumMod val="50000"/>
                    <a:lumOff val="50000"/>
                  </a:schemeClr>
                </a:solidFill>
              </a:rPr>
              <a:t>(e.m3);</a:t>
            </a:r>
          </a:p>
          <a:p>
            <a:pPr lvl="1"/>
            <a:r>
              <a:rPr lang="fr-FR" sz="1200" dirty="0">
                <a:solidFill>
                  <a:schemeClr val="tx1">
                    <a:lumMod val="50000"/>
                    <a:lumOff val="50000"/>
                  </a:schemeClr>
                </a:solidFill>
              </a:rPr>
              <a:t>      }</a:t>
            </a:r>
          </a:p>
          <a:p>
            <a:pPr lvl="1"/>
            <a:r>
              <a:rPr lang="fr-FR" sz="1200" dirty="0">
                <a:solidFill>
                  <a:schemeClr val="tx1">
                    <a:lumMod val="50000"/>
                    <a:lumOff val="50000"/>
                  </a:schemeClr>
                </a:solidFill>
              </a:rPr>
              <a:t>      RATE_LED = e.m3;</a:t>
            </a:r>
          </a:p>
          <a:p>
            <a:pPr lvl="1"/>
            <a:r>
              <a:rPr lang="fr-FR" sz="1200" dirty="0">
                <a:solidFill>
                  <a:schemeClr val="tx1">
                    <a:lumMod val="50000"/>
                    <a:lumOff val="50000"/>
                  </a:schemeClr>
                </a:solidFill>
              </a:rPr>
              <a:t>      RATE_LED = </a:t>
            </a:r>
            <a:r>
              <a:rPr lang="fr-FR" sz="1200" dirty="0" err="1">
                <a:solidFill>
                  <a:schemeClr val="tx1">
                    <a:lumMod val="50000"/>
                    <a:lumOff val="50000"/>
                  </a:schemeClr>
                </a:solidFill>
              </a:rPr>
              <a:t>map</a:t>
            </a:r>
            <a:r>
              <a:rPr lang="fr-FR" sz="1200" dirty="0">
                <a:solidFill>
                  <a:schemeClr val="tx1">
                    <a:lumMod val="50000"/>
                    <a:lumOff val="50000"/>
                  </a:schemeClr>
                </a:solidFill>
              </a:rPr>
              <a:t>(RATE_LED, 0, 127, 0, 255);</a:t>
            </a:r>
          </a:p>
          <a:p>
            <a:pPr lvl="1"/>
            <a:r>
              <a:rPr lang="fr-FR" sz="1200" dirty="0">
                <a:solidFill>
                  <a:schemeClr val="tx1">
                    <a:lumMod val="50000"/>
                    <a:lumOff val="50000"/>
                  </a:schemeClr>
                </a:solidFill>
              </a:rPr>
              <a:t>      </a:t>
            </a:r>
            <a:r>
              <a:rPr lang="fr-FR" sz="1200" dirty="0" err="1">
                <a:solidFill>
                  <a:schemeClr val="tx1">
                    <a:lumMod val="50000"/>
                    <a:lumOff val="50000"/>
                  </a:schemeClr>
                </a:solidFill>
              </a:rPr>
              <a:t>analogWrite</a:t>
            </a:r>
            <a:r>
              <a:rPr lang="fr-FR" sz="1200" dirty="0">
                <a:solidFill>
                  <a:schemeClr val="tx1">
                    <a:lumMod val="50000"/>
                    <a:lumOff val="50000"/>
                  </a:schemeClr>
                </a:solidFill>
              </a:rPr>
              <a:t>(LED, RATE_LED);</a:t>
            </a:r>
          </a:p>
          <a:p>
            <a:pPr lvl="1"/>
            <a:r>
              <a:rPr lang="fr-FR" sz="1200" dirty="0">
                <a:solidFill>
                  <a:schemeClr val="tx1">
                    <a:lumMod val="50000"/>
                    <a:lumOff val="50000"/>
                  </a:schemeClr>
                </a:solidFill>
              </a:rPr>
              <a:t>    </a:t>
            </a:r>
            <a:r>
              <a:rPr lang="fr-FR" sz="1200" dirty="0" smtClean="0">
                <a:solidFill>
                  <a:schemeClr val="tx1">
                    <a:lumMod val="50000"/>
                    <a:lumOff val="50000"/>
                  </a:schemeClr>
                </a:solidFill>
              </a:rPr>
              <a:t>}</a:t>
            </a:r>
          </a:p>
          <a:p>
            <a:pPr lvl="1"/>
            <a:r>
              <a:rPr lang="fr-FR" sz="1200" dirty="0">
                <a:solidFill>
                  <a:schemeClr val="tx1">
                    <a:lumMod val="50000"/>
                    <a:lumOff val="50000"/>
                  </a:schemeClr>
                </a:solidFill>
              </a:rPr>
              <a:t>}</a:t>
            </a:r>
            <a:endParaRPr lang="fr-FR" sz="1200" dirty="0" smtClean="0">
              <a:solidFill>
                <a:schemeClr val="tx1">
                  <a:lumMod val="50000"/>
                  <a:lumOff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59" y="1844824"/>
            <a:ext cx="4668289" cy="1996225"/>
          </a:xfrm>
          <a:prstGeom prst="rect">
            <a:avLst/>
          </a:prstGeom>
        </p:spPr>
      </p:pic>
      <p:sp>
        <p:nvSpPr>
          <p:cNvPr id="4" name="TextBox 3"/>
          <p:cNvSpPr txBox="1"/>
          <p:nvPr/>
        </p:nvSpPr>
        <p:spPr>
          <a:xfrm>
            <a:off x="5724128" y="3854169"/>
            <a:ext cx="2880320" cy="369332"/>
          </a:xfrm>
          <a:prstGeom prst="rect">
            <a:avLst/>
          </a:prstGeom>
          <a:noFill/>
        </p:spPr>
        <p:txBody>
          <a:bodyPr wrap="square" rtlCol="0">
            <a:spAutoFit/>
          </a:bodyPr>
          <a:lstStyle/>
          <a:p>
            <a:r>
              <a:rPr lang="fr-FR" dirty="0" smtClean="0"/>
              <a:t>Table générale MIDI</a:t>
            </a:r>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2589080671"/>
              </p:ext>
            </p:extLst>
          </p:nvPr>
        </p:nvGraphicFramePr>
        <p:xfrm>
          <a:off x="4788024" y="4725144"/>
          <a:ext cx="4092224" cy="1285240"/>
        </p:xfrm>
        <a:graphic>
          <a:graphicData uri="http://schemas.openxmlformats.org/drawingml/2006/table">
            <a:tbl>
              <a:tblPr firstRow="1" bandRow="1">
                <a:tableStyleId>{5C22544A-7EE6-4342-B048-85BDC9FD1C3A}</a:tableStyleId>
              </a:tblPr>
              <a:tblGrid>
                <a:gridCol w="1224136"/>
                <a:gridCol w="1224136"/>
                <a:gridCol w="720080"/>
                <a:gridCol w="923872"/>
              </a:tblGrid>
              <a:tr h="370840">
                <a:tc>
                  <a:txBody>
                    <a:bodyPr/>
                    <a:lstStyle/>
                    <a:p>
                      <a:r>
                        <a:rPr lang="fr-FR" dirty="0" err="1" smtClean="0"/>
                        <a:t>e.type</a:t>
                      </a:r>
                      <a:endParaRPr lang="fr-FR" dirty="0"/>
                    </a:p>
                  </a:txBody>
                  <a:tcPr/>
                </a:tc>
                <a:tc>
                  <a:txBody>
                    <a:bodyPr/>
                    <a:lstStyle/>
                    <a:p>
                      <a:r>
                        <a:rPr lang="fr-FR" dirty="0" smtClean="0"/>
                        <a:t>e.m1</a:t>
                      </a:r>
                      <a:endParaRPr lang="fr-FR" dirty="0"/>
                    </a:p>
                  </a:txBody>
                  <a:tcPr/>
                </a:tc>
                <a:tc>
                  <a:txBody>
                    <a:bodyPr/>
                    <a:lstStyle/>
                    <a:p>
                      <a:r>
                        <a:rPr lang="fr-FR" dirty="0" smtClean="0"/>
                        <a:t>e.m2</a:t>
                      </a:r>
                      <a:endParaRPr lang="fr-FR" dirty="0"/>
                    </a:p>
                  </a:txBody>
                  <a:tcPr/>
                </a:tc>
                <a:tc>
                  <a:txBody>
                    <a:bodyPr/>
                    <a:lstStyle/>
                    <a:p>
                      <a:r>
                        <a:rPr lang="fr-FR" dirty="0" smtClean="0"/>
                        <a:t>e.m3</a:t>
                      </a:r>
                      <a:endParaRPr lang="fr-FR" dirty="0"/>
                    </a:p>
                  </a:txBody>
                  <a:tcPr/>
                </a:tc>
              </a:tr>
              <a:tr h="370840">
                <a:tc>
                  <a:txBody>
                    <a:bodyPr/>
                    <a:lstStyle/>
                    <a:p>
                      <a:r>
                        <a:rPr lang="fr-FR" dirty="0" smtClean="0"/>
                        <a:t>0x0B</a:t>
                      </a:r>
                      <a:r>
                        <a:rPr lang="fr-FR" baseline="0" dirty="0" smtClean="0"/>
                        <a:t> -&gt; Control Change</a:t>
                      </a:r>
                      <a:endParaRPr lang="fr-FR" dirty="0"/>
                    </a:p>
                  </a:txBody>
                  <a:tcPr/>
                </a:tc>
                <a:tc>
                  <a:txBody>
                    <a:bodyPr/>
                    <a:lstStyle/>
                    <a:p>
                      <a:r>
                        <a:rPr lang="fr-FR" dirty="0" smtClean="0"/>
                        <a:t>176 -&gt; Channel</a:t>
                      </a:r>
                      <a:r>
                        <a:rPr lang="fr-FR" baseline="0" dirty="0" smtClean="0"/>
                        <a:t> 1</a:t>
                      </a:r>
                      <a:endParaRPr lang="fr-FR" dirty="0"/>
                    </a:p>
                  </a:txBody>
                  <a:tcPr/>
                </a:tc>
                <a:tc>
                  <a:txBody>
                    <a:bodyPr/>
                    <a:lstStyle/>
                    <a:p>
                      <a:r>
                        <a:rPr lang="fr-FR" dirty="0" smtClean="0"/>
                        <a:t>7 -&gt; CC7</a:t>
                      </a:r>
                      <a:endParaRPr lang="fr-FR" dirty="0"/>
                    </a:p>
                  </a:txBody>
                  <a:tcPr/>
                </a:tc>
                <a:tc>
                  <a:txBody>
                    <a:bodyPr/>
                    <a:lstStyle/>
                    <a:p>
                      <a:r>
                        <a:rPr lang="fr-FR" dirty="0" smtClean="0"/>
                        <a:t>vélocité</a:t>
                      </a:r>
                      <a:endParaRPr lang="fr-FR" dirty="0"/>
                    </a:p>
                  </a:txBody>
                  <a:tcPr/>
                </a:tc>
              </a:tr>
            </a:tbl>
          </a:graphicData>
        </a:graphic>
      </p:graphicFrame>
      <p:sp>
        <p:nvSpPr>
          <p:cNvPr id="9" name="TextBox 8"/>
          <p:cNvSpPr txBox="1"/>
          <p:nvPr/>
        </p:nvSpPr>
        <p:spPr>
          <a:xfrm>
            <a:off x="5580112" y="6086787"/>
            <a:ext cx="2880320" cy="369332"/>
          </a:xfrm>
          <a:prstGeom prst="rect">
            <a:avLst/>
          </a:prstGeom>
          <a:noFill/>
        </p:spPr>
        <p:txBody>
          <a:bodyPr wrap="square" rtlCol="0">
            <a:spAutoFit/>
          </a:bodyPr>
          <a:lstStyle/>
          <a:p>
            <a:r>
              <a:rPr lang="fr-FR" dirty="0" smtClean="0"/>
              <a:t>Réception via lib MIDIUSB</a:t>
            </a:r>
            <a:endParaRPr lang="fr-FR" dirty="0"/>
          </a:p>
        </p:txBody>
      </p:sp>
    </p:spTree>
    <p:extLst>
      <p:ext uri="{BB962C8B-B14F-4D97-AF65-F5344CB8AC3E}">
        <p14:creationId xmlns:p14="http://schemas.microsoft.com/office/powerpoint/2010/main" val="828422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866" y="0"/>
            <a:ext cx="7772400" cy="1470025"/>
          </a:xfrm>
        </p:spPr>
        <p:txBody>
          <a:bodyPr>
            <a:normAutofit/>
          </a:bodyPr>
          <a:lstStyle/>
          <a:p>
            <a:pPr marL="742950" indent="-742950">
              <a:buFont typeface="+mj-lt"/>
              <a:buAutoNum type="arabicPeriod" startAt="4"/>
            </a:pPr>
            <a:r>
              <a:rPr lang="fr-FR" sz="3200" dirty="0" smtClean="0"/>
              <a:t>Programmation du </a:t>
            </a:r>
            <a:r>
              <a:rPr lang="fr-FR" sz="3200" dirty="0"/>
              <a:t>contrôleur</a:t>
            </a:r>
          </a:p>
        </p:txBody>
      </p:sp>
      <p:sp>
        <p:nvSpPr>
          <p:cNvPr id="6" name="Slide Number Placeholder 5"/>
          <p:cNvSpPr>
            <a:spLocks noGrp="1"/>
          </p:cNvSpPr>
          <p:nvPr>
            <p:ph type="sldNum" sz="quarter" idx="12"/>
          </p:nvPr>
        </p:nvSpPr>
        <p:spPr/>
        <p:txBody>
          <a:bodyPr/>
          <a:lstStyle/>
          <a:p>
            <a:fld id="{BC0F8E48-EF55-4A88-B637-FCC7E3CF64FD}" type="slidenum">
              <a:rPr lang="fr-FR" smtClean="0"/>
              <a:pPr/>
              <a:t>18</a:t>
            </a:fld>
            <a:r>
              <a:rPr lang="fr-FR" dirty="0" smtClean="0"/>
              <a:t> </a:t>
            </a:r>
            <a:endParaRPr lang="fr-FR" dirty="0"/>
          </a:p>
        </p:txBody>
      </p:sp>
      <p:sp>
        <p:nvSpPr>
          <p:cNvPr id="8" name="TextBox 7"/>
          <p:cNvSpPr txBox="1"/>
          <p:nvPr/>
        </p:nvSpPr>
        <p:spPr>
          <a:xfrm>
            <a:off x="611560" y="1556792"/>
            <a:ext cx="7848872" cy="6001643"/>
          </a:xfrm>
          <a:prstGeom prst="rect">
            <a:avLst/>
          </a:prstGeom>
          <a:noFill/>
        </p:spPr>
        <p:txBody>
          <a:bodyPr wrap="square" rtlCol="0">
            <a:spAutoFit/>
          </a:bodyPr>
          <a:lstStyle/>
          <a:p>
            <a:pPr lvl="1"/>
            <a:endParaRPr lang="fr-FR" dirty="0" smtClean="0"/>
          </a:p>
          <a:p>
            <a:pPr lvl="1"/>
            <a:r>
              <a:rPr lang="fr-FR" dirty="0" smtClean="0"/>
              <a:t>Bonnes pratiques: </a:t>
            </a:r>
          </a:p>
          <a:p>
            <a:pPr marL="800100" lvl="1" indent="-342900">
              <a:buFont typeface="+mj-lt"/>
              <a:buAutoNum type="alphaUcPeriod"/>
            </a:pPr>
            <a:endParaRPr lang="fr-FR" dirty="0"/>
          </a:p>
          <a:p>
            <a:pPr marL="1200150" lvl="2" indent="-285750">
              <a:buFont typeface="Arial" pitchFamily="34" charset="0"/>
              <a:buChar char="•"/>
            </a:pPr>
            <a:r>
              <a:rPr lang="fr-FR" dirty="0"/>
              <a:t>Vérification du câblage avec du code simple (exemples de l’IDE d’</a:t>
            </a:r>
            <a:r>
              <a:rPr lang="fr-FR" dirty="0" err="1"/>
              <a:t>Arduino</a:t>
            </a:r>
            <a:r>
              <a:rPr lang="fr-FR" dirty="0"/>
              <a:t>) pour tous modules</a:t>
            </a:r>
          </a:p>
          <a:p>
            <a:pPr lvl="1"/>
            <a:endParaRPr lang="fr-FR" dirty="0" smtClean="0"/>
          </a:p>
          <a:p>
            <a:pPr marL="1200150" lvl="2" indent="-285750">
              <a:buFont typeface="Arial" pitchFamily="34" charset="0"/>
              <a:buChar char="•"/>
            </a:pPr>
            <a:r>
              <a:rPr lang="fr-FR" dirty="0" smtClean="0"/>
              <a:t>Utiliser le Serial monitor pour débuguer le code : </a:t>
            </a:r>
            <a:endParaRPr lang="fr-FR" dirty="0" smtClean="0"/>
          </a:p>
          <a:p>
            <a:pPr lvl="2"/>
            <a:endParaRPr lang="fr-FR" sz="1200" dirty="0" smtClean="0"/>
          </a:p>
          <a:p>
            <a:pPr lvl="1"/>
            <a:r>
              <a:rPr lang="fr-FR" sz="1200" dirty="0" smtClean="0">
                <a:solidFill>
                  <a:schemeClr val="tx1">
                    <a:lumMod val="50000"/>
                    <a:lumOff val="50000"/>
                  </a:schemeClr>
                </a:solidFill>
              </a:rPr>
              <a:t>		</a:t>
            </a:r>
            <a:r>
              <a:rPr lang="fr-FR" sz="1200" dirty="0" err="1" smtClean="0">
                <a:solidFill>
                  <a:schemeClr val="tx1">
                    <a:lumMod val="50000"/>
                    <a:lumOff val="50000"/>
                  </a:schemeClr>
                </a:solidFill>
              </a:rPr>
              <a:t>void</a:t>
            </a:r>
            <a:r>
              <a:rPr lang="fr-FR" sz="1200" dirty="0" smtClean="0">
                <a:solidFill>
                  <a:schemeClr val="tx1">
                    <a:lumMod val="50000"/>
                    <a:lumOff val="50000"/>
                  </a:schemeClr>
                </a:solidFill>
              </a:rPr>
              <a:t> </a:t>
            </a:r>
            <a:r>
              <a:rPr lang="fr-FR" sz="1200" dirty="0">
                <a:solidFill>
                  <a:schemeClr val="tx1">
                    <a:lumMod val="50000"/>
                    <a:lumOff val="50000"/>
                  </a:schemeClr>
                </a:solidFill>
              </a:rPr>
              <a:t>setup() </a:t>
            </a:r>
            <a:r>
              <a:rPr lang="fr-FR" sz="1200" dirty="0" smtClean="0">
                <a:solidFill>
                  <a:schemeClr val="tx1">
                    <a:lumMod val="50000"/>
                    <a:lumOff val="50000"/>
                  </a:schemeClr>
                </a:solidFill>
              </a:rPr>
              <a:t>{</a:t>
            </a:r>
            <a:endParaRPr lang="fr-FR" sz="1200" dirty="0">
              <a:solidFill>
                <a:schemeClr val="tx1">
                  <a:lumMod val="50000"/>
                  <a:lumOff val="50000"/>
                </a:schemeClr>
              </a:solidFill>
            </a:endParaRPr>
          </a:p>
          <a:p>
            <a:pPr lvl="1"/>
            <a:r>
              <a:rPr lang="fr-FR" sz="1200" dirty="0">
                <a:solidFill>
                  <a:schemeClr val="tx1">
                    <a:lumMod val="50000"/>
                    <a:lumOff val="50000"/>
                  </a:schemeClr>
                </a:solidFill>
              </a:rPr>
              <a:t>  </a:t>
            </a:r>
            <a:r>
              <a:rPr lang="fr-FR" sz="1200" dirty="0" smtClean="0">
                <a:solidFill>
                  <a:schemeClr val="tx1">
                    <a:lumMod val="50000"/>
                    <a:lumOff val="50000"/>
                  </a:schemeClr>
                </a:solidFill>
              </a:rPr>
              <a:t>		  // </a:t>
            </a:r>
            <a:r>
              <a:rPr lang="fr-FR" sz="1200" dirty="0">
                <a:solidFill>
                  <a:schemeClr val="tx1">
                    <a:lumMod val="50000"/>
                    <a:lumOff val="50000"/>
                  </a:schemeClr>
                </a:solidFill>
              </a:rPr>
              <a:t>For serial monitor</a:t>
            </a:r>
          </a:p>
          <a:p>
            <a:pPr lvl="1"/>
            <a:r>
              <a:rPr lang="fr-FR" sz="1200" dirty="0">
                <a:solidFill>
                  <a:schemeClr val="tx1">
                    <a:lumMod val="50000"/>
                    <a:lumOff val="50000"/>
                  </a:schemeClr>
                </a:solidFill>
              </a:rPr>
              <a:t>  </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Serial.begin</a:t>
            </a:r>
            <a:r>
              <a:rPr lang="fr-FR" sz="1200" dirty="0" smtClean="0">
                <a:solidFill>
                  <a:schemeClr val="tx1">
                    <a:lumMod val="50000"/>
                    <a:lumOff val="50000"/>
                  </a:schemeClr>
                </a:solidFill>
              </a:rPr>
              <a:t>(57600</a:t>
            </a:r>
            <a:r>
              <a:rPr lang="fr-FR" sz="1200" dirty="0">
                <a:solidFill>
                  <a:schemeClr val="tx1">
                    <a:lumMod val="50000"/>
                    <a:lumOff val="50000"/>
                  </a:schemeClr>
                </a:solidFill>
              </a:rPr>
              <a:t>);</a:t>
            </a:r>
          </a:p>
          <a:p>
            <a:pPr lvl="1"/>
            <a:r>
              <a:rPr lang="fr-FR" sz="1200" dirty="0">
                <a:solidFill>
                  <a:schemeClr val="tx1">
                    <a:lumMod val="50000"/>
                    <a:lumOff val="50000"/>
                  </a:schemeClr>
                </a:solidFill>
              </a:rPr>
              <a:t>  </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delay</a:t>
            </a:r>
            <a:r>
              <a:rPr lang="fr-FR" sz="1200" dirty="0" smtClean="0">
                <a:solidFill>
                  <a:schemeClr val="tx1">
                    <a:lumMod val="50000"/>
                    <a:lumOff val="50000"/>
                  </a:schemeClr>
                </a:solidFill>
              </a:rPr>
              <a:t>(1000);</a:t>
            </a:r>
          </a:p>
          <a:p>
            <a:pPr lvl="1"/>
            <a:r>
              <a:rPr lang="fr-FR" sz="1200" dirty="0">
                <a:solidFill>
                  <a:schemeClr val="tx1">
                    <a:lumMod val="50000"/>
                    <a:lumOff val="50000"/>
                  </a:schemeClr>
                </a:solidFill>
              </a:rPr>
              <a:t>	</a:t>
            </a:r>
            <a:r>
              <a:rPr lang="fr-FR" sz="1200" dirty="0" smtClean="0">
                <a:solidFill>
                  <a:schemeClr val="tx1">
                    <a:lumMod val="50000"/>
                    <a:lumOff val="50000"/>
                  </a:schemeClr>
                </a:solidFill>
              </a:rPr>
              <a:t>	  }</a:t>
            </a:r>
          </a:p>
          <a:p>
            <a:pPr lvl="1"/>
            <a:r>
              <a:rPr lang="fr-FR" sz="1200" dirty="0">
                <a:solidFill>
                  <a:schemeClr val="tx1">
                    <a:lumMod val="50000"/>
                    <a:lumOff val="50000"/>
                  </a:schemeClr>
                </a:solidFill>
              </a:rPr>
              <a:t>	</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void</a:t>
            </a:r>
            <a:r>
              <a:rPr lang="fr-FR" sz="1200" dirty="0" smtClean="0">
                <a:solidFill>
                  <a:schemeClr val="tx1">
                    <a:lumMod val="50000"/>
                    <a:lumOff val="50000"/>
                  </a:schemeClr>
                </a:solidFill>
              </a:rPr>
              <a:t> </a:t>
            </a:r>
            <a:r>
              <a:rPr lang="fr-FR" sz="1200" dirty="0" err="1" smtClean="0">
                <a:solidFill>
                  <a:schemeClr val="tx1">
                    <a:lumMod val="50000"/>
                    <a:lumOff val="50000"/>
                  </a:schemeClr>
                </a:solidFill>
              </a:rPr>
              <a:t>loop</a:t>
            </a:r>
            <a:r>
              <a:rPr lang="fr-FR" sz="1200" dirty="0" smtClean="0">
                <a:solidFill>
                  <a:schemeClr val="tx1">
                    <a:lumMod val="50000"/>
                    <a:lumOff val="50000"/>
                  </a:schemeClr>
                </a:solidFill>
              </a:rPr>
              <a:t>() {</a:t>
            </a:r>
            <a:endParaRPr lang="fr-FR" sz="1200" dirty="0" smtClean="0">
              <a:solidFill>
                <a:schemeClr val="tx1">
                  <a:lumMod val="50000"/>
                  <a:lumOff val="50000"/>
                </a:schemeClr>
              </a:solidFill>
            </a:endParaRPr>
          </a:p>
          <a:p>
            <a:pPr lvl="2"/>
            <a:r>
              <a:rPr lang="fr-FR" sz="1200" dirty="0"/>
              <a:t>	</a:t>
            </a:r>
            <a:r>
              <a:rPr lang="fr-FR" sz="1200" dirty="0" smtClean="0"/>
              <a:t>  </a:t>
            </a:r>
            <a:r>
              <a:rPr lang="en-US" sz="1200" dirty="0" smtClean="0">
                <a:solidFill>
                  <a:schemeClr val="tx1">
                    <a:lumMod val="50000"/>
                    <a:lumOff val="50000"/>
                  </a:schemeClr>
                </a:solidFill>
              </a:rPr>
              <a:t>if </a:t>
            </a:r>
            <a:r>
              <a:rPr lang="en-US" sz="1200" dirty="0">
                <a:solidFill>
                  <a:schemeClr val="tx1">
                    <a:lumMod val="50000"/>
                    <a:lumOff val="50000"/>
                  </a:schemeClr>
                </a:solidFill>
              </a:rPr>
              <a:t>( STATE_SWITCH == LOW  &amp;&amp; LAST_STATE_SWITCH == 1) {</a:t>
            </a:r>
          </a:p>
          <a:p>
            <a:pPr lvl="2"/>
            <a:r>
              <a:rPr lang="en-US" sz="1200" dirty="0">
                <a:solidFill>
                  <a:schemeClr val="tx1">
                    <a:lumMod val="50000"/>
                    <a:lumOff val="50000"/>
                  </a:schemeClr>
                </a:solidFill>
              </a:rPr>
              <a:t>    </a:t>
            </a:r>
            <a:r>
              <a:rPr lang="en-US" sz="1200" dirty="0" smtClean="0">
                <a:solidFill>
                  <a:schemeClr val="tx1">
                    <a:lumMod val="50000"/>
                    <a:lumOff val="50000"/>
                  </a:schemeClr>
                </a:solidFill>
              </a:rPr>
              <a:t>	</a:t>
            </a:r>
            <a:r>
              <a:rPr lang="en-US" sz="1200" dirty="0" smtClean="0">
                <a:solidFill>
                  <a:schemeClr val="tx1">
                    <a:lumMod val="50000"/>
                    <a:lumOff val="50000"/>
                  </a:schemeClr>
                </a:solidFill>
              </a:rPr>
              <a:t>    LAST_STATE_SWITCH </a:t>
            </a:r>
            <a:r>
              <a:rPr lang="en-US" sz="1200" dirty="0">
                <a:solidFill>
                  <a:schemeClr val="tx1">
                    <a:lumMod val="50000"/>
                    <a:lumOff val="50000"/>
                  </a:schemeClr>
                </a:solidFill>
              </a:rPr>
              <a:t>= 0;</a:t>
            </a:r>
          </a:p>
          <a:p>
            <a:pPr lvl="2"/>
            <a:r>
              <a:rPr lang="en-US" sz="1200" dirty="0">
                <a:solidFill>
                  <a:schemeClr val="tx1">
                    <a:lumMod val="50000"/>
                    <a:lumOff val="50000"/>
                  </a:schemeClr>
                </a:solidFill>
              </a:rPr>
              <a:t>    </a:t>
            </a:r>
            <a:r>
              <a:rPr lang="en-US" sz="1200" dirty="0">
                <a:solidFill>
                  <a:schemeClr val="tx1">
                    <a:lumMod val="50000"/>
                    <a:lumOff val="50000"/>
                  </a:schemeClr>
                </a:solidFill>
              </a:rPr>
              <a:t>	</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controlChange</a:t>
            </a:r>
            <a:r>
              <a:rPr lang="en-US" sz="1200" dirty="0" smtClean="0">
                <a:solidFill>
                  <a:schemeClr val="tx1">
                    <a:lumMod val="50000"/>
                    <a:lumOff val="50000"/>
                  </a:schemeClr>
                </a:solidFill>
              </a:rPr>
              <a:t>(0</a:t>
            </a:r>
            <a:r>
              <a:rPr lang="en-US" sz="1200" dirty="0">
                <a:solidFill>
                  <a:schemeClr val="tx1">
                    <a:lumMod val="50000"/>
                    <a:lumOff val="50000"/>
                  </a:schemeClr>
                </a:solidFill>
              </a:rPr>
              <a:t>, 9, 127);</a:t>
            </a:r>
          </a:p>
          <a:p>
            <a:pPr lvl="2"/>
            <a:r>
              <a:rPr lang="en-US" sz="1200" dirty="0">
                <a:solidFill>
                  <a:schemeClr val="tx1">
                    <a:lumMod val="50000"/>
                    <a:lumOff val="50000"/>
                  </a:schemeClr>
                </a:solidFill>
              </a:rPr>
              <a:t>    </a:t>
            </a:r>
            <a:r>
              <a:rPr lang="en-US" sz="1200" dirty="0" smtClean="0">
                <a:solidFill>
                  <a:schemeClr val="tx1">
                    <a:lumMod val="50000"/>
                    <a:lumOff val="50000"/>
                  </a:schemeClr>
                </a:solidFill>
              </a:rPr>
              <a:t>	</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MIDIUSB.flush</a:t>
            </a:r>
            <a:r>
              <a:rPr lang="en-US" sz="1200" dirty="0">
                <a:solidFill>
                  <a:schemeClr val="tx1">
                    <a:lumMod val="50000"/>
                    <a:lumOff val="50000"/>
                  </a:schemeClr>
                </a:solidFill>
              </a:rPr>
              <a:t>();</a:t>
            </a:r>
          </a:p>
          <a:p>
            <a:pPr lvl="2"/>
            <a:r>
              <a:rPr lang="en-US" sz="1200" dirty="0">
                <a:solidFill>
                  <a:schemeClr val="tx1">
                    <a:lumMod val="50000"/>
                    <a:lumOff val="50000"/>
                  </a:schemeClr>
                </a:solidFill>
              </a:rPr>
              <a:t>    </a:t>
            </a:r>
            <a:r>
              <a:rPr lang="en-US" sz="1200" dirty="0" smtClean="0">
                <a:solidFill>
                  <a:schemeClr val="tx1">
                    <a:lumMod val="50000"/>
                    <a:lumOff val="50000"/>
                  </a:schemeClr>
                </a:solidFill>
              </a:rPr>
              <a:t>	</a:t>
            </a:r>
            <a:r>
              <a:rPr lang="en-US" sz="1200" dirty="0" smtClean="0">
                <a:solidFill>
                  <a:schemeClr val="tx1">
                    <a:lumMod val="50000"/>
                    <a:lumOff val="50000"/>
                  </a:schemeClr>
                </a:solidFill>
              </a:rPr>
              <a:t>      if </a:t>
            </a:r>
            <a:r>
              <a:rPr lang="en-US" sz="1200" dirty="0">
                <a:solidFill>
                  <a:schemeClr val="tx1">
                    <a:lumMod val="50000"/>
                    <a:lumOff val="50000"/>
                  </a:schemeClr>
                </a:solidFill>
              </a:rPr>
              <a:t>( DEBUG == 1) {</a:t>
            </a:r>
          </a:p>
          <a:p>
            <a:pPr lvl="2"/>
            <a:r>
              <a:rPr lang="en-US" sz="1200" dirty="0">
                <a:solidFill>
                  <a:schemeClr val="tx1">
                    <a:lumMod val="50000"/>
                    <a:lumOff val="50000"/>
                  </a:schemeClr>
                </a:solidFill>
              </a:rPr>
              <a:t>      </a:t>
            </a:r>
            <a:r>
              <a:rPr lang="en-US" sz="1200" dirty="0" smtClean="0">
                <a:solidFill>
                  <a:schemeClr val="tx1">
                    <a:lumMod val="50000"/>
                    <a:lumOff val="50000"/>
                  </a:schemeClr>
                </a:solidFill>
              </a:rPr>
              <a:t>	</a:t>
            </a:r>
            <a:r>
              <a:rPr lang="en-US" sz="1200" dirty="0">
                <a:solidFill>
                  <a:schemeClr val="tx1">
                    <a:lumMod val="50000"/>
                    <a:lumOff val="50000"/>
                  </a:schemeClr>
                </a:solidFill>
              </a:rPr>
              <a:t> </a:t>
            </a:r>
            <a:r>
              <a:rPr lang="en-US" sz="1200" dirty="0" smtClean="0">
                <a:solidFill>
                  <a:schemeClr val="tx1">
                    <a:lumMod val="50000"/>
                    <a:lumOff val="50000"/>
                  </a:schemeClr>
                </a:solidFill>
              </a:rPr>
              <a:t>       </a:t>
            </a:r>
            <a:r>
              <a:rPr lang="en-US" sz="1200" dirty="0" err="1" smtClean="0">
                <a:solidFill>
                  <a:schemeClr val="tx1">
                    <a:lumMod val="50000"/>
                    <a:lumOff val="50000"/>
                  </a:schemeClr>
                </a:solidFill>
              </a:rPr>
              <a:t>Serial.println</a:t>
            </a:r>
            <a:r>
              <a:rPr lang="en-US" sz="1200" dirty="0">
                <a:solidFill>
                  <a:schemeClr val="tx1">
                    <a:lumMod val="50000"/>
                    <a:lumOff val="50000"/>
                  </a:schemeClr>
                </a:solidFill>
              </a:rPr>
              <a:t>("SWITCH LOW");</a:t>
            </a:r>
          </a:p>
          <a:p>
            <a:pPr lvl="2"/>
            <a:r>
              <a:rPr lang="en-US" sz="1200" dirty="0">
                <a:solidFill>
                  <a:schemeClr val="tx1">
                    <a:lumMod val="50000"/>
                    <a:lumOff val="50000"/>
                  </a:schemeClr>
                </a:solidFill>
              </a:rPr>
              <a:t>    </a:t>
            </a:r>
            <a:r>
              <a:rPr lang="en-US" sz="1200" dirty="0" smtClean="0">
                <a:solidFill>
                  <a:schemeClr val="tx1">
                    <a:lumMod val="50000"/>
                    <a:lumOff val="50000"/>
                  </a:schemeClr>
                </a:solidFill>
              </a:rPr>
              <a:t>	</a:t>
            </a:r>
            <a:r>
              <a:rPr lang="en-US" sz="1200" dirty="0" smtClean="0">
                <a:solidFill>
                  <a:schemeClr val="tx1">
                    <a:lumMod val="50000"/>
                    <a:lumOff val="50000"/>
                  </a:schemeClr>
                </a:solidFill>
              </a:rPr>
              <a:t>      }</a:t>
            </a:r>
          </a:p>
          <a:p>
            <a:pPr lvl="2"/>
            <a:r>
              <a:rPr lang="en-US" sz="1200" dirty="0">
                <a:solidFill>
                  <a:schemeClr val="tx1">
                    <a:lumMod val="50000"/>
                    <a:lumOff val="50000"/>
                  </a:schemeClr>
                </a:solidFill>
              </a:rPr>
              <a:t>	</a:t>
            </a:r>
            <a:r>
              <a:rPr lang="en-US" sz="1200" dirty="0" smtClean="0">
                <a:solidFill>
                  <a:schemeClr val="tx1">
                    <a:lumMod val="50000"/>
                    <a:lumOff val="50000"/>
                  </a:schemeClr>
                </a:solidFill>
              </a:rPr>
              <a:t>}</a:t>
            </a:r>
            <a:endParaRPr lang="en-US" sz="1200" dirty="0">
              <a:solidFill>
                <a:schemeClr val="tx1">
                  <a:lumMod val="50000"/>
                  <a:lumOff val="50000"/>
                </a:schemeClr>
              </a:solidFill>
            </a:endParaRPr>
          </a:p>
          <a:p>
            <a:pPr lvl="2"/>
            <a:endParaRPr lang="en-US" dirty="0" smtClean="0">
              <a:solidFill>
                <a:schemeClr val="tx1">
                  <a:lumMod val="50000"/>
                  <a:lumOff val="50000"/>
                </a:schemeClr>
              </a:solidFill>
            </a:endParaRPr>
          </a:p>
          <a:p>
            <a:pPr marL="1200150" lvl="2" indent="-285750">
              <a:buFont typeface="Arial" pitchFamily="34" charset="0"/>
              <a:buChar char="•"/>
            </a:pPr>
            <a:r>
              <a:rPr lang="en-US" dirty="0" smtClean="0"/>
              <a:t>Commenter </a:t>
            </a:r>
            <a:r>
              <a:rPr lang="en-US" dirty="0" err="1" smtClean="0"/>
              <a:t>votre</a:t>
            </a:r>
            <a:r>
              <a:rPr lang="en-US" dirty="0" smtClean="0"/>
              <a:t> code</a:t>
            </a:r>
            <a:endParaRPr lang="fr-FR" dirty="0" smtClean="0"/>
          </a:p>
          <a:p>
            <a:pPr marL="800100" lvl="1" indent="-342900">
              <a:buFont typeface="+mj-lt"/>
              <a:buAutoNum type="alphaUcPeriod" startAt="3"/>
            </a:pPr>
            <a:endParaRPr lang="fr-FR" dirty="0" smtClean="0"/>
          </a:p>
          <a:p>
            <a:pPr marL="800100" lvl="1" indent="-342900">
              <a:buFont typeface="+mj-lt"/>
              <a:buAutoNum type="alphaUcPeriod" startAt="3"/>
            </a:pPr>
            <a:endParaRPr lang="fr-FR" dirty="0" smtClean="0"/>
          </a:p>
        </p:txBody>
      </p:sp>
    </p:spTree>
    <p:extLst>
      <p:ext uri="{BB962C8B-B14F-4D97-AF65-F5344CB8AC3E}">
        <p14:creationId xmlns:p14="http://schemas.microsoft.com/office/powerpoint/2010/main" val="161996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pPr marL="742950" indent="-742950">
              <a:buFont typeface="+mj-lt"/>
              <a:buAutoNum type="arabicPeriod" startAt="5"/>
            </a:pPr>
            <a:r>
              <a:rPr lang="fr-FR" sz="3200" dirty="0" smtClean="0"/>
              <a:t>Tableau d’implémentation MIDI</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19</a:t>
            </a:fld>
            <a:r>
              <a:rPr lang="fr-FR" dirty="0" smtClean="0"/>
              <a:t> </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710033151"/>
              </p:ext>
            </p:extLst>
          </p:nvPr>
        </p:nvGraphicFramePr>
        <p:xfrm>
          <a:off x="251518" y="1412777"/>
          <a:ext cx="8568952" cy="4821959"/>
        </p:xfrm>
        <a:graphic>
          <a:graphicData uri="http://schemas.openxmlformats.org/drawingml/2006/table">
            <a:tbl>
              <a:tblPr firstRow="1" bandRow="1">
                <a:tableStyleId>{5C22544A-7EE6-4342-B048-85BDC9FD1C3A}</a:tableStyleId>
              </a:tblPr>
              <a:tblGrid>
                <a:gridCol w="1855212"/>
                <a:gridCol w="1863389"/>
                <a:gridCol w="1293427"/>
                <a:gridCol w="2044758"/>
                <a:gridCol w="1512166"/>
              </a:tblGrid>
              <a:tr h="344149">
                <a:tc>
                  <a:txBody>
                    <a:bodyPr/>
                    <a:lstStyle/>
                    <a:p>
                      <a:r>
                        <a:rPr lang="fr-FR" sz="1400" dirty="0" err="1" smtClean="0"/>
                        <a:t>Interacteur</a:t>
                      </a:r>
                      <a:endParaRPr lang="fr-FR" sz="1400" dirty="0"/>
                    </a:p>
                  </a:txBody>
                  <a:tcPr/>
                </a:tc>
                <a:tc>
                  <a:txBody>
                    <a:bodyPr/>
                    <a:lstStyle/>
                    <a:p>
                      <a:r>
                        <a:rPr lang="fr-FR" sz="1400" dirty="0" smtClean="0"/>
                        <a:t>État</a:t>
                      </a:r>
                      <a:endParaRPr lang="fr-FR" sz="1400" dirty="0"/>
                    </a:p>
                  </a:txBody>
                  <a:tcPr/>
                </a:tc>
                <a:tc>
                  <a:txBody>
                    <a:bodyPr/>
                    <a:lstStyle/>
                    <a:p>
                      <a:r>
                        <a:rPr lang="fr-FR" sz="1400" dirty="0" smtClean="0"/>
                        <a:t>Pin </a:t>
                      </a:r>
                      <a:r>
                        <a:rPr lang="fr-FR" sz="1400" dirty="0" err="1" smtClean="0"/>
                        <a:t>Arduino</a:t>
                      </a:r>
                      <a:endParaRPr lang="fr-FR" sz="1400" dirty="0"/>
                    </a:p>
                  </a:txBody>
                  <a:tcPr/>
                </a:tc>
                <a:tc>
                  <a:txBody>
                    <a:bodyPr/>
                    <a:lstStyle/>
                    <a:p>
                      <a:r>
                        <a:rPr lang="fr-FR" sz="1400" dirty="0" smtClean="0"/>
                        <a:t>Ordre</a:t>
                      </a:r>
                      <a:endParaRPr lang="fr-FR" sz="1400" dirty="0"/>
                    </a:p>
                  </a:txBody>
                  <a:tcPr/>
                </a:tc>
                <a:tc>
                  <a:txBody>
                    <a:bodyPr/>
                    <a:lstStyle/>
                    <a:p>
                      <a:r>
                        <a:rPr lang="fr-FR" sz="1400" dirty="0" smtClean="0"/>
                        <a:t>valeur</a:t>
                      </a:r>
                      <a:endParaRPr lang="fr-FR" sz="1400" dirty="0"/>
                    </a:p>
                  </a:txBody>
                  <a:tcPr/>
                </a:tc>
              </a:tr>
              <a:tr h="344149">
                <a:tc>
                  <a:txBody>
                    <a:bodyPr/>
                    <a:lstStyle/>
                    <a:p>
                      <a:r>
                        <a:rPr lang="fr-FR" sz="1400" dirty="0" smtClean="0"/>
                        <a:t>Push 1</a:t>
                      </a:r>
                      <a:endParaRPr lang="fr-FR" sz="1400" dirty="0"/>
                    </a:p>
                  </a:txBody>
                  <a:tcPr/>
                </a:tc>
                <a:tc>
                  <a:txBody>
                    <a:bodyPr/>
                    <a:lstStyle/>
                    <a:p>
                      <a:r>
                        <a:rPr lang="fr-FR" sz="1400" dirty="0" smtClean="0"/>
                        <a:t>Persistent</a:t>
                      </a:r>
                      <a:endParaRPr lang="fr-FR" sz="1400" dirty="0"/>
                    </a:p>
                  </a:txBody>
                  <a:tcPr/>
                </a:tc>
                <a:tc>
                  <a:txBody>
                    <a:bodyPr/>
                    <a:lstStyle/>
                    <a:p>
                      <a:r>
                        <a:rPr lang="fr-FR" sz="1400" dirty="0" smtClean="0"/>
                        <a:t>4</a:t>
                      </a:r>
                      <a:endParaRPr lang="fr-FR" sz="1400" dirty="0"/>
                    </a:p>
                  </a:txBody>
                  <a:tcPr/>
                </a:tc>
                <a:tc>
                  <a:txBody>
                    <a:bodyPr/>
                    <a:lstStyle/>
                    <a:p>
                      <a:r>
                        <a:rPr lang="fr-FR" sz="1400" dirty="0" err="1" smtClean="0"/>
                        <a:t>NoteOn</a:t>
                      </a:r>
                      <a:r>
                        <a:rPr lang="fr-FR" sz="1400" dirty="0" smtClean="0"/>
                        <a:t> C# -2 (1)</a:t>
                      </a:r>
                      <a:endParaRPr lang="fr-FR" sz="1400" dirty="0"/>
                    </a:p>
                  </a:txBody>
                  <a:tcPr/>
                </a:tc>
                <a:tc>
                  <a:txBody>
                    <a:bodyPr/>
                    <a:lstStyle/>
                    <a:p>
                      <a:r>
                        <a:rPr lang="fr-FR" sz="1400" dirty="0" smtClean="0"/>
                        <a:t>0 à 127</a:t>
                      </a:r>
                      <a:endParaRPr lang="fr-FR" sz="1400" dirty="0"/>
                    </a:p>
                  </a:txBody>
                  <a:tcPr/>
                </a:tc>
              </a:tr>
              <a:tr h="344149">
                <a:tc>
                  <a:txBody>
                    <a:bodyPr/>
                    <a:lstStyle/>
                    <a:p>
                      <a:r>
                        <a:rPr lang="fr-FR" sz="1400" dirty="0" smtClean="0"/>
                        <a:t>Push 2</a:t>
                      </a:r>
                      <a:endParaRPr lang="fr-FR" sz="1400" dirty="0"/>
                    </a:p>
                  </a:txBody>
                  <a:tcPr/>
                </a:tc>
                <a:tc>
                  <a:txBody>
                    <a:bodyPr/>
                    <a:lstStyle/>
                    <a:p>
                      <a:r>
                        <a:rPr lang="fr-FR" sz="1400" dirty="0" smtClean="0"/>
                        <a:t>Persistent</a:t>
                      </a:r>
                      <a:endParaRPr lang="fr-FR" sz="1400" dirty="0"/>
                    </a:p>
                  </a:txBody>
                  <a:tcPr/>
                </a:tc>
                <a:tc>
                  <a:txBody>
                    <a:bodyPr/>
                    <a:lstStyle/>
                    <a:p>
                      <a:r>
                        <a:rPr lang="fr-FR" sz="1400" dirty="0" smtClean="0"/>
                        <a:t>5</a:t>
                      </a:r>
                      <a:endParaRPr lang="fr-FR" sz="1400" dirty="0"/>
                    </a:p>
                  </a:txBody>
                  <a:tcPr/>
                </a:tc>
                <a:tc>
                  <a:txBody>
                    <a:bodyPr/>
                    <a:lstStyle/>
                    <a:p>
                      <a:r>
                        <a:rPr lang="fr-FR" sz="1400" dirty="0" err="1" smtClean="0"/>
                        <a:t>NoteOn</a:t>
                      </a:r>
                      <a:r>
                        <a:rPr lang="fr-FR" sz="1400" dirty="0" smtClean="0"/>
                        <a:t> D</a:t>
                      </a:r>
                      <a:r>
                        <a:rPr lang="fr-FR" sz="1400" baseline="0" dirty="0" smtClean="0"/>
                        <a:t> -2 (2)</a:t>
                      </a:r>
                      <a:endParaRPr lang="fr-FR" sz="1400" dirty="0"/>
                    </a:p>
                  </a:txBody>
                  <a:tcPr/>
                </a:tc>
                <a:tc>
                  <a:txBody>
                    <a:bodyPr/>
                    <a:lstStyle/>
                    <a:p>
                      <a:r>
                        <a:rPr lang="fr-FR" sz="1400" dirty="0" smtClean="0"/>
                        <a:t>0 à 127</a:t>
                      </a:r>
                      <a:endParaRPr lang="fr-FR" sz="1400" dirty="0"/>
                    </a:p>
                  </a:txBody>
                  <a:tcPr/>
                </a:tc>
              </a:tr>
              <a:tr h="344149">
                <a:tc>
                  <a:txBody>
                    <a:bodyPr/>
                    <a:lstStyle/>
                    <a:p>
                      <a:r>
                        <a:rPr lang="fr-FR" sz="1400" dirty="0" smtClean="0"/>
                        <a:t>Push 3</a:t>
                      </a:r>
                      <a:endParaRPr lang="fr-FR" sz="1400" dirty="0"/>
                    </a:p>
                  </a:txBody>
                  <a:tcPr/>
                </a:tc>
                <a:tc>
                  <a:txBody>
                    <a:bodyPr/>
                    <a:lstStyle/>
                    <a:p>
                      <a:r>
                        <a:rPr lang="fr-FR" sz="1400" dirty="0" smtClean="0"/>
                        <a:t>Persistent</a:t>
                      </a:r>
                      <a:endParaRPr lang="fr-FR" sz="1400" dirty="0"/>
                    </a:p>
                  </a:txBody>
                  <a:tcPr/>
                </a:tc>
                <a:tc>
                  <a:txBody>
                    <a:bodyPr/>
                    <a:lstStyle/>
                    <a:p>
                      <a:r>
                        <a:rPr lang="fr-FR" sz="1400" dirty="0" smtClean="0"/>
                        <a:t>6</a:t>
                      </a:r>
                      <a:endParaRPr lang="fr-FR" sz="1400" dirty="0"/>
                    </a:p>
                  </a:txBody>
                  <a:tcPr/>
                </a:tc>
                <a:tc>
                  <a:txBody>
                    <a:bodyPr/>
                    <a:lstStyle/>
                    <a:p>
                      <a:r>
                        <a:rPr lang="fr-FR" sz="1400" dirty="0" err="1" smtClean="0"/>
                        <a:t>NoteOn</a:t>
                      </a:r>
                      <a:r>
                        <a:rPr lang="fr-FR" sz="1400" dirty="0" smtClean="0"/>
                        <a:t> D# -2 (3)</a:t>
                      </a:r>
                      <a:endParaRPr lang="fr-FR" sz="1400" dirty="0"/>
                    </a:p>
                  </a:txBody>
                  <a:tcPr/>
                </a:tc>
                <a:tc>
                  <a:txBody>
                    <a:bodyPr/>
                    <a:lstStyle/>
                    <a:p>
                      <a:r>
                        <a:rPr lang="fr-FR" sz="1400" dirty="0" smtClean="0"/>
                        <a:t>0 à 127</a:t>
                      </a:r>
                      <a:endParaRPr lang="fr-FR" sz="1400" dirty="0"/>
                    </a:p>
                  </a:txBody>
                  <a:tcPr/>
                </a:tc>
              </a:tr>
              <a:tr h="344149">
                <a:tc>
                  <a:txBody>
                    <a:bodyPr/>
                    <a:lstStyle/>
                    <a:p>
                      <a:r>
                        <a:rPr lang="fr-FR" sz="1400" dirty="0" smtClean="0"/>
                        <a:t>Push 4</a:t>
                      </a:r>
                      <a:endParaRPr lang="fr-FR" sz="1400" dirty="0"/>
                    </a:p>
                  </a:txBody>
                  <a:tcPr/>
                </a:tc>
                <a:tc>
                  <a:txBody>
                    <a:bodyPr/>
                    <a:lstStyle/>
                    <a:p>
                      <a:r>
                        <a:rPr lang="fr-FR" sz="1400" dirty="0" smtClean="0"/>
                        <a:t>Non persistent</a:t>
                      </a:r>
                      <a:endParaRPr lang="fr-FR" sz="1400" dirty="0"/>
                    </a:p>
                  </a:txBody>
                  <a:tcPr/>
                </a:tc>
                <a:tc>
                  <a:txBody>
                    <a:bodyPr/>
                    <a:lstStyle/>
                    <a:p>
                      <a:r>
                        <a:rPr lang="fr-FR" sz="1400" dirty="0" smtClean="0"/>
                        <a:t>7</a:t>
                      </a:r>
                      <a:endParaRPr lang="fr-FR" sz="1400" dirty="0"/>
                    </a:p>
                  </a:txBody>
                  <a:tcPr/>
                </a:tc>
                <a:tc>
                  <a:txBody>
                    <a:bodyPr/>
                    <a:lstStyle/>
                    <a:p>
                      <a:r>
                        <a:rPr lang="fr-FR" sz="1400" dirty="0" err="1" smtClean="0"/>
                        <a:t>NoteOn</a:t>
                      </a:r>
                      <a:r>
                        <a:rPr lang="fr-FR" sz="1400" dirty="0" smtClean="0"/>
                        <a:t> E</a:t>
                      </a:r>
                      <a:r>
                        <a:rPr lang="fr-FR" sz="1400" baseline="0" dirty="0" smtClean="0"/>
                        <a:t> -2 (4)</a:t>
                      </a:r>
                      <a:r>
                        <a:rPr lang="fr-FR" sz="1400" dirty="0" smtClean="0"/>
                        <a:t> </a:t>
                      </a:r>
                      <a:endParaRPr lang="fr-FR" sz="1400" dirty="0"/>
                    </a:p>
                  </a:txBody>
                  <a:tcPr/>
                </a:tc>
                <a:tc>
                  <a:txBody>
                    <a:bodyPr/>
                    <a:lstStyle/>
                    <a:p>
                      <a:r>
                        <a:rPr lang="fr-FR" sz="1400" dirty="0" smtClean="0"/>
                        <a:t>0 à 127</a:t>
                      </a:r>
                      <a:endParaRPr lang="fr-FR" sz="1400" dirty="0"/>
                    </a:p>
                  </a:txBody>
                  <a:tcPr/>
                </a:tc>
              </a:tr>
              <a:tr h="344149">
                <a:tc>
                  <a:txBody>
                    <a:bodyPr/>
                    <a:lstStyle/>
                    <a:p>
                      <a:r>
                        <a:rPr lang="fr-FR" sz="1400" dirty="0" smtClean="0"/>
                        <a:t>Switch</a:t>
                      </a:r>
                      <a:endParaRPr lang="fr-FR" sz="1400" dirty="0"/>
                    </a:p>
                  </a:txBody>
                  <a:tcPr/>
                </a:tc>
                <a:tc>
                  <a:txBody>
                    <a:bodyPr/>
                    <a:lstStyle/>
                    <a:p>
                      <a:r>
                        <a:rPr lang="fr-FR" sz="1400" dirty="0" smtClean="0"/>
                        <a:t>Persistent</a:t>
                      </a:r>
                      <a:endParaRPr lang="fr-FR" sz="1400" dirty="0"/>
                    </a:p>
                  </a:txBody>
                  <a:tcPr/>
                </a:tc>
                <a:tc>
                  <a:txBody>
                    <a:bodyPr/>
                    <a:lstStyle/>
                    <a:p>
                      <a:r>
                        <a:rPr lang="fr-FR" sz="1400" dirty="0" smtClean="0"/>
                        <a:t>2</a:t>
                      </a:r>
                      <a:endParaRPr lang="fr-FR" sz="1400" dirty="0"/>
                    </a:p>
                  </a:txBody>
                  <a:tcPr/>
                </a:tc>
                <a:tc>
                  <a:txBody>
                    <a:bodyPr/>
                    <a:lstStyle/>
                    <a:p>
                      <a:r>
                        <a:rPr lang="fr-FR" sz="1400" dirty="0" smtClean="0"/>
                        <a:t>CC9 si LOW, CC10 si HIGH</a:t>
                      </a:r>
                      <a:endParaRPr lang="fr-FR" sz="1400" dirty="0"/>
                    </a:p>
                  </a:txBody>
                  <a:tcPr/>
                </a:tc>
                <a:tc>
                  <a:txBody>
                    <a:bodyPr/>
                    <a:lstStyle/>
                    <a:p>
                      <a:r>
                        <a:rPr lang="fr-FR" sz="1400" smtClean="0"/>
                        <a:t>127</a:t>
                      </a:r>
                      <a:endParaRPr lang="fr-FR" sz="1400" dirty="0"/>
                    </a:p>
                  </a:txBody>
                  <a:tcPr/>
                </a:tc>
              </a:tr>
              <a:tr h="483443">
                <a:tc>
                  <a:txBody>
                    <a:bodyPr/>
                    <a:lstStyle/>
                    <a:p>
                      <a:r>
                        <a:rPr lang="fr-FR" sz="1400" dirty="0" err="1" smtClean="0"/>
                        <a:t>Slider</a:t>
                      </a:r>
                      <a:r>
                        <a:rPr lang="fr-FR" sz="1400" dirty="0" smtClean="0"/>
                        <a:t> 1</a:t>
                      </a:r>
                      <a:endParaRPr lang="fr-FR" sz="1400" dirty="0"/>
                    </a:p>
                  </a:txBody>
                  <a:tcPr/>
                </a:tc>
                <a:tc>
                  <a:txBody>
                    <a:bodyPr/>
                    <a:lstStyle/>
                    <a:p>
                      <a:r>
                        <a:rPr lang="fr-FR" sz="1400" dirty="0" smtClean="0"/>
                        <a:t>R</a:t>
                      </a:r>
                      <a:r>
                        <a:rPr lang="fr-FR" sz="1400" baseline="0" dirty="0" smtClean="0"/>
                        <a:t> variable</a:t>
                      </a:r>
                      <a:endParaRPr lang="fr-FR" sz="1400" dirty="0"/>
                    </a:p>
                  </a:txBody>
                  <a:tcPr/>
                </a:tc>
                <a:tc>
                  <a:txBody>
                    <a:bodyPr/>
                    <a:lstStyle/>
                    <a:p>
                      <a:r>
                        <a:rPr lang="fr-FR" sz="1400" dirty="0" smtClean="0"/>
                        <a:t>A0</a:t>
                      </a:r>
                      <a:endParaRPr lang="fr-FR" sz="1400" dirty="0"/>
                    </a:p>
                  </a:txBody>
                  <a:tcPr/>
                </a:tc>
                <a:tc>
                  <a:txBody>
                    <a:bodyPr/>
                    <a:lstStyle/>
                    <a:p>
                      <a:r>
                        <a:rPr lang="fr-FR" sz="1400" dirty="0" smtClean="0"/>
                        <a:t>Si </a:t>
                      </a:r>
                      <a:r>
                        <a:rPr lang="fr-FR" sz="1400" dirty="0" err="1" smtClean="0"/>
                        <a:t>switch</a:t>
                      </a:r>
                      <a:r>
                        <a:rPr lang="fr-FR" sz="1400" dirty="0" smtClean="0"/>
                        <a:t>=0</a:t>
                      </a:r>
                      <a:r>
                        <a:rPr lang="fr-FR" sz="1400" baseline="0" dirty="0" smtClean="0"/>
                        <a:t> -&gt; </a:t>
                      </a:r>
                      <a:r>
                        <a:rPr lang="fr-FR" sz="1400" dirty="0" smtClean="0"/>
                        <a:t>CC0</a:t>
                      </a:r>
                      <a:br>
                        <a:rPr lang="fr-FR" sz="1400" dirty="0" smtClean="0"/>
                      </a:br>
                      <a:r>
                        <a:rPr lang="fr-FR" sz="1400" dirty="0" smtClean="0"/>
                        <a:t>Si </a:t>
                      </a:r>
                      <a:r>
                        <a:rPr lang="fr-FR" sz="1400" dirty="0" err="1" smtClean="0"/>
                        <a:t>switch</a:t>
                      </a:r>
                      <a:r>
                        <a:rPr lang="fr-FR" sz="1400" dirty="0" smtClean="0"/>
                        <a:t>=1</a:t>
                      </a:r>
                      <a:r>
                        <a:rPr lang="fr-FR" sz="1400" baseline="0" dirty="0" smtClean="0"/>
                        <a:t> -&gt; CC1</a:t>
                      </a:r>
                      <a:endParaRPr lang="fr-FR" sz="1400" dirty="0"/>
                    </a:p>
                  </a:txBody>
                  <a:tcPr/>
                </a:tc>
                <a:tc>
                  <a:txBody>
                    <a:bodyPr/>
                    <a:lstStyle/>
                    <a:p>
                      <a:r>
                        <a:rPr lang="fr-FR" sz="1400" dirty="0" smtClean="0"/>
                        <a:t>0 à 127</a:t>
                      </a:r>
                      <a:endParaRPr lang="fr-FR" sz="1400" dirty="0"/>
                    </a:p>
                  </a:txBody>
                  <a:tcPr/>
                </a:tc>
              </a:tr>
              <a:tr h="483443">
                <a:tc>
                  <a:txBody>
                    <a:bodyPr/>
                    <a:lstStyle/>
                    <a:p>
                      <a:r>
                        <a:rPr lang="fr-FR" sz="1400" dirty="0" err="1" smtClean="0"/>
                        <a:t>Slider</a:t>
                      </a:r>
                      <a:r>
                        <a:rPr lang="fr-FR" sz="1400" dirty="0" smtClean="0"/>
                        <a:t> 2</a:t>
                      </a:r>
                      <a:endParaRPr lang="fr-FR" sz="1400" dirty="0"/>
                    </a:p>
                  </a:txBody>
                  <a:tcPr/>
                </a:tc>
                <a:tc>
                  <a:txBody>
                    <a:bodyPr/>
                    <a:lstStyle/>
                    <a:p>
                      <a:r>
                        <a:rPr lang="fr-FR" sz="1400" dirty="0" smtClean="0"/>
                        <a:t>R</a:t>
                      </a:r>
                      <a:r>
                        <a:rPr lang="fr-FR" sz="1400" baseline="0" dirty="0" smtClean="0"/>
                        <a:t> variable</a:t>
                      </a:r>
                      <a:endParaRPr lang="fr-FR" sz="1400" dirty="0"/>
                    </a:p>
                  </a:txBody>
                  <a:tcPr/>
                </a:tc>
                <a:tc>
                  <a:txBody>
                    <a:bodyPr/>
                    <a:lstStyle/>
                    <a:p>
                      <a:r>
                        <a:rPr lang="fr-FR" sz="1400" dirty="0" smtClean="0"/>
                        <a:t>A1</a:t>
                      </a:r>
                      <a:endParaRPr lang="fr-FR" sz="1400" dirty="0"/>
                    </a:p>
                  </a:txBody>
                  <a:tcPr/>
                </a:tc>
                <a:tc>
                  <a:txBody>
                    <a:bodyPr/>
                    <a:lstStyle/>
                    <a:p>
                      <a:r>
                        <a:rPr lang="fr-FR" sz="1400" dirty="0" smtClean="0"/>
                        <a:t>Si </a:t>
                      </a:r>
                      <a:r>
                        <a:rPr lang="fr-FR" sz="1400" dirty="0" err="1" smtClean="0"/>
                        <a:t>switch</a:t>
                      </a:r>
                      <a:r>
                        <a:rPr lang="fr-FR" sz="1400" dirty="0" smtClean="0"/>
                        <a:t>=0</a:t>
                      </a:r>
                      <a:r>
                        <a:rPr lang="fr-FR" sz="1400" baseline="0" dirty="0" smtClean="0"/>
                        <a:t> -&gt; </a:t>
                      </a:r>
                      <a:r>
                        <a:rPr lang="fr-FR" sz="1400" dirty="0" smtClean="0"/>
                        <a:t>CC2</a:t>
                      </a:r>
                      <a:br>
                        <a:rPr lang="fr-FR" sz="1400" dirty="0" smtClean="0"/>
                      </a:br>
                      <a:r>
                        <a:rPr lang="fr-FR" sz="1400" dirty="0" smtClean="0"/>
                        <a:t>Si </a:t>
                      </a:r>
                      <a:r>
                        <a:rPr lang="fr-FR" sz="1400" dirty="0" err="1" smtClean="0"/>
                        <a:t>switch</a:t>
                      </a:r>
                      <a:r>
                        <a:rPr lang="fr-FR" sz="1400" dirty="0" smtClean="0"/>
                        <a:t>=1</a:t>
                      </a:r>
                      <a:r>
                        <a:rPr lang="fr-FR" sz="1400" baseline="0" dirty="0" smtClean="0"/>
                        <a:t> -&gt; CC3</a:t>
                      </a:r>
                      <a:endParaRPr lang="fr-FR" sz="1400" dirty="0"/>
                    </a:p>
                  </a:txBody>
                  <a:tcPr/>
                </a:tc>
                <a:tc>
                  <a:txBody>
                    <a:bodyPr/>
                    <a:lstStyle/>
                    <a:p>
                      <a:r>
                        <a:rPr lang="fr-FR" sz="1400" dirty="0" smtClean="0"/>
                        <a:t>0 à 127</a:t>
                      </a:r>
                      <a:endParaRPr lang="fr-FR" sz="1400" dirty="0"/>
                    </a:p>
                  </a:txBody>
                  <a:tcPr/>
                </a:tc>
              </a:tr>
              <a:tr h="344149">
                <a:tc>
                  <a:txBody>
                    <a:bodyPr/>
                    <a:lstStyle/>
                    <a:p>
                      <a:r>
                        <a:rPr lang="fr-FR" sz="1400" dirty="0" smtClean="0"/>
                        <a:t>Pot 1</a:t>
                      </a:r>
                      <a:endParaRPr lang="fr-FR" sz="1400" dirty="0"/>
                    </a:p>
                  </a:txBody>
                  <a:tcPr/>
                </a:tc>
                <a:tc>
                  <a:txBody>
                    <a:bodyPr/>
                    <a:lstStyle/>
                    <a:p>
                      <a:r>
                        <a:rPr lang="fr-FR" sz="1400" dirty="0" smtClean="0"/>
                        <a:t>R variable</a:t>
                      </a:r>
                      <a:endParaRPr lang="fr-FR" sz="1400" dirty="0"/>
                    </a:p>
                  </a:txBody>
                  <a:tcPr/>
                </a:tc>
                <a:tc>
                  <a:txBody>
                    <a:bodyPr/>
                    <a:lstStyle/>
                    <a:p>
                      <a:r>
                        <a:rPr lang="fr-FR" sz="1400" dirty="0" smtClean="0"/>
                        <a:t>A2</a:t>
                      </a:r>
                      <a:endParaRPr lang="fr-FR" sz="1400" dirty="0"/>
                    </a:p>
                  </a:txBody>
                  <a:tcPr/>
                </a:tc>
                <a:tc>
                  <a:txBody>
                    <a:bodyPr/>
                    <a:lstStyle/>
                    <a:p>
                      <a:r>
                        <a:rPr lang="fr-FR" sz="1400" dirty="0" smtClean="0"/>
                        <a:t>CC4</a:t>
                      </a:r>
                      <a:endParaRPr lang="fr-FR" sz="1400" dirty="0"/>
                    </a:p>
                  </a:txBody>
                  <a:tcPr/>
                </a:tc>
                <a:tc>
                  <a:txBody>
                    <a:bodyPr/>
                    <a:lstStyle/>
                    <a:p>
                      <a:r>
                        <a:rPr lang="fr-FR" sz="1400" dirty="0" smtClean="0"/>
                        <a:t>0</a:t>
                      </a:r>
                      <a:r>
                        <a:rPr lang="fr-FR" sz="1400" baseline="0" dirty="0" smtClean="0"/>
                        <a:t> à 127</a:t>
                      </a:r>
                      <a:endParaRPr lang="fr-FR" sz="1400" dirty="0"/>
                    </a:p>
                  </a:txBody>
                  <a:tcPr/>
                </a:tc>
              </a:tr>
              <a:tr h="344149">
                <a:tc>
                  <a:txBody>
                    <a:bodyPr/>
                    <a:lstStyle/>
                    <a:p>
                      <a:r>
                        <a:rPr lang="fr-FR" sz="1400" dirty="0" smtClean="0"/>
                        <a:t>Pot 2</a:t>
                      </a:r>
                      <a:endParaRPr lang="fr-FR" sz="1400" dirty="0"/>
                    </a:p>
                  </a:txBody>
                  <a:tcPr/>
                </a:tc>
                <a:tc>
                  <a:txBody>
                    <a:bodyPr/>
                    <a:lstStyle/>
                    <a:p>
                      <a:r>
                        <a:rPr lang="fr-FR" sz="1400" dirty="0" smtClean="0"/>
                        <a:t>R variable</a:t>
                      </a:r>
                      <a:endParaRPr lang="fr-FR" sz="1400" dirty="0"/>
                    </a:p>
                  </a:txBody>
                  <a:tcPr/>
                </a:tc>
                <a:tc>
                  <a:txBody>
                    <a:bodyPr/>
                    <a:lstStyle/>
                    <a:p>
                      <a:r>
                        <a:rPr lang="fr-FR" sz="1400" dirty="0" smtClean="0"/>
                        <a:t>A4</a:t>
                      </a:r>
                      <a:endParaRPr lang="fr-FR" sz="1400" dirty="0"/>
                    </a:p>
                  </a:txBody>
                  <a:tcPr/>
                </a:tc>
                <a:tc>
                  <a:txBody>
                    <a:bodyPr/>
                    <a:lstStyle/>
                    <a:p>
                      <a:r>
                        <a:rPr lang="fr-FR" sz="1400" dirty="0" smtClean="0"/>
                        <a:t>CC5</a:t>
                      </a:r>
                      <a:endParaRPr lang="fr-FR" sz="1400" dirty="0"/>
                    </a:p>
                  </a:txBody>
                  <a:tcPr/>
                </a:tc>
                <a:tc>
                  <a:txBody>
                    <a:bodyPr/>
                    <a:lstStyle/>
                    <a:p>
                      <a:r>
                        <a:rPr lang="fr-FR" sz="1400" dirty="0" smtClean="0"/>
                        <a:t>0</a:t>
                      </a:r>
                      <a:r>
                        <a:rPr lang="fr-FR" sz="1400" baseline="0" dirty="0" smtClean="0"/>
                        <a:t> à 127</a:t>
                      </a:r>
                      <a:endParaRPr lang="fr-FR" sz="1400" dirty="0"/>
                    </a:p>
                  </a:txBody>
                  <a:tcPr/>
                </a:tc>
              </a:tr>
              <a:tr h="344149">
                <a:tc>
                  <a:txBody>
                    <a:bodyPr/>
                    <a:lstStyle/>
                    <a:p>
                      <a:r>
                        <a:rPr lang="fr-FR" sz="1400" dirty="0" smtClean="0"/>
                        <a:t>Pot 3</a:t>
                      </a:r>
                      <a:endParaRPr lang="fr-FR" sz="1400" dirty="0"/>
                    </a:p>
                  </a:txBody>
                  <a:tcPr/>
                </a:tc>
                <a:tc>
                  <a:txBody>
                    <a:bodyPr/>
                    <a:lstStyle/>
                    <a:p>
                      <a:r>
                        <a:rPr lang="fr-FR" sz="1400" dirty="0" smtClean="0"/>
                        <a:t>R variable</a:t>
                      </a:r>
                      <a:endParaRPr lang="fr-FR" sz="1400" dirty="0"/>
                    </a:p>
                  </a:txBody>
                  <a:tcPr/>
                </a:tc>
                <a:tc>
                  <a:txBody>
                    <a:bodyPr/>
                    <a:lstStyle/>
                    <a:p>
                      <a:r>
                        <a:rPr lang="fr-FR" sz="1400" dirty="0" smtClean="0"/>
                        <a:t>A3</a:t>
                      </a:r>
                      <a:endParaRPr lang="fr-FR" sz="1400" dirty="0"/>
                    </a:p>
                  </a:txBody>
                  <a:tcPr/>
                </a:tc>
                <a:tc>
                  <a:txBody>
                    <a:bodyPr/>
                    <a:lstStyle/>
                    <a:p>
                      <a:r>
                        <a:rPr lang="fr-FR" sz="1400" dirty="0" smtClean="0"/>
                        <a:t>CC6</a:t>
                      </a:r>
                      <a:endParaRPr lang="fr-FR" sz="1400" dirty="0"/>
                    </a:p>
                  </a:txBody>
                  <a:tcPr/>
                </a:tc>
                <a:tc>
                  <a:txBody>
                    <a:bodyPr/>
                    <a:lstStyle/>
                    <a:p>
                      <a:r>
                        <a:rPr lang="fr-FR" sz="1400" dirty="0" smtClean="0"/>
                        <a:t>0</a:t>
                      </a:r>
                      <a:r>
                        <a:rPr lang="fr-FR" sz="1400" baseline="0" dirty="0" smtClean="0"/>
                        <a:t> à 127</a:t>
                      </a:r>
                      <a:endParaRPr lang="fr-FR" sz="1400" dirty="0"/>
                    </a:p>
                  </a:txBody>
                  <a:tcPr/>
                </a:tc>
              </a:tr>
              <a:tr h="344149">
                <a:tc>
                  <a:txBody>
                    <a:bodyPr/>
                    <a:lstStyle/>
                    <a:p>
                      <a:r>
                        <a:rPr lang="fr-FR" sz="1400" dirty="0" smtClean="0"/>
                        <a:t>LED</a:t>
                      </a:r>
                      <a:endParaRPr lang="fr-FR" sz="1400" dirty="0"/>
                    </a:p>
                  </a:txBody>
                  <a:tcPr/>
                </a:tc>
                <a:tc>
                  <a:txBody>
                    <a:bodyPr/>
                    <a:lstStyle/>
                    <a:p>
                      <a:r>
                        <a:rPr lang="fr-FR" sz="1400" dirty="0" smtClean="0"/>
                        <a:t>Retour</a:t>
                      </a:r>
                      <a:r>
                        <a:rPr lang="fr-FR" sz="1400" baseline="0" dirty="0" smtClean="0"/>
                        <a:t> MIDI</a:t>
                      </a:r>
                      <a:endParaRPr lang="fr-FR" sz="1400" dirty="0"/>
                    </a:p>
                  </a:txBody>
                  <a:tcPr/>
                </a:tc>
                <a:tc>
                  <a:txBody>
                    <a:bodyPr/>
                    <a:lstStyle/>
                    <a:p>
                      <a:r>
                        <a:rPr lang="fr-FR" sz="1400" dirty="0" smtClean="0"/>
                        <a:t>3</a:t>
                      </a:r>
                      <a:endParaRPr lang="fr-FR" sz="1400" dirty="0"/>
                    </a:p>
                  </a:txBody>
                  <a:tcPr/>
                </a:tc>
                <a:tc>
                  <a:txBody>
                    <a:bodyPr/>
                    <a:lstStyle/>
                    <a:p>
                      <a:r>
                        <a:rPr lang="fr-FR" sz="1400" dirty="0" smtClean="0"/>
                        <a:t>CC7</a:t>
                      </a:r>
                      <a:endParaRPr lang="fr-FR" sz="1400" dirty="0"/>
                    </a:p>
                  </a:txBody>
                  <a:tcPr/>
                </a:tc>
                <a:tc>
                  <a:txBody>
                    <a:bodyPr/>
                    <a:lstStyle/>
                    <a:p>
                      <a:r>
                        <a:rPr lang="fr-FR" sz="1400" dirty="0" smtClean="0"/>
                        <a:t>0 à 127</a:t>
                      </a:r>
                      <a:endParaRPr lang="fr-FR" sz="1400" dirty="0"/>
                    </a:p>
                  </a:txBody>
                  <a:tcPr/>
                </a:tc>
              </a:tr>
              <a:tr h="344149">
                <a:tc>
                  <a:txBody>
                    <a:bodyPr/>
                    <a:lstStyle/>
                    <a:p>
                      <a:r>
                        <a:rPr lang="fr-FR" sz="1400" dirty="0" smtClean="0"/>
                        <a:t>LED </a:t>
                      </a:r>
                      <a:r>
                        <a:rPr lang="fr-FR" sz="1400" dirty="0" err="1" smtClean="0"/>
                        <a:t>slider</a:t>
                      </a:r>
                      <a:endParaRPr lang="fr-FR" sz="1400" dirty="0"/>
                    </a:p>
                  </a:txBody>
                  <a:tcPr/>
                </a:tc>
                <a:tc>
                  <a:txBody>
                    <a:bodyPr/>
                    <a:lstStyle/>
                    <a:p>
                      <a:r>
                        <a:rPr lang="fr-FR" sz="1400" dirty="0" smtClean="0"/>
                        <a:t>Retour MIDI</a:t>
                      </a:r>
                      <a:endParaRPr lang="fr-FR" sz="1400" dirty="0"/>
                    </a:p>
                  </a:txBody>
                  <a:tcPr/>
                </a:tc>
                <a:tc>
                  <a:txBody>
                    <a:bodyPr/>
                    <a:lstStyle/>
                    <a:p>
                      <a:r>
                        <a:rPr lang="fr-FR" sz="1400" dirty="0" smtClean="0"/>
                        <a:t>9</a:t>
                      </a:r>
                      <a:endParaRPr lang="fr-FR" sz="1400" dirty="0"/>
                    </a:p>
                  </a:txBody>
                  <a:tcPr/>
                </a:tc>
                <a:tc>
                  <a:txBody>
                    <a:bodyPr/>
                    <a:lstStyle/>
                    <a:p>
                      <a:r>
                        <a:rPr lang="fr-FR" sz="1400" dirty="0" smtClean="0"/>
                        <a:t>CC8</a:t>
                      </a:r>
                      <a:endParaRPr lang="fr-FR" sz="1400" dirty="0"/>
                    </a:p>
                  </a:txBody>
                  <a:tcPr/>
                </a:tc>
                <a:tc>
                  <a:txBody>
                    <a:bodyPr/>
                    <a:lstStyle/>
                    <a:p>
                      <a:r>
                        <a:rPr lang="fr-FR" sz="1400" dirty="0" smtClean="0"/>
                        <a:t>0 à 127</a:t>
                      </a:r>
                      <a:endParaRPr lang="fr-FR" sz="1400" dirty="0"/>
                    </a:p>
                  </a:txBody>
                  <a:tcPr/>
                </a:tc>
              </a:tr>
            </a:tbl>
          </a:graphicData>
        </a:graphic>
      </p:graphicFrame>
    </p:spTree>
    <p:extLst>
      <p:ext uri="{BB962C8B-B14F-4D97-AF65-F5344CB8AC3E}">
        <p14:creationId xmlns:p14="http://schemas.microsoft.com/office/powerpoint/2010/main" val="2398901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96" y="14139"/>
            <a:ext cx="7772400" cy="1470025"/>
          </a:xfrm>
        </p:spPr>
        <p:txBody>
          <a:bodyPr>
            <a:normAutofit/>
          </a:bodyPr>
          <a:lstStyle/>
          <a:p>
            <a:pPr marL="742950" indent="-742950">
              <a:buFont typeface="+mj-lt"/>
              <a:buAutoNum type="arabicPeriod"/>
            </a:pPr>
            <a:r>
              <a:rPr lang="fr-FR" sz="3200" dirty="0" smtClean="0"/>
              <a:t>Introduction</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2</a:t>
            </a:fld>
            <a:r>
              <a:rPr lang="fr-FR" dirty="0" smtClean="0"/>
              <a:t> </a:t>
            </a:r>
            <a:endParaRPr lang="fr-FR" dirty="0"/>
          </a:p>
        </p:txBody>
      </p:sp>
      <p:sp>
        <p:nvSpPr>
          <p:cNvPr id="8" name="TextBox 7"/>
          <p:cNvSpPr txBox="1"/>
          <p:nvPr/>
        </p:nvSpPr>
        <p:spPr>
          <a:xfrm>
            <a:off x="611560" y="1556792"/>
            <a:ext cx="7848872" cy="369332"/>
          </a:xfrm>
          <a:prstGeom prst="rect">
            <a:avLst/>
          </a:prstGeom>
          <a:noFill/>
        </p:spPr>
        <p:txBody>
          <a:bodyPr wrap="square" rtlCol="0">
            <a:spAutoFit/>
          </a:bodyPr>
          <a:lstStyle/>
          <a:p>
            <a:pPr marL="800100" lvl="1" indent="-342900">
              <a:buFont typeface="+mj-lt"/>
              <a:buAutoNum type="alphaUcPeriod"/>
            </a:pPr>
            <a:r>
              <a:rPr lang="fr-FR" dirty="0" smtClean="0"/>
              <a:t>Présentation de la carte </a:t>
            </a:r>
            <a:r>
              <a:rPr lang="fr-FR" dirty="0" err="1" smtClean="0"/>
              <a:t>Arduino</a:t>
            </a:r>
            <a:r>
              <a:rPr lang="fr-FR" dirty="0" smtClean="0"/>
              <a:t> Leonardo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704852"/>
            <a:ext cx="4049969" cy="3212976"/>
          </a:xfrm>
          <a:prstGeom prst="rect">
            <a:avLst/>
          </a:prstGeom>
        </p:spPr>
      </p:pic>
      <p:sp>
        <p:nvSpPr>
          <p:cNvPr id="4" name="TextBox 3"/>
          <p:cNvSpPr txBox="1"/>
          <p:nvPr/>
        </p:nvSpPr>
        <p:spPr>
          <a:xfrm>
            <a:off x="5148064" y="3068960"/>
            <a:ext cx="3744416" cy="2308324"/>
          </a:xfrm>
          <a:prstGeom prst="rect">
            <a:avLst/>
          </a:prstGeom>
          <a:noFill/>
        </p:spPr>
        <p:txBody>
          <a:bodyPr wrap="square" rtlCol="0">
            <a:spAutoFit/>
          </a:bodyPr>
          <a:lstStyle/>
          <a:p>
            <a:r>
              <a:rPr lang="fr-FR" dirty="0"/>
              <a:t>Sur l'</a:t>
            </a:r>
            <a:r>
              <a:rPr lang="fr-FR" dirty="0" err="1"/>
              <a:t>Arduino</a:t>
            </a:r>
            <a:r>
              <a:rPr lang="fr-FR" dirty="0"/>
              <a:t> Leonardo, l'interface USB est gérée directement par le microcontrôleur d'application. Elle peut ainsi être reprogrammée afin d'être utilisée à d'autres fins, comme par exemple transformer la carte en interface homme-machine USB (clavier, souris, </a:t>
            </a:r>
            <a:r>
              <a:rPr lang="fr-FR" dirty="0" smtClean="0"/>
              <a:t>périphérique MIDI...)</a:t>
            </a:r>
            <a:endParaRPr lang="fr-FR" dirty="0"/>
          </a:p>
        </p:txBody>
      </p:sp>
    </p:spTree>
    <p:extLst>
      <p:ext uri="{BB962C8B-B14F-4D97-AF65-F5344CB8AC3E}">
        <p14:creationId xmlns:p14="http://schemas.microsoft.com/office/powerpoint/2010/main" val="2818881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866" y="0"/>
            <a:ext cx="7772400" cy="1470025"/>
          </a:xfrm>
        </p:spPr>
        <p:txBody>
          <a:bodyPr>
            <a:normAutofit/>
          </a:bodyPr>
          <a:lstStyle/>
          <a:p>
            <a:r>
              <a:rPr lang="fr-FR" sz="3200" dirty="0" smtClean="0"/>
              <a:t>À vous de jouer!</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20</a:t>
            </a:fld>
            <a:r>
              <a:rPr lang="fr-FR" dirty="0" smtClean="0"/>
              <a:t> </a:t>
            </a:r>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340768"/>
            <a:ext cx="4572000" cy="5334000"/>
          </a:xfrm>
          <a:prstGeom prst="rect">
            <a:avLst/>
          </a:prstGeom>
        </p:spPr>
      </p:pic>
    </p:spTree>
    <p:extLst>
      <p:ext uri="{BB962C8B-B14F-4D97-AF65-F5344CB8AC3E}">
        <p14:creationId xmlns:p14="http://schemas.microsoft.com/office/powerpoint/2010/main" val="1883206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96" y="14139"/>
            <a:ext cx="7772400" cy="1470025"/>
          </a:xfrm>
        </p:spPr>
        <p:txBody>
          <a:bodyPr>
            <a:normAutofit/>
          </a:bodyPr>
          <a:lstStyle/>
          <a:p>
            <a:pPr marL="742950" indent="-742950">
              <a:buFont typeface="+mj-lt"/>
              <a:buAutoNum type="arabicPeriod"/>
            </a:pPr>
            <a:r>
              <a:rPr lang="fr-FR" sz="3200" dirty="0" smtClean="0"/>
              <a:t>Introduction</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3</a:t>
            </a:fld>
            <a:r>
              <a:rPr lang="fr-FR" dirty="0" smtClean="0"/>
              <a:t> </a:t>
            </a:r>
            <a:endParaRPr lang="fr-FR" dirty="0"/>
          </a:p>
        </p:txBody>
      </p:sp>
      <p:sp>
        <p:nvSpPr>
          <p:cNvPr id="8" name="TextBox 7"/>
          <p:cNvSpPr txBox="1"/>
          <p:nvPr/>
        </p:nvSpPr>
        <p:spPr>
          <a:xfrm>
            <a:off x="611560" y="1556792"/>
            <a:ext cx="7848872" cy="369332"/>
          </a:xfrm>
          <a:prstGeom prst="rect">
            <a:avLst/>
          </a:prstGeom>
          <a:noFill/>
        </p:spPr>
        <p:txBody>
          <a:bodyPr wrap="square" rtlCol="0">
            <a:spAutoFit/>
          </a:bodyPr>
          <a:lstStyle/>
          <a:p>
            <a:pPr marL="800100" lvl="1" indent="-342900">
              <a:buFont typeface="+mj-lt"/>
              <a:buAutoNum type="alphaUcPeriod" startAt="2"/>
            </a:pPr>
            <a:r>
              <a:rPr lang="fr-FR" dirty="0" smtClean="0"/>
              <a:t>Présentation de l’IDE d’</a:t>
            </a:r>
            <a:r>
              <a:rPr lang="fr-FR" dirty="0" err="1" smtClean="0"/>
              <a:t>Arduino</a:t>
            </a:r>
            <a:endParaRPr lang="fr-FR"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483" y="1863348"/>
            <a:ext cx="5160227" cy="33928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72" y="5256198"/>
            <a:ext cx="7867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57" y="5877272"/>
            <a:ext cx="83629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22498" y="3573016"/>
            <a:ext cx="2630977" cy="646331"/>
          </a:xfrm>
          <a:prstGeom prst="rect">
            <a:avLst/>
          </a:prstGeom>
        </p:spPr>
        <p:txBody>
          <a:bodyPr wrap="none">
            <a:spAutoFit/>
          </a:bodyPr>
          <a:lstStyle/>
          <a:p>
            <a:r>
              <a:rPr lang="fr-FR" dirty="0" smtClean="0"/>
              <a:t>Type de carte à utiliser:  </a:t>
            </a:r>
          </a:p>
          <a:p>
            <a:r>
              <a:rPr lang="fr-FR" dirty="0" err="1" smtClean="0"/>
              <a:t>Arduino</a:t>
            </a:r>
            <a:r>
              <a:rPr lang="fr-FR" dirty="0" smtClean="0"/>
              <a:t> Leonardo ( MIDI )</a:t>
            </a:r>
            <a:endParaRPr lang="fr-FR" dirty="0"/>
          </a:p>
        </p:txBody>
      </p:sp>
    </p:spTree>
    <p:extLst>
      <p:ext uri="{BB962C8B-B14F-4D97-AF65-F5344CB8AC3E}">
        <p14:creationId xmlns:p14="http://schemas.microsoft.com/office/powerpoint/2010/main" val="22662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96" y="14139"/>
            <a:ext cx="7772400" cy="1470025"/>
          </a:xfrm>
        </p:spPr>
        <p:txBody>
          <a:bodyPr>
            <a:normAutofit/>
          </a:bodyPr>
          <a:lstStyle/>
          <a:p>
            <a:pPr marL="742950" indent="-742950">
              <a:buFont typeface="+mj-lt"/>
              <a:buAutoNum type="arabicPeriod"/>
            </a:pPr>
            <a:r>
              <a:rPr lang="fr-FR" sz="3200" dirty="0" smtClean="0"/>
              <a:t>Introduction</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4</a:t>
            </a:fld>
            <a:r>
              <a:rPr lang="fr-FR" dirty="0" smtClean="0"/>
              <a:t> </a:t>
            </a:r>
            <a:endParaRPr lang="fr-FR" dirty="0"/>
          </a:p>
        </p:txBody>
      </p:sp>
      <p:sp>
        <p:nvSpPr>
          <p:cNvPr id="8" name="TextBox 7"/>
          <p:cNvSpPr txBox="1"/>
          <p:nvPr/>
        </p:nvSpPr>
        <p:spPr>
          <a:xfrm>
            <a:off x="611560" y="1556792"/>
            <a:ext cx="7848872" cy="5032147"/>
          </a:xfrm>
          <a:prstGeom prst="rect">
            <a:avLst/>
          </a:prstGeom>
          <a:noFill/>
        </p:spPr>
        <p:txBody>
          <a:bodyPr wrap="square" rtlCol="0">
            <a:spAutoFit/>
          </a:bodyPr>
          <a:lstStyle/>
          <a:p>
            <a:pPr marL="800100" lvl="1" indent="-342900">
              <a:buFont typeface="+mj-lt"/>
              <a:buAutoNum type="alphaUcPeriod" startAt="3"/>
            </a:pPr>
            <a:r>
              <a:rPr lang="fr-FR" dirty="0" smtClean="0"/>
              <a:t>Langage </a:t>
            </a:r>
            <a:r>
              <a:rPr lang="fr-FR" dirty="0" err="1" smtClean="0"/>
              <a:t>Arduino</a:t>
            </a:r>
            <a:r>
              <a:rPr lang="fr-FR" dirty="0"/>
              <a:t> </a:t>
            </a:r>
            <a:r>
              <a:rPr lang="fr-FR" dirty="0" smtClean="0"/>
              <a:t>: proche du langage C / C++</a:t>
            </a:r>
          </a:p>
          <a:p>
            <a:pPr lvl="1"/>
            <a:endParaRPr lang="fr-FR" dirty="0" smtClean="0"/>
          </a:p>
          <a:p>
            <a:pPr lvl="1"/>
            <a:r>
              <a:rPr lang="fr-FR" dirty="0" smtClean="0">
                <a:solidFill>
                  <a:srgbClr val="FF0000"/>
                </a:solidFill>
              </a:rPr>
              <a:t>https</a:t>
            </a:r>
            <a:r>
              <a:rPr lang="fr-FR" dirty="0">
                <a:solidFill>
                  <a:srgbClr val="FF0000"/>
                </a:solidFill>
              </a:rPr>
              <a:t>://www.arduino.cc/en/Reference/HomePage</a:t>
            </a:r>
            <a:endParaRPr lang="fr-FR" dirty="0" smtClean="0">
              <a:solidFill>
                <a:srgbClr val="FF0000"/>
              </a:solidFill>
            </a:endParaRPr>
          </a:p>
          <a:p>
            <a:pPr lvl="1"/>
            <a:endParaRPr lang="fr-FR" dirty="0"/>
          </a:p>
          <a:p>
            <a:pPr lvl="1"/>
            <a:r>
              <a:rPr lang="fr-FR" dirty="0" smtClean="0"/>
              <a:t>Exemple :</a:t>
            </a:r>
          </a:p>
          <a:p>
            <a:pPr lvl="1"/>
            <a:r>
              <a:rPr lang="fr-FR" sz="1100" dirty="0" err="1">
                <a:solidFill>
                  <a:schemeClr val="tx1">
                    <a:lumMod val="50000"/>
                    <a:lumOff val="50000"/>
                  </a:schemeClr>
                </a:solidFill>
              </a:rPr>
              <a:t>int</a:t>
            </a:r>
            <a:r>
              <a:rPr lang="fr-FR" sz="1100" dirty="0">
                <a:solidFill>
                  <a:schemeClr val="tx1">
                    <a:lumMod val="50000"/>
                    <a:lumOff val="50000"/>
                  </a:schemeClr>
                </a:solidFill>
              </a:rPr>
              <a:t> </a:t>
            </a:r>
            <a:r>
              <a:rPr lang="fr-FR" sz="1100" dirty="0" err="1">
                <a:solidFill>
                  <a:schemeClr val="tx1">
                    <a:lumMod val="50000"/>
                    <a:lumOff val="50000"/>
                  </a:schemeClr>
                </a:solidFill>
              </a:rPr>
              <a:t>sensorPin</a:t>
            </a:r>
            <a:r>
              <a:rPr lang="fr-FR" sz="1100" dirty="0">
                <a:solidFill>
                  <a:schemeClr val="tx1">
                    <a:lumMod val="50000"/>
                    <a:lumOff val="50000"/>
                  </a:schemeClr>
                </a:solidFill>
              </a:rPr>
              <a:t> = A0;    // select the input pin for the </a:t>
            </a:r>
            <a:r>
              <a:rPr lang="fr-FR" sz="1100" dirty="0" err="1">
                <a:solidFill>
                  <a:schemeClr val="tx1">
                    <a:lumMod val="50000"/>
                    <a:lumOff val="50000"/>
                  </a:schemeClr>
                </a:solidFill>
              </a:rPr>
              <a:t>potentiometer</a:t>
            </a:r>
            <a:r>
              <a:rPr lang="fr-FR" sz="1100" dirty="0">
                <a:solidFill>
                  <a:schemeClr val="tx1">
                    <a:lumMod val="50000"/>
                    <a:lumOff val="50000"/>
                  </a:schemeClr>
                </a:solidFill>
              </a:rPr>
              <a:t/>
            </a:r>
            <a:br>
              <a:rPr lang="fr-FR" sz="1100" dirty="0">
                <a:solidFill>
                  <a:schemeClr val="tx1">
                    <a:lumMod val="50000"/>
                    <a:lumOff val="50000"/>
                  </a:schemeClr>
                </a:solidFill>
              </a:rPr>
            </a:br>
            <a:r>
              <a:rPr lang="fr-FR" sz="1100" dirty="0" err="1">
                <a:solidFill>
                  <a:schemeClr val="tx1">
                    <a:lumMod val="50000"/>
                    <a:lumOff val="50000"/>
                  </a:schemeClr>
                </a:solidFill>
              </a:rPr>
              <a:t>int</a:t>
            </a:r>
            <a:r>
              <a:rPr lang="fr-FR" sz="1100" dirty="0">
                <a:solidFill>
                  <a:schemeClr val="tx1">
                    <a:lumMod val="50000"/>
                    <a:lumOff val="50000"/>
                  </a:schemeClr>
                </a:solidFill>
              </a:rPr>
              <a:t> </a:t>
            </a:r>
            <a:r>
              <a:rPr lang="fr-FR" sz="1100" dirty="0" err="1">
                <a:solidFill>
                  <a:schemeClr val="tx1">
                    <a:lumMod val="50000"/>
                    <a:lumOff val="50000"/>
                  </a:schemeClr>
                </a:solidFill>
              </a:rPr>
              <a:t>ledPin</a:t>
            </a:r>
            <a:r>
              <a:rPr lang="fr-FR" sz="1100" dirty="0">
                <a:solidFill>
                  <a:schemeClr val="tx1">
                    <a:lumMod val="50000"/>
                    <a:lumOff val="50000"/>
                  </a:schemeClr>
                </a:solidFill>
              </a:rPr>
              <a:t> = 13;      // select the pin for the LED</a:t>
            </a:r>
            <a:br>
              <a:rPr lang="fr-FR" sz="1100" dirty="0">
                <a:solidFill>
                  <a:schemeClr val="tx1">
                    <a:lumMod val="50000"/>
                    <a:lumOff val="50000"/>
                  </a:schemeClr>
                </a:solidFill>
              </a:rPr>
            </a:br>
            <a:r>
              <a:rPr lang="fr-FR" sz="1100" dirty="0" err="1">
                <a:solidFill>
                  <a:schemeClr val="tx1">
                    <a:lumMod val="50000"/>
                    <a:lumOff val="50000"/>
                  </a:schemeClr>
                </a:solidFill>
              </a:rPr>
              <a:t>int</a:t>
            </a:r>
            <a:r>
              <a:rPr lang="fr-FR" sz="1100" dirty="0">
                <a:solidFill>
                  <a:schemeClr val="tx1">
                    <a:lumMod val="50000"/>
                    <a:lumOff val="50000"/>
                  </a:schemeClr>
                </a:solidFill>
              </a:rPr>
              <a:t> </a:t>
            </a:r>
            <a:r>
              <a:rPr lang="fr-FR" sz="1100" dirty="0" err="1">
                <a:solidFill>
                  <a:schemeClr val="tx1">
                    <a:lumMod val="50000"/>
                    <a:lumOff val="50000"/>
                  </a:schemeClr>
                </a:solidFill>
              </a:rPr>
              <a:t>sensorValue</a:t>
            </a:r>
            <a:r>
              <a:rPr lang="fr-FR" sz="1100" dirty="0">
                <a:solidFill>
                  <a:schemeClr val="tx1">
                    <a:lumMod val="50000"/>
                    <a:lumOff val="50000"/>
                  </a:schemeClr>
                </a:solidFill>
              </a:rPr>
              <a:t> = 0;  // variable to store the value </a:t>
            </a:r>
            <a:r>
              <a:rPr lang="fr-FR" sz="1100" dirty="0" err="1">
                <a:solidFill>
                  <a:schemeClr val="tx1">
                    <a:lumMod val="50000"/>
                    <a:lumOff val="50000"/>
                  </a:schemeClr>
                </a:solidFill>
              </a:rPr>
              <a:t>coming</a:t>
            </a:r>
            <a:r>
              <a:rPr lang="fr-FR" sz="1100" dirty="0">
                <a:solidFill>
                  <a:schemeClr val="tx1">
                    <a:lumMod val="50000"/>
                    <a:lumOff val="50000"/>
                  </a:schemeClr>
                </a:solidFill>
              </a:rPr>
              <a:t> </a:t>
            </a:r>
            <a:r>
              <a:rPr lang="fr-FR" sz="1100" dirty="0" err="1">
                <a:solidFill>
                  <a:schemeClr val="tx1">
                    <a:lumMod val="50000"/>
                    <a:lumOff val="50000"/>
                  </a:schemeClr>
                </a:solidFill>
              </a:rPr>
              <a:t>from</a:t>
            </a:r>
            <a:r>
              <a:rPr lang="fr-FR" sz="1100" dirty="0">
                <a:solidFill>
                  <a:schemeClr val="tx1">
                    <a:lumMod val="50000"/>
                    <a:lumOff val="50000"/>
                  </a:schemeClr>
                </a:solidFill>
              </a:rPr>
              <a:t> the </a:t>
            </a:r>
            <a:r>
              <a:rPr lang="fr-FR" sz="1100" dirty="0" err="1">
                <a:solidFill>
                  <a:schemeClr val="tx1">
                    <a:lumMod val="50000"/>
                    <a:lumOff val="50000"/>
                  </a:schemeClr>
                </a:solidFill>
              </a:rPr>
              <a:t>sensor</a:t>
            </a:r>
            <a:r>
              <a:rPr lang="fr-FR" sz="1100" dirty="0">
                <a:solidFill>
                  <a:schemeClr val="tx1">
                    <a:lumMod val="50000"/>
                    <a:lumOff val="50000"/>
                  </a:schemeClr>
                </a:solidFill>
              </a:rPr>
              <a:t/>
            </a:r>
            <a:br>
              <a:rPr lang="fr-FR" sz="1100" dirty="0">
                <a:solidFill>
                  <a:schemeClr val="tx1">
                    <a:lumMod val="50000"/>
                    <a:lumOff val="50000"/>
                  </a:schemeClr>
                </a:solidFill>
              </a:rPr>
            </a:br>
            <a:r>
              <a:rPr lang="fr-FR" sz="1100" dirty="0">
                <a:solidFill>
                  <a:schemeClr val="tx1">
                    <a:lumMod val="50000"/>
                    <a:lumOff val="50000"/>
                  </a:schemeClr>
                </a:solidFill>
              </a:rPr>
              <a:t/>
            </a:r>
            <a:br>
              <a:rPr lang="fr-FR" sz="1100" dirty="0">
                <a:solidFill>
                  <a:schemeClr val="tx1">
                    <a:lumMod val="50000"/>
                    <a:lumOff val="50000"/>
                  </a:schemeClr>
                </a:solidFill>
              </a:rPr>
            </a:br>
            <a:r>
              <a:rPr lang="fr-FR" sz="1100" dirty="0" err="1">
                <a:solidFill>
                  <a:schemeClr val="tx1">
                    <a:lumMod val="50000"/>
                    <a:lumOff val="50000"/>
                  </a:schemeClr>
                </a:solidFill>
              </a:rPr>
              <a:t>void</a:t>
            </a:r>
            <a:r>
              <a:rPr lang="fr-FR" sz="1100" dirty="0">
                <a:solidFill>
                  <a:schemeClr val="tx1">
                    <a:lumMod val="50000"/>
                    <a:lumOff val="50000"/>
                  </a:schemeClr>
                </a:solidFill>
              </a:rPr>
              <a:t> setup() {</a:t>
            </a:r>
            <a:br>
              <a:rPr lang="fr-FR" sz="1100" dirty="0">
                <a:solidFill>
                  <a:schemeClr val="tx1">
                    <a:lumMod val="50000"/>
                    <a:lumOff val="50000"/>
                  </a:schemeClr>
                </a:solidFill>
              </a:rPr>
            </a:br>
            <a:r>
              <a:rPr lang="fr-FR" sz="1100" dirty="0">
                <a:solidFill>
                  <a:schemeClr val="tx1">
                    <a:lumMod val="50000"/>
                    <a:lumOff val="50000"/>
                  </a:schemeClr>
                </a:solidFill>
              </a:rPr>
              <a:t>  // </a:t>
            </a:r>
            <a:r>
              <a:rPr lang="fr-FR" sz="1100" dirty="0" err="1">
                <a:solidFill>
                  <a:schemeClr val="tx1">
                    <a:lumMod val="50000"/>
                    <a:lumOff val="50000"/>
                  </a:schemeClr>
                </a:solidFill>
              </a:rPr>
              <a:t>declare</a:t>
            </a:r>
            <a:r>
              <a:rPr lang="fr-FR" sz="1100" dirty="0">
                <a:solidFill>
                  <a:schemeClr val="tx1">
                    <a:lumMod val="50000"/>
                    <a:lumOff val="50000"/>
                  </a:schemeClr>
                </a:solidFill>
              </a:rPr>
              <a:t> the </a:t>
            </a:r>
            <a:r>
              <a:rPr lang="fr-FR" sz="1100" dirty="0" err="1">
                <a:solidFill>
                  <a:schemeClr val="tx1">
                    <a:lumMod val="50000"/>
                    <a:lumOff val="50000"/>
                  </a:schemeClr>
                </a:solidFill>
              </a:rPr>
              <a:t>ledPin</a:t>
            </a:r>
            <a:r>
              <a:rPr lang="fr-FR" sz="1100" dirty="0">
                <a:solidFill>
                  <a:schemeClr val="tx1">
                    <a:lumMod val="50000"/>
                    <a:lumOff val="50000"/>
                  </a:schemeClr>
                </a:solidFill>
              </a:rPr>
              <a:t> as an OUTPUT:</a:t>
            </a:r>
            <a:br>
              <a:rPr lang="fr-FR" sz="1100" dirty="0">
                <a:solidFill>
                  <a:schemeClr val="tx1">
                    <a:lumMod val="50000"/>
                    <a:lumOff val="50000"/>
                  </a:schemeClr>
                </a:solidFill>
              </a:rPr>
            </a:br>
            <a:r>
              <a:rPr lang="fr-FR" sz="1100" dirty="0">
                <a:solidFill>
                  <a:schemeClr val="tx1">
                    <a:lumMod val="50000"/>
                    <a:lumOff val="50000"/>
                  </a:schemeClr>
                </a:solidFill>
              </a:rPr>
              <a:t>  </a:t>
            </a:r>
            <a:r>
              <a:rPr lang="fr-FR" sz="1100" dirty="0" err="1">
                <a:solidFill>
                  <a:schemeClr val="tx1">
                    <a:lumMod val="50000"/>
                    <a:lumOff val="50000"/>
                  </a:schemeClr>
                </a:solidFill>
              </a:rPr>
              <a:t>pinMode</a:t>
            </a:r>
            <a:r>
              <a:rPr lang="fr-FR" sz="1100" dirty="0">
                <a:solidFill>
                  <a:schemeClr val="tx1">
                    <a:lumMod val="50000"/>
                    <a:lumOff val="50000"/>
                  </a:schemeClr>
                </a:solidFill>
              </a:rPr>
              <a:t>(</a:t>
            </a:r>
            <a:r>
              <a:rPr lang="fr-FR" sz="1100" dirty="0" err="1">
                <a:solidFill>
                  <a:schemeClr val="tx1">
                    <a:lumMod val="50000"/>
                    <a:lumOff val="50000"/>
                  </a:schemeClr>
                </a:solidFill>
              </a:rPr>
              <a:t>ledPin</a:t>
            </a:r>
            <a:r>
              <a:rPr lang="fr-FR" sz="1100" dirty="0">
                <a:solidFill>
                  <a:schemeClr val="tx1">
                    <a:lumMod val="50000"/>
                    <a:lumOff val="50000"/>
                  </a:schemeClr>
                </a:solidFill>
              </a:rPr>
              <a:t>, OUTPUT);</a:t>
            </a:r>
            <a:br>
              <a:rPr lang="fr-FR" sz="1100" dirty="0">
                <a:solidFill>
                  <a:schemeClr val="tx1">
                    <a:lumMod val="50000"/>
                    <a:lumOff val="50000"/>
                  </a:schemeClr>
                </a:solidFill>
              </a:rPr>
            </a:br>
            <a:r>
              <a:rPr lang="fr-FR" sz="1100" dirty="0">
                <a:solidFill>
                  <a:schemeClr val="tx1">
                    <a:lumMod val="50000"/>
                    <a:lumOff val="50000"/>
                  </a:schemeClr>
                </a:solidFill>
              </a:rPr>
              <a:t>}</a:t>
            </a:r>
            <a:br>
              <a:rPr lang="fr-FR" sz="1100" dirty="0">
                <a:solidFill>
                  <a:schemeClr val="tx1">
                    <a:lumMod val="50000"/>
                    <a:lumOff val="50000"/>
                  </a:schemeClr>
                </a:solidFill>
              </a:rPr>
            </a:br>
            <a:r>
              <a:rPr lang="fr-FR" sz="1100" dirty="0">
                <a:solidFill>
                  <a:schemeClr val="tx1">
                    <a:lumMod val="50000"/>
                    <a:lumOff val="50000"/>
                  </a:schemeClr>
                </a:solidFill>
              </a:rPr>
              <a:t/>
            </a:r>
            <a:br>
              <a:rPr lang="fr-FR" sz="1100" dirty="0">
                <a:solidFill>
                  <a:schemeClr val="tx1">
                    <a:lumMod val="50000"/>
                    <a:lumOff val="50000"/>
                  </a:schemeClr>
                </a:solidFill>
              </a:rPr>
            </a:br>
            <a:r>
              <a:rPr lang="fr-FR" sz="1100" dirty="0" err="1">
                <a:solidFill>
                  <a:schemeClr val="tx1">
                    <a:lumMod val="50000"/>
                    <a:lumOff val="50000"/>
                  </a:schemeClr>
                </a:solidFill>
              </a:rPr>
              <a:t>void</a:t>
            </a:r>
            <a:r>
              <a:rPr lang="fr-FR" sz="1100" dirty="0">
                <a:solidFill>
                  <a:schemeClr val="tx1">
                    <a:lumMod val="50000"/>
                    <a:lumOff val="50000"/>
                  </a:schemeClr>
                </a:solidFill>
              </a:rPr>
              <a:t> </a:t>
            </a:r>
            <a:r>
              <a:rPr lang="fr-FR" sz="1100" dirty="0" err="1">
                <a:solidFill>
                  <a:schemeClr val="tx1">
                    <a:lumMod val="50000"/>
                    <a:lumOff val="50000"/>
                  </a:schemeClr>
                </a:solidFill>
              </a:rPr>
              <a:t>loop</a:t>
            </a:r>
            <a:r>
              <a:rPr lang="fr-FR" sz="1100" dirty="0">
                <a:solidFill>
                  <a:schemeClr val="tx1">
                    <a:lumMod val="50000"/>
                    <a:lumOff val="50000"/>
                  </a:schemeClr>
                </a:solidFill>
              </a:rPr>
              <a:t>() {</a:t>
            </a:r>
            <a:br>
              <a:rPr lang="fr-FR" sz="1100" dirty="0">
                <a:solidFill>
                  <a:schemeClr val="tx1">
                    <a:lumMod val="50000"/>
                    <a:lumOff val="50000"/>
                  </a:schemeClr>
                </a:solidFill>
              </a:rPr>
            </a:br>
            <a:r>
              <a:rPr lang="fr-FR" sz="1100" dirty="0">
                <a:solidFill>
                  <a:schemeClr val="tx1">
                    <a:lumMod val="50000"/>
                    <a:lumOff val="50000"/>
                  </a:schemeClr>
                </a:solidFill>
              </a:rPr>
              <a:t>  // </a:t>
            </a:r>
            <a:r>
              <a:rPr lang="fr-FR" sz="1100" dirty="0" err="1">
                <a:solidFill>
                  <a:schemeClr val="tx1">
                    <a:lumMod val="50000"/>
                    <a:lumOff val="50000"/>
                  </a:schemeClr>
                </a:solidFill>
              </a:rPr>
              <a:t>read</a:t>
            </a:r>
            <a:r>
              <a:rPr lang="fr-FR" sz="1100" dirty="0">
                <a:solidFill>
                  <a:schemeClr val="tx1">
                    <a:lumMod val="50000"/>
                    <a:lumOff val="50000"/>
                  </a:schemeClr>
                </a:solidFill>
              </a:rPr>
              <a:t> the value </a:t>
            </a:r>
            <a:r>
              <a:rPr lang="fr-FR" sz="1100" dirty="0" err="1">
                <a:solidFill>
                  <a:schemeClr val="tx1">
                    <a:lumMod val="50000"/>
                    <a:lumOff val="50000"/>
                  </a:schemeClr>
                </a:solidFill>
              </a:rPr>
              <a:t>from</a:t>
            </a:r>
            <a:r>
              <a:rPr lang="fr-FR" sz="1100" dirty="0">
                <a:solidFill>
                  <a:schemeClr val="tx1">
                    <a:lumMod val="50000"/>
                    <a:lumOff val="50000"/>
                  </a:schemeClr>
                </a:solidFill>
              </a:rPr>
              <a:t> the </a:t>
            </a:r>
            <a:r>
              <a:rPr lang="fr-FR" sz="1100" dirty="0" err="1">
                <a:solidFill>
                  <a:schemeClr val="tx1">
                    <a:lumMod val="50000"/>
                    <a:lumOff val="50000"/>
                  </a:schemeClr>
                </a:solidFill>
              </a:rPr>
              <a:t>sensor</a:t>
            </a:r>
            <a:r>
              <a:rPr lang="fr-FR" sz="1100" dirty="0">
                <a:solidFill>
                  <a:schemeClr val="tx1">
                    <a:lumMod val="50000"/>
                    <a:lumOff val="50000"/>
                  </a:schemeClr>
                </a:solidFill>
              </a:rPr>
              <a:t>:</a:t>
            </a:r>
            <a:br>
              <a:rPr lang="fr-FR" sz="1100" dirty="0">
                <a:solidFill>
                  <a:schemeClr val="tx1">
                    <a:lumMod val="50000"/>
                    <a:lumOff val="50000"/>
                  </a:schemeClr>
                </a:solidFill>
              </a:rPr>
            </a:br>
            <a:r>
              <a:rPr lang="fr-FR" sz="1100" dirty="0">
                <a:solidFill>
                  <a:schemeClr val="tx1">
                    <a:lumMod val="50000"/>
                    <a:lumOff val="50000"/>
                  </a:schemeClr>
                </a:solidFill>
              </a:rPr>
              <a:t>  </a:t>
            </a:r>
            <a:r>
              <a:rPr lang="fr-FR" sz="1100" dirty="0" err="1">
                <a:solidFill>
                  <a:schemeClr val="tx1">
                    <a:lumMod val="50000"/>
                    <a:lumOff val="50000"/>
                  </a:schemeClr>
                </a:solidFill>
              </a:rPr>
              <a:t>sensorValue</a:t>
            </a:r>
            <a:r>
              <a:rPr lang="fr-FR" sz="1100" dirty="0">
                <a:solidFill>
                  <a:schemeClr val="tx1">
                    <a:lumMod val="50000"/>
                    <a:lumOff val="50000"/>
                  </a:schemeClr>
                </a:solidFill>
              </a:rPr>
              <a:t> = </a:t>
            </a:r>
            <a:r>
              <a:rPr lang="fr-FR" sz="1100" dirty="0" err="1">
                <a:solidFill>
                  <a:schemeClr val="tx1">
                    <a:lumMod val="50000"/>
                    <a:lumOff val="50000"/>
                  </a:schemeClr>
                </a:solidFill>
              </a:rPr>
              <a:t>analogRead</a:t>
            </a:r>
            <a:r>
              <a:rPr lang="fr-FR" sz="1100" dirty="0">
                <a:solidFill>
                  <a:schemeClr val="tx1">
                    <a:lumMod val="50000"/>
                    <a:lumOff val="50000"/>
                  </a:schemeClr>
                </a:solidFill>
              </a:rPr>
              <a:t>(</a:t>
            </a:r>
            <a:r>
              <a:rPr lang="fr-FR" sz="1100" dirty="0" err="1">
                <a:solidFill>
                  <a:schemeClr val="tx1">
                    <a:lumMod val="50000"/>
                    <a:lumOff val="50000"/>
                  </a:schemeClr>
                </a:solidFill>
              </a:rPr>
              <a:t>sensorPin</a:t>
            </a:r>
            <a:r>
              <a:rPr lang="fr-FR" sz="1100" dirty="0">
                <a:solidFill>
                  <a:schemeClr val="tx1">
                    <a:lumMod val="50000"/>
                    <a:lumOff val="50000"/>
                  </a:schemeClr>
                </a:solidFill>
              </a:rPr>
              <a:t>);</a:t>
            </a:r>
            <a:br>
              <a:rPr lang="fr-FR" sz="1100" dirty="0">
                <a:solidFill>
                  <a:schemeClr val="tx1">
                    <a:lumMod val="50000"/>
                    <a:lumOff val="50000"/>
                  </a:schemeClr>
                </a:solidFill>
              </a:rPr>
            </a:br>
            <a:r>
              <a:rPr lang="fr-FR" sz="1100" dirty="0">
                <a:solidFill>
                  <a:schemeClr val="tx1">
                    <a:lumMod val="50000"/>
                    <a:lumOff val="50000"/>
                  </a:schemeClr>
                </a:solidFill>
              </a:rPr>
              <a:t>  // </a:t>
            </a:r>
            <a:r>
              <a:rPr lang="fr-FR" sz="1100" dirty="0" err="1">
                <a:solidFill>
                  <a:schemeClr val="tx1">
                    <a:lumMod val="50000"/>
                    <a:lumOff val="50000"/>
                  </a:schemeClr>
                </a:solidFill>
              </a:rPr>
              <a:t>turn</a:t>
            </a:r>
            <a:r>
              <a:rPr lang="fr-FR" sz="1100" dirty="0">
                <a:solidFill>
                  <a:schemeClr val="tx1">
                    <a:lumMod val="50000"/>
                    <a:lumOff val="50000"/>
                  </a:schemeClr>
                </a:solidFill>
              </a:rPr>
              <a:t> the </a:t>
            </a:r>
            <a:r>
              <a:rPr lang="fr-FR" sz="1100" dirty="0" err="1">
                <a:solidFill>
                  <a:schemeClr val="tx1">
                    <a:lumMod val="50000"/>
                    <a:lumOff val="50000"/>
                  </a:schemeClr>
                </a:solidFill>
              </a:rPr>
              <a:t>ledPin</a:t>
            </a:r>
            <a:r>
              <a:rPr lang="fr-FR" sz="1100" dirty="0">
                <a:solidFill>
                  <a:schemeClr val="tx1">
                    <a:lumMod val="50000"/>
                    <a:lumOff val="50000"/>
                  </a:schemeClr>
                </a:solidFill>
              </a:rPr>
              <a:t> on</a:t>
            </a:r>
            <a:br>
              <a:rPr lang="fr-FR" sz="1100" dirty="0">
                <a:solidFill>
                  <a:schemeClr val="tx1">
                    <a:lumMod val="50000"/>
                    <a:lumOff val="50000"/>
                  </a:schemeClr>
                </a:solidFill>
              </a:rPr>
            </a:br>
            <a:r>
              <a:rPr lang="fr-FR" sz="1100" dirty="0">
                <a:solidFill>
                  <a:schemeClr val="tx1">
                    <a:lumMod val="50000"/>
                    <a:lumOff val="50000"/>
                  </a:schemeClr>
                </a:solidFill>
              </a:rPr>
              <a:t>  </a:t>
            </a:r>
            <a:r>
              <a:rPr lang="fr-FR" sz="1100" dirty="0" err="1">
                <a:solidFill>
                  <a:schemeClr val="tx1">
                    <a:lumMod val="50000"/>
                    <a:lumOff val="50000"/>
                  </a:schemeClr>
                </a:solidFill>
              </a:rPr>
              <a:t>digitalWrite</a:t>
            </a:r>
            <a:r>
              <a:rPr lang="fr-FR" sz="1100" dirty="0">
                <a:solidFill>
                  <a:schemeClr val="tx1">
                    <a:lumMod val="50000"/>
                    <a:lumOff val="50000"/>
                  </a:schemeClr>
                </a:solidFill>
              </a:rPr>
              <a:t>(</a:t>
            </a:r>
            <a:r>
              <a:rPr lang="fr-FR" sz="1100" dirty="0" err="1">
                <a:solidFill>
                  <a:schemeClr val="tx1">
                    <a:lumMod val="50000"/>
                    <a:lumOff val="50000"/>
                  </a:schemeClr>
                </a:solidFill>
              </a:rPr>
              <a:t>ledPin</a:t>
            </a:r>
            <a:r>
              <a:rPr lang="fr-FR" sz="1100" dirty="0">
                <a:solidFill>
                  <a:schemeClr val="tx1">
                    <a:lumMod val="50000"/>
                    <a:lumOff val="50000"/>
                  </a:schemeClr>
                </a:solidFill>
              </a:rPr>
              <a:t>, HIGH);</a:t>
            </a:r>
            <a:br>
              <a:rPr lang="fr-FR" sz="1100" dirty="0">
                <a:solidFill>
                  <a:schemeClr val="tx1">
                    <a:lumMod val="50000"/>
                    <a:lumOff val="50000"/>
                  </a:schemeClr>
                </a:solidFill>
              </a:rPr>
            </a:br>
            <a:r>
              <a:rPr lang="fr-FR" sz="1100" dirty="0">
                <a:solidFill>
                  <a:schemeClr val="tx1">
                    <a:lumMod val="50000"/>
                    <a:lumOff val="50000"/>
                  </a:schemeClr>
                </a:solidFill>
              </a:rPr>
              <a:t>  // stop the program for &lt;</a:t>
            </a:r>
            <a:r>
              <a:rPr lang="fr-FR" sz="1100" dirty="0" err="1">
                <a:solidFill>
                  <a:schemeClr val="tx1">
                    <a:lumMod val="50000"/>
                    <a:lumOff val="50000"/>
                  </a:schemeClr>
                </a:solidFill>
              </a:rPr>
              <a:t>sensorValue</a:t>
            </a:r>
            <a:r>
              <a:rPr lang="fr-FR" sz="1100" dirty="0">
                <a:solidFill>
                  <a:schemeClr val="tx1">
                    <a:lumMod val="50000"/>
                    <a:lumOff val="50000"/>
                  </a:schemeClr>
                </a:solidFill>
              </a:rPr>
              <a:t>&gt; </a:t>
            </a:r>
            <a:r>
              <a:rPr lang="fr-FR" sz="1100" dirty="0" err="1">
                <a:solidFill>
                  <a:schemeClr val="tx1">
                    <a:lumMod val="50000"/>
                    <a:lumOff val="50000"/>
                  </a:schemeClr>
                </a:solidFill>
              </a:rPr>
              <a:t>milliseconds</a:t>
            </a:r>
            <a:r>
              <a:rPr lang="fr-FR" sz="1100" dirty="0">
                <a:solidFill>
                  <a:schemeClr val="tx1">
                    <a:lumMod val="50000"/>
                    <a:lumOff val="50000"/>
                  </a:schemeClr>
                </a:solidFill>
              </a:rPr>
              <a:t>:</a:t>
            </a:r>
            <a:br>
              <a:rPr lang="fr-FR" sz="1100" dirty="0">
                <a:solidFill>
                  <a:schemeClr val="tx1">
                    <a:lumMod val="50000"/>
                    <a:lumOff val="50000"/>
                  </a:schemeClr>
                </a:solidFill>
              </a:rPr>
            </a:br>
            <a:r>
              <a:rPr lang="fr-FR" sz="1100" dirty="0">
                <a:solidFill>
                  <a:schemeClr val="tx1">
                    <a:lumMod val="50000"/>
                    <a:lumOff val="50000"/>
                  </a:schemeClr>
                </a:solidFill>
              </a:rPr>
              <a:t>  </a:t>
            </a:r>
            <a:r>
              <a:rPr lang="fr-FR" sz="1100" dirty="0" err="1">
                <a:solidFill>
                  <a:schemeClr val="tx1">
                    <a:lumMod val="50000"/>
                    <a:lumOff val="50000"/>
                  </a:schemeClr>
                </a:solidFill>
              </a:rPr>
              <a:t>delay</a:t>
            </a:r>
            <a:r>
              <a:rPr lang="fr-FR" sz="1100" dirty="0">
                <a:solidFill>
                  <a:schemeClr val="tx1">
                    <a:lumMod val="50000"/>
                    <a:lumOff val="50000"/>
                  </a:schemeClr>
                </a:solidFill>
              </a:rPr>
              <a:t>(</a:t>
            </a:r>
            <a:r>
              <a:rPr lang="fr-FR" sz="1100" dirty="0" err="1">
                <a:solidFill>
                  <a:schemeClr val="tx1">
                    <a:lumMod val="50000"/>
                    <a:lumOff val="50000"/>
                  </a:schemeClr>
                </a:solidFill>
              </a:rPr>
              <a:t>sensorValue</a:t>
            </a:r>
            <a:r>
              <a:rPr lang="fr-FR" sz="1100" dirty="0">
                <a:solidFill>
                  <a:schemeClr val="tx1">
                    <a:lumMod val="50000"/>
                    <a:lumOff val="50000"/>
                  </a:schemeClr>
                </a:solidFill>
              </a:rPr>
              <a:t>);</a:t>
            </a:r>
            <a:br>
              <a:rPr lang="fr-FR" sz="1100" dirty="0">
                <a:solidFill>
                  <a:schemeClr val="tx1">
                    <a:lumMod val="50000"/>
                    <a:lumOff val="50000"/>
                  </a:schemeClr>
                </a:solidFill>
              </a:rPr>
            </a:br>
            <a:r>
              <a:rPr lang="fr-FR" sz="1100" dirty="0">
                <a:solidFill>
                  <a:schemeClr val="tx1">
                    <a:lumMod val="50000"/>
                    <a:lumOff val="50000"/>
                  </a:schemeClr>
                </a:solidFill>
              </a:rPr>
              <a:t>  // </a:t>
            </a:r>
            <a:r>
              <a:rPr lang="fr-FR" sz="1100" dirty="0" err="1">
                <a:solidFill>
                  <a:schemeClr val="tx1">
                    <a:lumMod val="50000"/>
                    <a:lumOff val="50000"/>
                  </a:schemeClr>
                </a:solidFill>
              </a:rPr>
              <a:t>turn</a:t>
            </a:r>
            <a:r>
              <a:rPr lang="fr-FR" sz="1100" dirty="0">
                <a:solidFill>
                  <a:schemeClr val="tx1">
                    <a:lumMod val="50000"/>
                    <a:lumOff val="50000"/>
                  </a:schemeClr>
                </a:solidFill>
              </a:rPr>
              <a:t> the </a:t>
            </a:r>
            <a:r>
              <a:rPr lang="fr-FR" sz="1100" dirty="0" err="1">
                <a:solidFill>
                  <a:schemeClr val="tx1">
                    <a:lumMod val="50000"/>
                    <a:lumOff val="50000"/>
                  </a:schemeClr>
                </a:solidFill>
              </a:rPr>
              <a:t>ledPin</a:t>
            </a:r>
            <a:r>
              <a:rPr lang="fr-FR" sz="1100" dirty="0">
                <a:solidFill>
                  <a:schemeClr val="tx1">
                    <a:lumMod val="50000"/>
                    <a:lumOff val="50000"/>
                  </a:schemeClr>
                </a:solidFill>
              </a:rPr>
              <a:t> off:</a:t>
            </a:r>
            <a:br>
              <a:rPr lang="fr-FR" sz="1100" dirty="0">
                <a:solidFill>
                  <a:schemeClr val="tx1">
                    <a:lumMod val="50000"/>
                    <a:lumOff val="50000"/>
                  </a:schemeClr>
                </a:solidFill>
              </a:rPr>
            </a:br>
            <a:r>
              <a:rPr lang="fr-FR" sz="1100" dirty="0">
                <a:solidFill>
                  <a:schemeClr val="tx1">
                    <a:lumMod val="50000"/>
                    <a:lumOff val="50000"/>
                  </a:schemeClr>
                </a:solidFill>
              </a:rPr>
              <a:t>  </a:t>
            </a:r>
            <a:r>
              <a:rPr lang="fr-FR" sz="1100" dirty="0" err="1">
                <a:solidFill>
                  <a:schemeClr val="tx1">
                    <a:lumMod val="50000"/>
                    <a:lumOff val="50000"/>
                  </a:schemeClr>
                </a:solidFill>
              </a:rPr>
              <a:t>digitalWrite</a:t>
            </a:r>
            <a:r>
              <a:rPr lang="fr-FR" sz="1100" dirty="0">
                <a:solidFill>
                  <a:schemeClr val="tx1">
                    <a:lumMod val="50000"/>
                    <a:lumOff val="50000"/>
                  </a:schemeClr>
                </a:solidFill>
              </a:rPr>
              <a:t>(</a:t>
            </a:r>
            <a:r>
              <a:rPr lang="fr-FR" sz="1100" dirty="0" err="1">
                <a:solidFill>
                  <a:schemeClr val="tx1">
                    <a:lumMod val="50000"/>
                    <a:lumOff val="50000"/>
                  </a:schemeClr>
                </a:solidFill>
              </a:rPr>
              <a:t>ledPin</a:t>
            </a:r>
            <a:r>
              <a:rPr lang="fr-FR" sz="1100" dirty="0">
                <a:solidFill>
                  <a:schemeClr val="tx1">
                    <a:lumMod val="50000"/>
                    <a:lumOff val="50000"/>
                  </a:schemeClr>
                </a:solidFill>
              </a:rPr>
              <a:t>, LOW);</a:t>
            </a:r>
            <a:br>
              <a:rPr lang="fr-FR" sz="1100" dirty="0">
                <a:solidFill>
                  <a:schemeClr val="tx1">
                    <a:lumMod val="50000"/>
                    <a:lumOff val="50000"/>
                  </a:schemeClr>
                </a:solidFill>
              </a:rPr>
            </a:br>
            <a:r>
              <a:rPr lang="fr-FR" sz="1100" dirty="0">
                <a:solidFill>
                  <a:schemeClr val="tx1">
                    <a:lumMod val="50000"/>
                    <a:lumOff val="50000"/>
                  </a:schemeClr>
                </a:solidFill>
              </a:rPr>
              <a:t>  // stop the program for </a:t>
            </a:r>
            <a:r>
              <a:rPr lang="fr-FR" sz="1100" dirty="0" err="1">
                <a:solidFill>
                  <a:schemeClr val="tx1">
                    <a:lumMod val="50000"/>
                    <a:lumOff val="50000"/>
                  </a:schemeClr>
                </a:solidFill>
              </a:rPr>
              <a:t>for</a:t>
            </a:r>
            <a:r>
              <a:rPr lang="fr-FR" sz="1100" dirty="0">
                <a:solidFill>
                  <a:schemeClr val="tx1">
                    <a:lumMod val="50000"/>
                    <a:lumOff val="50000"/>
                  </a:schemeClr>
                </a:solidFill>
              </a:rPr>
              <a:t> &lt;</a:t>
            </a:r>
            <a:r>
              <a:rPr lang="fr-FR" sz="1100" dirty="0" err="1">
                <a:solidFill>
                  <a:schemeClr val="tx1">
                    <a:lumMod val="50000"/>
                    <a:lumOff val="50000"/>
                  </a:schemeClr>
                </a:solidFill>
              </a:rPr>
              <a:t>sensorValue</a:t>
            </a:r>
            <a:r>
              <a:rPr lang="fr-FR" sz="1100" dirty="0">
                <a:solidFill>
                  <a:schemeClr val="tx1">
                    <a:lumMod val="50000"/>
                    <a:lumOff val="50000"/>
                  </a:schemeClr>
                </a:solidFill>
              </a:rPr>
              <a:t>&gt; </a:t>
            </a:r>
            <a:r>
              <a:rPr lang="fr-FR" sz="1100" dirty="0" err="1">
                <a:solidFill>
                  <a:schemeClr val="tx1">
                    <a:lumMod val="50000"/>
                    <a:lumOff val="50000"/>
                  </a:schemeClr>
                </a:solidFill>
              </a:rPr>
              <a:t>milliseconds</a:t>
            </a:r>
            <a:r>
              <a:rPr lang="fr-FR" sz="1100" dirty="0">
                <a:solidFill>
                  <a:schemeClr val="tx1">
                    <a:lumMod val="50000"/>
                    <a:lumOff val="50000"/>
                  </a:schemeClr>
                </a:solidFill>
              </a:rPr>
              <a:t>:</a:t>
            </a:r>
            <a:br>
              <a:rPr lang="fr-FR" sz="1100" dirty="0">
                <a:solidFill>
                  <a:schemeClr val="tx1">
                    <a:lumMod val="50000"/>
                    <a:lumOff val="50000"/>
                  </a:schemeClr>
                </a:solidFill>
              </a:rPr>
            </a:br>
            <a:r>
              <a:rPr lang="fr-FR" sz="1100" dirty="0">
                <a:solidFill>
                  <a:schemeClr val="tx1">
                    <a:lumMod val="50000"/>
                    <a:lumOff val="50000"/>
                  </a:schemeClr>
                </a:solidFill>
              </a:rPr>
              <a:t>  </a:t>
            </a:r>
            <a:r>
              <a:rPr lang="fr-FR" sz="1100" dirty="0" err="1">
                <a:solidFill>
                  <a:schemeClr val="tx1">
                    <a:lumMod val="50000"/>
                    <a:lumOff val="50000"/>
                  </a:schemeClr>
                </a:solidFill>
              </a:rPr>
              <a:t>delay</a:t>
            </a:r>
            <a:r>
              <a:rPr lang="fr-FR" sz="1100" dirty="0">
                <a:solidFill>
                  <a:schemeClr val="tx1">
                    <a:lumMod val="50000"/>
                    <a:lumOff val="50000"/>
                  </a:schemeClr>
                </a:solidFill>
              </a:rPr>
              <a:t>(</a:t>
            </a:r>
            <a:r>
              <a:rPr lang="fr-FR" sz="1100" dirty="0" err="1">
                <a:solidFill>
                  <a:schemeClr val="tx1">
                    <a:lumMod val="50000"/>
                    <a:lumOff val="50000"/>
                  </a:schemeClr>
                </a:solidFill>
              </a:rPr>
              <a:t>sensorValue</a:t>
            </a:r>
            <a:r>
              <a:rPr lang="fr-FR" sz="1100" dirty="0">
                <a:solidFill>
                  <a:schemeClr val="tx1">
                    <a:lumMod val="50000"/>
                    <a:lumOff val="50000"/>
                  </a:schemeClr>
                </a:solidFill>
              </a:rPr>
              <a:t>);</a:t>
            </a:r>
            <a:br>
              <a:rPr lang="fr-FR" sz="1100" dirty="0">
                <a:solidFill>
                  <a:schemeClr val="tx1">
                    <a:lumMod val="50000"/>
                    <a:lumOff val="50000"/>
                  </a:schemeClr>
                </a:solidFill>
              </a:rPr>
            </a:br>
            <a:r>
              <a:rPr lang="fr-FR" sz="1100" dirty="0">
                <a:solidFill>
                  <a:schemeClr val="tx1">
                    <a:lumMod val="50000"/>
                    <a:lumOff val="50000"/>
                  </a:schemeClr>
                </a:solidFill>
              </a:rPr>
              <a:t>}</a:t>
            </a:r>
            <a:endParaRPr lang="fr-FR" sz="1100" dirty="0" smtClean="0">
              <a:solidFill>
                <a:schemeClr val="tx1">
                  <a:lumMod val="50000"/>
                  <a:lumOff val="50000"/>
                </a:schemeClr>
              </a:solidFill>
            </a:endParaRPr>
          </a:p>
        </p:txBody>
      </p:sp>
    </p:spTree>
    <p:extLst>
      <p:ext uri="{BB962C8B-B14F-4D97-AF65-F5344CB8AC3E}">
        <p14:creationId xmlns:p14="http://schemas.microsoft.com/office/powerpoint/2010/main" val="3662356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39"/>
            <a:ext cx="7772400" cy="1470025"/>
          </a:xfrm>
        </p:spPr>
        <p:txBody>
          <a:bodyPr>
            <a:normAutofit/>
          </a:bodyPr>
          <a:lstStyle/>
          <a:p>
            <a:pPr marL="742950" indent="-742950">
              <a:buFont typeface="+mj-lt"/>
              <a:buAutoNum type="arabicPeriod" startAt="2"/>
            </a:pPr>
            <a:r>
              <a:rPr lang="fr-FR" sz="3200" dirty="0" smtClean="0"/>
              <a:t>Fonctionnalités utilisées</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5</a:t>
            </a:fld>
            <a:r>
              <a:rPr lang="fr-FR" dirty="0" smtClean="0"/>
              <a:t> </a:t>
            </a:r>
            <a:endParaRPr lang="fr-FR" dirty="0"/>
          </a:p>
        </p:txBody>
      </p:sp>
      <p:sp>
        <p:nvSpPr>
          <p:cNvPr id="8" name="TextBox 7"/>
          <p:cNvSpPr txBox="1"/>
          <p:nvPr/>
        </p:nvSpPr>
        <p:spPr>
          <a:xfrm>
            <a:off x="611560" y="1556792"/>
            <a:ext cx="7848872" cy="7571303"/>
          </a:xfrm>
          <a:prstGeom prst="rect">
            <a:avLst/>
          </a:prstGeom>
          <a:noFill/>
        </p:spPr>
        <p:txBody>
          <a:bodyPr wrap="square" rtlCol="0">
            <a:spAutoFit/>
          </a:bodyPr>
          <a:lstStyle/>
          <a:p>
            <a:pPr marL="800100" lvl="1" indent="-342900">
              <a:buFont typeface="+mj-lt"/>
              <a:buAutoNum type="alphaUcPeriod"/>
            </a:pPr>
            <a:r>
              <a:rPr lang="fr-FR" dirty="0" smtClean="0"/>
              <a:t>Les entrées / sorties (analogiques, digitales, PWM)</a:t>
            </a:r>
          </a:p>
          <a:p>
            <a:pPr marL="800100" lvl="1" indent="-342900">
              <a:buFont typeface="+mj-lt"/>
              <a:buAutoNum type="alphaUcPeriod"/>
            </a:pPr>
            <a:endParaRPr lang="fr-FR" dirty="0" smtClean="0"/>
          </a:p>
          <a:p>
            <a:pPr marL="742950" lvl="1" indent="-285750">
              <a:buFont typeface="Arial" pitchFamily="34" charset="0"/>
              <a:buChar char="•"/>
            </a:pPr>
            <a:r>
              <a:rPr lang="fr-FR" dirty="0" smtClean="0"/>
              <a:t>Entrées analogique</a:t>
            </a:r>
          </a:p>
          <a:p>
            <a:pPr lvl="2"/>
            <a:r>
              <a:rPr lang="fr-FR" dirty="0" smtClean="0"/>
              <a:t>A0 à A5 : 1024 valeurs ( 0 à 5 Volts)</a:t>
            </a:r>
          </a:p>
          <a:p>
            <a:pPr lvl="2"/>
            <a:endParaRPr lang="fr-FR" dirty="0" smtClean="0"/>
          </a:p>
          <a:p>
            <a:pPr marL="742950" lvl="1" indent="-285750">
              <a:buFont typeface="Arial" pitchFamily="34" charset="0"/>
              <a:buChar char="•"/>
            </a:pPr>
            <a:r>
              <a:rPr lang="fr-FR" dirty="0" smtClean="0"/>
              <a:t>I/O Digitales</a:t>
            </a:r>
          </a:p>
          <a:p>
            <a:pPr lvl="1"/>
            <a:r>
              <a:rPr lang="fr-FR" dirty="0" smtClean="0"/>
              <a:t>	2 à 13 : 0 ou 1 ( 0 ou 5 Volts)</a:t>
            </a:r>
          </a:p>
          <a:p>
            <a:pPr lvl="1"/>
            <a:endParaRPr lang="fr-FR" dirty="0" smtClean="0"/>
          </a:p>
          <a:p>
            <a:pPr marL="742950" lvl="1" indent="-285750">
              <a:buFont typeface="Arial" pitchFamily="34" charset="0"/>
              <a:buChar char="•"/>
            </a:pPr>
            <a:r>
              <a:rPr lang="fr-FR" dirty="0" smtClean="0"/>
              <a:t>Sorties PWM</a:t>
            </a:r>
          </a:p>
          <a:p>
            <a:pPr lvl="2"/>
            <a:r>
              <a:rPr lang="en-US" dirty="0"/>
              <a:t>3, 5, 6, 9, 10, 11</a:t>
            </a:r>
            <a:r>
              <a:rPr lang="en-US" dirty="0" smtClean="0"/>
              <a:t>, 13</a:t>
            </a:r>
          </a:p>
          <a:p>
            <a:pPr lvl="2"/>
            <a:endParaRPr lang="en-US" dirty="0"/>
          </a:p>
          <a:p>
            <a:pPr lvl="1"/>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marL="800100" lvl="1" indent="-342900">
              <a:buFont typeface="+mj-lt"/>
              <a:buAutoNum type="alphaUcPeriod"/>
            </a:pPr>
            <a:endParaRPr lang="fr-FR" dirty="0"/>
          </a:p>
          <a:p>
            <a:pPr marL="800100" lvl="1" indent="-342900">
              <a:buFont typeface="+mj-lt"/>
              <a:buAutoNum type="alphaUcPeriod"/>
            </a:pPr>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smtClean="0"/>
          </a:p>
        </p:txBody>
      </p:sp>
      <p:sp>
        <p:nvSpPr>
          <p:cNvPr id="4" name="TextBox 3"/>
          <p:cNvSpPr txBox="1"/>
          <p:nvPr/>
        </p:nvSpPr>
        <p:spPr>
          <a:xfrm>
            <a:off x="1043608" y="4581128"/>
            <a:ext cx="4356484" cy="1785104"/>
          </a:xfrm>
          <a:prstGeom prst="rect">
            <a:avLst/>
          </a:prstGeom>
          <a:noFill/>
        </p:spPr>
        <p:txBody>
          <a:bodyPr wrap="square" rtlCol="0">
            <a:spAutoFit/>
          </a:bodyPr>
          <a:lstStyle/>
          <a:p>
            <a:r>
              <a:rPr lang="fr-FR" sz="1100" dirty="0"/>
              <a:t>Dans le graphique ci-dessous, les lignes vertes représentent une période de temps régulière. Cette durée, ou période, est l'inverse de la fréquence du signal PWM (qui est une onde carrée). En d'autres termes, avec une fréquence PWM générée par la carte </a:t>
            </a:r>
            <a:r>
              <a:rPr lang="fr-FR" sz="1100" dirty="0" err="1"/>
              <a:t>Arduino</a:t>
            </a:r>
            <a:r>
              <a:rPr lang="fr-FR" sz="1100" dirty="0"/>
              <a:t> de l'ordre de 500 </a:t>
            </a:r>
            <a:r>
              <a:rPr lang="fr-FR" sz="1100" dirty="0" err="1"/>
              <a:t>hz</a:t>
            </a:r>
            <a:r>
              <a:rPr lang="fr-FR" sz="1100" dirty="0"/>
              <a:t>, l'espace entre 2 lignes mesure 2 millisecondes. </a:t>
            </a:r>
            <a:r>
              <a:rPr lang="fr-FR" sz="1100" dirty="0" smtClean="0"/>
              <a:t>Un </a:t>
            </a:r>
            <a:r>
              <a:rPr lang="fr-FR" sz="1100" dirty="0"/>
              <a:t>appel de la fonction </a:t>
            </a:r>
            <a:r>
              <a:rPr lang="fr-FR" sz="1100" dirty="0" err="1">
                <a:hlinkClick r:id="rId2"/>
              </a:rPr>
              <a:t>analogWrite</a:t>
            </a:r>
            <a:r>
              <a:rPr lang="fr-FR" sz="1100" dirty="0"/>
              <a:t>(valeur) utilise une valeur comprise entre 0 et 255, tel que </a:t>
            </a:r>
            <a:r>
              <a:rPr lang="fr-FR" sz="1100" dirty="0" err="1">
                <a:hlinkClick r:id="rId2"/>
              </a:rPr>
              <a:t>analogWrite</a:t>
            </a:r>
            <a:r>
              <a:rPr lang="fr-FR" sz="1100" dirty="0"/>
              <a:t>(255) utilise 100% du cycle (toujours au niveau HAUT), et </a:t>
            </a:r>
            <a:r>
              <a:rPr lang="fr-FR" sz="1100" dirty="0" err="1">
                <a:hlinkClick r:id="rId2"/>
              </a:rPr>
              <a:t>analogWrite</a:t>
            </a:r>
            <a:r>
              <a:rPr lang="fr-FR" sz="1100" dirty="0"/>
              <a:t>(127) utilise 50% du cycle de travail (la moitié du temps) par exemple. La valeur 0 correspond ainsi à 0% du cycle de travail (</a:t>
            </a:r>
            <a:r>
              <a:rPr lang="fr-FR" sz="1100" dirty="0" err="1"/>
              <a:t>duty</a:t>
            </a:r>
            <a:r>
              <a:rPr lang="fr-FR" sz="1100" dirty="0"/>
              <a:t> cycle).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850" y="3717031"/>
            <a:ext cx="2579401" cy="2824445"/>
          </a:xfrm>
          <a:prstGeom prst="rect">
            <a:avLst/>
          </a:prstGeom>
        </p:spPr>
      </p:pic>
    </p:spTree>
    <p:extLst>
      <p:ext uri="{BB962C8B-B14F-4D97-AF65-F5344CB8AC3E}">
        <p14:creationId xmlns:p14="http://schemas.microsoft.com/office/powerpoint/2010/main" val="634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39"/>
            <a:ext cx="7772400" cy="1470025"/>
          </a:xfrm>
        </p:spPr>
        <p:txBody>
          <a:bodyPr>
            <a:normAutofit/>
          </a:bodyPr>
          <a:lstStyle/>
          <a:p>
            <a:pPr marL="742950" indent="-742950">
              <a:buFont typeface="+mj-lt"/>
              <a:buAutoNum type="arabicPeriod" startAt="2"/>
            </a:pPr>
            <a:r>
              <a:rPr lang="fr-FR" sz="3200" dirty="0" smtClean="0"/>
              <a:t>Fonctionnalités utilisées</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6</a:t>
            </a:fld>
            <a:r>
              <a:rPr lang="fr-FR" dirty="0" smtClean="0"/>
              <a:t> </a:t>
            </a:r>
            <a:endParaRPr lang="fr-FR" dirty="0"/>
          </a:p>
        </p:txBody>
      </p:sp>
      <p:sp>
        <p:nvSpPr>
          <p:cNvPr id="8" name="TextBox 7"/>
          <p:cNvSpPr txBox="1"/>
          <p:nvPr/>
        </p:nvSpPr>
        <p:spPr>
          <a:xfrm>
            <a:off x="611560" y="1556792"/>
            <a:ext cx="7848872" cy="2308324"/>
          </a:xfrm>
          <a:prstGeom prst="rect">
            <a:avLst/>
          </a:prstGeom>
          <a:noFill/>
        </p:spPr>
        <p:txBody>
          <a:bodyPr wrap="square" rtlCol="0">
            <a:spAutoFit/>
          </a:bodyPr>
          <a:lstStyle/>
          <a:p>
            <a:pPr marL="800100" lvl="1" indent="-342900">
              <a:buFont typeface="+mj-lt"/>
              <a:buAutoNum type="alphaUcPeriod" startAt="2"/>
            </a:pPr>
            <a:r>
              <a:rPr lang="fr-FR" dirty="0" smtClean="0"/>
              <a:t>Les variables</a:t>
            </a:r>
          </a:p>
          <a:p>
            <a:pPr marL="800100" lvl="1" indent="-342900">
              <a:buFont typeface="+mj-lt"/>
              <a:buAutoNum type="alphaUcPeriod" startAt="2"/>
            </a:pPr>
            <a:endParaRPr lang="fr-FR" dirty="0"/>
          </a:p>
          <a:p>
            <a:pPr marL="742950" lvl="1" indent="-285750">
              <a:buFont typeface="Arial" pitchFamily="34" charset="0"/>
              <a:buChar char="•"/>
            </a:pPr>
            <a:r>
              <a:rPr lang="en-US" dirty="0"/>
              <a:t>Defining Pin Levels: HIGH and </a:t>
            </a:r>
            <a:r>
              <a:rPr lang="en-US" dirty="0" smtClean="0"/>
              <a:t>LOW</a:t>
            </a:r>
          </a:p>
          <a:p>
            <a:pPr lvl="1"/>
            <a:endParaRPr lang="en-US" dirty="0" smtClean="0"/>
          </a:p>
          <a:p>
            <a:pPr marL="742950" lvl="1" indent="-285750">
              <a:buFont typeface="Arial" pitchFamily="34" charset="0"/>
              <a:buChar char="•"/>
            </a:pPr>
            <a:r>
              <a:rPr lang="en-US" dirty="0"/>
              <a:t>Defining Digital Pins modes: INPUT, </a:t>
            </a:r>
            <a:r>
              <a:rPr lang="en-US" dirty="0" smtClean="0"/>
              <a:t>(INPUT_PULLUP),  and OUTPUT</a:t>
            </a:r>
          </a:p>
          <a:p>
            <a:pPr lvl="1"/>
            <a:endParaRPr lang="en-US" dirty="0" smtClean="0"/>
          </a:p>
          <a:p>
            <a:pPr marL="742950" lvl="1" indent="-285750">
              <a:buFont typeface="Arial" pitchFamily="34" charset="0"/>
              <a:buChar char="•"/>
            </a:pPr>
            <a:r>
              <a:rPr lang="en-US" dirty="0" err="1" smtClean="0"/>
              <a:t>Int</a:t>
            </a:r>
            <a:r>
              <a:rPr lang="en-US" dirty="0" smtClean="0"/>
              <a:t> : Integers </a:t>
            </a:r>
            <a:r>
              <a:rPr lang="en-US" dirty="0"/>
              <a:t>are your primary data-type for number </a:t>
            </a:r>
            <a:r>
              <a:rPr lang="en-US" dirty="0" smtClean="0"/>
              <a:t>storage ( 16bits: -32,768 </a:t>
            </a:r>
            <a:r>
              <a:rPr lang="en-US" dirty="0"/>
              <a:t>to </a:t>
            </a:r>
            <a:r>
              <a:rPr lang="en-US" dirty="0" smtClean="0"/>
              <a:t>32,767) </a:t>
            </a:r>
          </a:p>
        </p:txBody>
      </p:sp>
    </p:spTree>
    <p:extLst>
      <p:ext uri="{BB962C8B-B14F-4D97-AF65-F5344CB8AC3E}">
        <p14:creationId xmlns:p14="http://schemas.microsoft.com/office/powerpoint/2010/main" val="187225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39"/>
            <a:ext cx="7772400" cy="1470025"/>
          </a:xfrm>
        </p:spPr>
        <p:txBody>
          <a:bodyPr>
            <a:normAutofit/>
          </a:bodyPr>
          <a:lstStyle/>
          <a:p>
            <a:pPr marL="742950" indent="-742950">
              <a:buFont typeface="+mj-lt"/>
              <a:buAutoNum type="arabicPeriod" startAt="2"/>
            </a:pPr>
            <a:r>
              <a:rPr lang="fr-FR" sz="3200" dirty="0" smtClean="0"/>
              <a:t>Fonctionnalités utilisées</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7</a:t>
            </a:fld>
            <a:r>
              <a:rPr lang="fr-FR" dirty="0" smtClean="0"/>
              <a:t> </a:t>
            </a:r>
            <a:endParaRPr lang="fr-FR" dirty="0"/>
          </a:p>
        </p:txBody>
      </p:sp>
      <p:sp>
        <p:nvSpPr>
          <p:cNvPr id="8" name="TextBox 7"/>
          <p:cNvSpPr txBox="1"/>
          <p:nvPr/>
        </p:nvSpPr>
        <p:spPr>
          <a:xfrm>
            <a:off x="611560" y="1556792"/>
            <a:ext cx="7848872" cy="4524315"/>
          </a:xfrm>
          <a:prstGeom prst="rect">
            <a:avLst/>
          </a:prstGeom>
          <a:noFill/>
        </p:spPr>
        <p:txBody>
          <a:bodyPr wrap="square" rtlCol="0">
            <a:spAutoFit/>
          </a:bodyPr>
          <a:lstStyle/>
          <a:p>
            <a:pPr marL="800100" lvl="1" indent="-342900">
              <a:buFont typeface="+mj-lt"/>
              <a:buAutoNum type="alphaUcPeriod" startAt="3"/>
            </a:pPr>
            <a:r>
              <a:rPr lang="fr-FR" dirty="0" smtClean="0"/>
              <a:t>Les structures de contrôles</a:t>
            </a:r>
          </a:p>
          <a:p>
            <a:pPr lvl="1"/>
            <a:endParaRPr lang="fr-FR" dirty="0" smtClean="0"/>
          </a:p>
          <a:p>
            <a:pPr marL="742950" lvl="1" indent="-285750">
              <a:buFont typeface="Arial" pitchFamily="34" charset="0"/>
              <a:buChar char="•"/>
            </a:pPr>
            <a:r>
              <a:rPr lang="fr-FR" b="1" dirty="0" smtClean="0"/>
              <a:t>If</a:t>
            </a:r>
          </a:p>
          <a:p>
            <a:pPr lvl="1"/>
            <a:endParaRPr lang="fr-FR" b="1" dirty="0" smtClean="0"/>
          </a:p>
          <a:p>
            <a:pPr lvl="1"/>
            <a:r>
              <a:rPr lang="en-US" dirty="0">
                <a:solidFill>
                  <a:schemeClr val="tx1">
                    <a:lumMod val="50000"/>
                    <a:lumOff val="50000"/>
                  </a:schemeClr>
                </a:solidFill>
              </a:rPr>
              <a:t>if (</a:t>
            </a:r>
            <a:r>
              <a:rPr lang="en-US" dirty="0" err="1">
                <a:solidFill>
                  <a:schemeClr val="tx1">
                    <a:lumMod val="50000"/>
                    <a:lumOff val="50000"/>
                  </a:schemeClr>
                </a:solidFill>
              </a:rPr>
              <a:t>someVariable</a:t>
            </a:r>
            <a:r>
              <a:rPr lang="en-US" dirty="0">
                <a:solidFill>
                  <a:schemeClr val="tx1">
                    <a:lumMod val="50000"/>
                    <a:lumOff val="50000"/>
                  </a:schemeClr>
                </a:solidFill>
              </a:rPr>
              <a:t> &gt; 50) { </a:t>
            </a:r>
            <a:endParaRPr lang="en-US" dirty="0" smtClean="0">
              <a:solidFill>
                <a:schemeClr val="tx1">
                  <a:lumMod val="50000"/>
                  <a:lumOff val="50000"/>
                </a:schemeClr>
              </a:solidFill>
            </a:endParaRPr>
          </a:p>
          <a:p>
            <a:pPr lvl="1"/>
            <a:r>
              <a:rPr lang="en-US" dirty="0" smtClean="0">
                <a:solidFill>
                  <a:schemeClr val="tx1">
                    <a:lumMod val="50000"/>
                    <a:lumOff val="50000"/>
                  </a:schemeClr>
                </a:solidFill>
              </a:rPr>
              <a:t>// </a:t>
            </a:r>
            <a:r>
              <a:rPr lang="en-US" dirty="0">
                <a:solidFill>
                  <a:schemeClr val="tx1">
                    <a:lumMod val="50000"/>
                    <a:lumOff val="50000"/>
                  </a:schemeClr>
                </a:solidFill>
              </a:rPr>
              <a:t>do something </a:t>
            </a:r>
            <a:r>
              <a:rPr lang="en-US" dirty="0" smtClean="0">
                <a:solidFill>
                  <a:schemeClr val="tx1">
                    <a:lumMod val="50000"/>
                    <a:lumOff val="50000"/>
                  </a:schemeClr>
                </a:solidFill>
              </a:rPr>
              <a:t>here</a:t>
            </a:r>
          </a:p>
          <a:p>
            <a:pPr lvl="1"/>
            <a:r>
              <a:rPr lang="en-US" dirty="0" smtClean="0">
                <a:solidFill>
                  <a:schemeClr val="tx1">
                    <a:lumMod val="50000"/>
                    <a:lumOff val="50000"/>
                  </a:schemeClr>
                </a:solidFill>
              </a:rPr>
              <a:t>}</a:t>
            </a:r>
          </a:p>
          <a:p>
            <a:pPr lvl="1"/>
            <a:endParaRPr lang="en-US" dirty="0"/>
          </a:p>
          <a:p>
            <a:pPr marL="742950" lvl="1" indent="-285750">
              <a:buFont typeface="Arial" pitchFamily="34" charset="0"/>
              <a:buChar char="•"/>
            </a:pPr>
            <a:r>
              <a:rPr lang="en-US" b="1" dirty="0" smtClean="0"/>
              <a:t>While</a:t>
            </a:r>
          </a:p>
          <a:p>
            <a:pPr lvl="1"/>
            <a:endParaRPr lang="en-US" dirty="0" smtClean="0"/>
          </a:p>
          <a:p>
            <a:pPr lvl="1"/>
            <a:r>
              <a:rPr lang="en-US" dirty="0" err="1">
                <a:solidFill>
                  <a:schemeClr val="tx1">
                    <a:lumMod val="50000"/>
                    <a:lumOff val="50000"/>
                  </a:schemeClr>
                </a:solidFill>
              </a:rPr>
              <a:t>var</a:t>
            </a:r>
            <a:r>
              <a:rPr lang="en-US" dirty="0">
                <a:solidFill>
                  <a:schemeClr val="tx1">
                    <a:lumMod val="50000"/>
                    <a:lumOff val="50000"/>
                  </a:schemeClr>
                </a:solidFill>
              </a:rPr>
              <a:t> = 0;</a:t>
            </a:r>
            <a:br>
              <a:rPr lang="en-US" dirty="0">
                <a:solidFill>
                  <a:schemeClr val="tx1">
                    <a:lumMod val="50000"/>
                    <a:lumOff val="50000"/>
                  </a:schemeClr>
                </a:solidFill>
              </a:rPr>
            </a:br>
            <a:r>
              <a:rPr lang="en-US" dirty="0">
                <a:solidFill>
                  <a:schemeClr val="tx1">
                    <a:lumMod val="50000"/>
                    <a:lumOff val="50000"/>
                  </a:schemeClr>
                </a:solidFill>
              </a:rPr>
              <a:t>while(</a:t>
            </a:r>
            <a:r>
              <a:rPr lang="en-US" dirty="0" err="1">
                <a:solidFill>
                  <a:schemeClr val="tx1">
                    <a:lumMod val="50000"/>
                    <a:lumOff val="50000"/>
                  </a:schemeClr>
                </a:solidFill>
              </a:rPr>
              <a:t>var</a:t>
            </a:r>
            <a:r>
              <a:rPr lang="en-US" dirty="0">
                <a:solidFill>
                  <a:schemeClr val="tx1">
                    <a:lumMod val="50000"/>
                    <a:lumOff val="50000"/>
                  </a:schemeClr>
                </a:solidFill>
              </a:rPr>
              <a:t> &lt; 200){</a:t>
            </a:r>
            <a:br>
              <a:rPr lang="en-US" dirty="0">
                <a:solidFill>
                  <a:schemeClr val="tx1">
                    <a:lumMod val="50000"/>
                    <a:lumOff val="50000"/>
                  </a:schemeClr>
                </a:solidFill>
              </a:rPr>
            </a:br>
            <a:r>
              <a:rPr lang="en-US" dirty="0">
                <a:solidFill>
                  <a:schemeClr val="tx1">
                    <a:lumMod val="50000"/>
                    <a:lumOff val="50000"/>
                  </a:schemeClr>
                </a:solidFill>
              </a:rPr>
              <a:t>  // do something repetitive 200 times</a:t>
            </a:r>
            <a:br>
              <a:rPr lang="en-US" dirty="0">
                <a:solidFill>
                  <a:schemeClr val="tx1">
                    <a:lumMod val="50000"/>
                    <a:lumOff val="50000"/>
                  </a:schemeClr>
                </a:solidFill>
              </a:rPr>
            </a:br>
            <a:r>
              <a:rPr lang="en-US" dirty="0">
                <a:solidFill>
                  <a:schemeClr val="tx1">
                    <a:lumMod val="50000"/>
                    <a:lumOff val="50000"/>
                  </a:schemeClr>
                </a:solidFill>
              </a:rPr>
              <a:t>  </a:t>
            </a:r>
            <a:r>
              <a:rPr lang="en-US" dirty="0" err="1">
                <a:solidFill>
                  <a:schemeClr val="tx1">
                    <a:lumMod val="50000"/>
                    <a:lumOff val="50000"/>
                  </a:schemeClr>
                </a:solidFill>
              </a:rPr>
              <a:t>var</a:t>
            </a:r>
            <a:r>
              <a:rPr lang="en-US" dirty="0">
                <a:solidFill>
                  <a:schemeClr val="tx1">
                    <a:lumMod val="50000"/>
                    <a:lumOff val="50000"/>
                  </a:schemeClr>
                </a:solidFill>
              </a:rPr>
              <a:t>++;</a:t>
            </a:r>
            <a:br>
              <a:rPr lang="en-US" dirty="0">
                <a:solidFill>
                  <a:schemeClr val="tx1">
                    <a:lumMod val="50000"/>
                    <a:lumOff val="50000"/>
                  </a:schemeClr>
                </a:solidFill>
              </a:rPr>
            </a:br>
            <a:r>
              <a:rPr lang="en-US" dirty="0">
                <a:solidFill>
                  <a:schemeClr val="tx1">
                    <a:lumMod val="50000"/>
                    <a:lumOff val="50000"/>
                  </a:schemeClr>
                </a:solidFill>
              </a:rPr>
              <a:t>}</a:t>
            </a:r>
          </a:p>
          <a:p>
            <a:pPr lvl="1"/>
            <a:endParaRPr lang="fr-FR" dirty="0" smtClean="0"/>
          </a:p>
        </p:txBody>
      </p:sp>
    </p:spTree>
    <p:extLst>
      <p:ext uri="{BB962C8B-B14F-4D97-AF65-F5344CB8AC3E}">
        <p14:creationId xmlns:p14="http://schemas.microsoft.com/office/powerpoint/2010/main" val="171786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39"/>
            <a:ext cx="7772400" cy="1470025"/>
          </a:xfrm>
        </p:spPr>
        <p:txBody>
          <a:bodyPr>
            <a:normAutofit/>
          </a:bodyPr>
          <a:lstStyle/>
          <a:p>
            <a:pPr marL="742950" indent="-742950">
              <a:buFont typeface="+mj-lt"/>
              <a:buAutoNum type="arabicPeriod" startAt="2"/>
            </a:pPr>
            <a:r>
              <a:rPr lang="fr-FR" sz="3200" dirty="0" smtClean="0"/>
              <a:t>Fonctionnalités utilisées</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8</a:t>
            </a:fld>
            <a:r>
              <a:rPr lang="fr-FR" dirty="0" smtClean="0"/>
              <a:t> </a:t>
            </a:r>
            <a:endParaRPr lang="fr-FR" dirty="0"/>
          </a:p>
        </p:txBody>
      </p:sp>
      <p:sp>
        <p:nvSpPr>
          <p:cNvPr id="8" name="TextBox 7"/>
          <p:cNvSpPr txBox="1"/>
          <p:nvPr/>
        </p:nvSpPr>
        <p:spPr>
          <a:xfrm>
            <a:off x="611560" y="1556792"/>
            <a:ext cx="7848872" cy="5909310"/>
          </a:xfrm>
          <a:prstGeom prst="rect">
            <a:avLst/>
          </a:prstGeom>
          <a:noFill/>
        </p:spPr>
        <p:txBody>
          <a:bodyPr wrap="square" rtlCol="0">
            <a:spAutoFit/>
          </a:bodyPr>
          <a:lstStyle/>
          <a:p>
            <a:pPr marL="800100" lvl="1" indent="-342900">
              <a:buFont typeface="+mj-lt"/>
              <a:buAutoNum type="alphaUcPeriod" startAt="4"/>
            </a:pPr>
            <a:r>
              <a:rPr lang="fr-FR" dirty="0" smtClean="0"/>
              <a:t>Les opérateurs Booléens et de comparaisons</a:t>
            </a:r>
          </a:p>
          <a:p>
            <a:pPr marL="800100" lvl="1" indent="-342900">
              <a:buFont typeface="+mj-lt"/>
              <a:buAutoNum type="alphaUcPeriod" startAt="4"/>
            </a:pPr>
            <a:endParaRPr lang="fr-FR" dirty="0"/>
          </a:p>
          <a:p>
            <a:pPr lvl="1"/>
            <a:r>
              <a:rPr lang="en-US" b="1" dirty="0" smtClean="0"/>
              <a:t>&amp;&amp; </a:t>
            </a:r>
            <a:r>
              <a:rPr lang="en-US" dirty="0"/>
              <a:t>(logical and</a:t>
            </a:r>
            <a:r>
              <a:rPr lang="en-US" dirty="0" smtClean="0"/>
              <a:t>)</a:t>
            </a:r>
            <a:endParaRPr lang="en-US" dirty="0"/>
          </a:p>
          <a:p>
            <a:pPr lvl="1"/>
            <a:r>
              <a:rPr lang="fr-FR" b="1" dirty="0" smtClean="0"/>
              <a:t>|| </a:t>
            </a:r>
            <a:r>
              <a:rPr lang="fr-FR" dirty="0"/>
              <a:t>(</a:t>
            </a:r>
            <a:r>
              <a:rPr lang="fr-FR" dirty="0" err="1"/>
              <a:t>logical</a:t>
            </a:r>
            <a:r>
              <a:rPr lang="fr-FR" dirty="0"/>
              <a:t> or</a:t>
            </a:r>
            <a:r>
              <a:rPr lang="fr-FR" dirty="0" smtClean="0"/>
              <a:t>)</a:t>
            </a:r>
            <a:endParaRPr lang="fr-FR" dirty="0"/>
          </a:p>
          <a:p>
            <a:pPr lvl="1"/>
            <a:r>
              <a:rPr lang="fr-FR" b="1" dirty="0"/>
              <a:t>! </a:t>
            </a:r>
            <a:r>
              <a:rPr lang="fr-FR" dirty="0"/>
              <a:t>(not</a:t>
            </a:r>
            <a:r>
              <a:rPr lang="fr-FR" dirty="0" smtClean="0"/>
              <a:t>)</a:t>
            </a:r>
          </a:p>
          <a:p>
            <a:endParaRPr lang="fr-FR" b="1" dirty="0"/>
          </a:p>
          <a:p>
            <a:pPr lvl="1"/>
            <a:r>
              <a:rPr lang="en-US" b="1" dirty="0"/>
              <a:t>x == y</a:t>
            </a:r>
            <a:r>
              <a:rPr lang="en-US" dirty="0"/>
              <a:t> (x is equal to y) </a:t>
            </a:r>
            <a:endParaRPr lang="en-US" dirty="0" smtClean="0"/>
          </a:p>
          <a:p>
            <a:pPr lvl="1"/>
            <a:r>
              <a:rPr lang="en-US" b="1" dirty="0" smtClean="0"/>
              <a:t>x </a:t>
            </a:r>
            <a:r>
              <a:rPr lang="en-US" b="1" dirty="0"/>
              <a:t>!= y</a:t>
            </a:r>
            <a:r>
              <a:rPr lang="en-US" dirty="0"/>
              <a:t> (x is not equal to y) </a:t>
            </a:r>
            <a:endParaRPr lang="en-US" dirty="0" smtClean="0"/>
          </a:p>
          <a:p>
            <a:pPr lvl="1"/>
            <a:r>
              <a:rPr lang="en-US" b="1" dirty="0" smtClean="0"/>
              <a:t>x </a:t>
            </a:r>
            <a:r>
              <a:rPr lang="en-US" b="1" dirty="0"/>
              <a:t>&lt; y</a:t>
            </a:r>
            <a:r>
              <a:rPr lang="en-US" dirty="0"/>
              <a:t> (x is less than y) </a:t>
            </a:r>
            <a:endParaRPr lang="en-US" dirty="0" smtClean="0"/>
          </a:p>
          <a:p>
            <a:pPr lvl="1"/>
            <a:r>
              <a:rPr lang="en-US" b="1" dirty="0" smtClean="0"/>
              <a:t>x </a:t>
            </a:r>
            <a:r>
              <a:rPr lang="en-US" b="1" dirty="0"/>
              <a:t>&gt; y</a:t>
            </a:r>
            <a:r>
              <a:rPr lang="en-US" dirty="0"/>
              <a:t> (x is greater than y) </a:t>
            </a:r>
            <a:endParaRPr lang="en-US" dirty="0" smtClean="0"/>
          </a:p>
          <a:p>
            <a:pPr lvl="1"/>
            <a:r>
              <a:rPr lang="en-US" b="1" dirty="0" smtClean="0"/>
              <a:t>x </a:t>
            </a:r>
            <a:r>
              <a:rPr lang="en-US" b="1" dirty="0"/>
              <a:t>&lt;= y</a:t>
            </a:r>
            <a:r>
              <a:rPr lang="en-US" dirty="0"/>
              <a:t> (x is less than or equal to y</a:t>
            </a:r>
            <a:r>
              <a:rPr lang="en-US" dirty="0" smtClean="0"/>
              <a:t>)</a:t>
            </a:r>
          </a:p>
          <a:p>
            <a:pPr lvl="1"/>
            <a:r>
              <a:rPr lang="en-US" b="1" dirty="0" smtClean="0"/>
              <a:t>x </a:t>
            </a:r>
            <a:r>
              <a:rPr lang="en-US" b="1" dirty="0"/>
              <a:t>&gt;= y</a:t>
            </a:r>
            <a:r>
              <a:rPr lang="en-US" dirty="0"/>
              <a:t> (x is greater than or equal to y</a:t>
            </a:r>
            <a:r>
              <a:rPr lang="en-US" dirty="0" smtClean="0"/>
              <a:t>)</a:t>
            </a:r>
          </a:p>
          <a:p>
            <a:pPr lvl="1"/>
            <a:endParaRPr lang="en-US" dirty="0"/>
          </a:p>
          <a:p>
            <a:pPr lvl="1"/>
            <a:r>
              <a:rPr lang="en-US" dirty="0" err="1" smtClean="0"/>
              <a:t>Exemple</a:t>
            </a:r>
            <a:r>
              <a:rPr lang="en-US" dirty="0" smtClean="0"/>
              <a:t> :</a:t>
            </a:r>
          </a:p>
          <a:p>
            <a:pPr lvl="1"/>
            <a:r>
              <a:rPr lang="en-US" dirty="0">
                <a:solidFill>
                  <a:schemeClr val="tx1">
                    <a:lumMod val="50000"/>
                    <a:lumOff val="50000"/>
                  </a:schemeClr>
                </a:solidFill>
              </a:rPr>
              <a:t>if (</a:t>
            </a:r>
            <a:r>
              <a:rPr lang="en-US" dirty="0" err="1">
                <a:solidFill>
                  <a:schemeClr val="tx1">
                    <a:lumMod val="50000"/>
                    <a:lumOff val="50000"/>
                  </a:schemeClr>
                </a:solidFill>
              </a:rPr>
              <a:t>digitalRead</a:t>
            </a:r>
            <a:r>
              <a:rPr lang="en-US" dirty="0">
                <a:solidFill>
                  <a:schemeClr val="tx1">
                    <a:lumMod val="50000"/>
                    <a:lumOff val="50000"/>
                  </a:schemeClr>
                </a:solidFill>
              </a:rPr>
              <a:t>(2) == HIGH &amp;&amp; </a:t>
            </a:r>
            <a:r>
              <a:rPr lang="en-US" dirty="0" err="1">
                <a:solidFill>
                  <a:schemeClr val="tx1">
                    <a:lumMod val="50000"/>
                    <a:lumOff val="50000"/>
                  </a:schemeClr>
                </a:solidFill>
              </a:rPr>
              <a:t>digitalRead</a:t>
            </a:r>
            <a:r>
              <a:rPr lang="en-US" dirty="0">
                <a:solidFill>
                  <a:schemeClr val="tx1">
                    <a:lumMod val="50000"/>
                    <a:lumOff val="50000"/>
                  </a:schemeClr>
                </a:solidFill>
              </a:rPr>
              <a:t>(3) == HIGH) { // read two </a:t>
            </a:r>
            <a:r>
              <a:rPr lang="en-US" dirty="0" smtClean="0">
                <a:solidFill>
                  <a:schemeClr val="tx1">
                    <a:lumMod val="50000"/>
                    <a:lumOff val="50000"/>
                  </a:schemeClr>
                </a:solidFill>
              </a:rPr>
              <a:t>switches</a:t>
            </a:r>
          </a:p>
          <a:p>
            <a:pPr lvl="1"/>
            <a:r>
              <a:rPr lang="en-US" dirty="0">
                <a:solidFill>
                  <a:schemeClr val="tx1">
                    <a:lumMod val="50000"/>
                    <a:lumOff val="50000"/>
                  </a:schemeClr>
                </a:solidFill>
              </a:rPr>
              <a:t> </a:t>
            </a:r>
            <a:r>
              <a:rPr lang="en-US" dirty="0" smtClean="0">
                <a:solidFill>
                  <a:schemeClr val="tx1">
                    <a:lumMod val="50000"/>
                    <a:lumOff val="50000"/>
                  </a:schemeClr>
                </a:solidFill>
              </a:rPr>
              <a:t> // do something</a:t>
            </a:r>
          </a:p>
          <a:p>
            <a:pPr lvl="1"/>
            <a:r>
              <a:rPr lang="en-US" dirty="0" smtClean="0">
                <a:solidFill>
                  <a:schemeClr val="tx1">
                    <a:lumMod val="50000"/>
                    <a:lumOff val="50000"/>
                  </a:schemeClr>
                </a:solidFill>
              </a:rPr>
              <a:t>}</a:t>
            </a:r>
          </a:p>
          <a:p>
            <a:pPr lvl="1"/>
            <a:r>
              <a:rPr lang="en-US" dirty="0" smtClean="0"/>
              <a:t>is </a:t>
            </a:r>
            <a:r>
              <a:rPr lang="en-US" dirty="0"/>
              <a:t>true only if both inputs are high. </a:t>
            </a:r>
          </a:p>
          <a:p>
            <a:pPr lvl="1"/>
            <a:endParaRPr lang="en-US" dirty="0" smtClean="0"/>
          </a:p>
          <a:p>
            <a:endParaRPr lang="en-US" b="1" dirty="0"/>
          </a:p>
          <a:p>
            <a:endParaRPr lang="fr-FR" b="1" dirty="0"/>
          </a:p>
        </p:txBody>
      </p:sp>
    </p:spTree>
    <p:extLst>
      <p:ext uri="{BB962C8B-B14F-4D97-AF65-F5344CB8AC3E}">
        <p14:creationId xmlns:p14="http://schemas.microsoft.com/office/powerpoint/2010/main" val="3068047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39"/>
            <a:ext cx="7772400" cy="1470025"/>
          </a:xfrm>
        </p:spPr>
        <p:txBody>
          <a:bodyPr>
            <a:normAutofit/>
          </a:bodyPr>
          <a:lstStyle/>
          <a:p>
            <a:pPr marL="742950" indent="-742950">
              <a:buFont typeface="+mj-lt"/>
              <a:buAutoNum type="arabicPeriod" startAt="2"/>
            </a:pPr>
            <a:r>
              <a:rPr lang="fr-FR" sz="3200" dirty="0" smtClean="0"/>
              <a:t>Fonctionnalités utilisées</a:t>
            </a:r>
            <a:endParaRPr lang="fr-FR" sz="3200" dirty="0"/>
          </a:p>
        </p:txBody>
      </p:sp>
      <p:sp>
        <p:nvSpPr>
          <p:cNvPr id="6" name="Slide Number Placeholder 5"/>
          <p:cNvSpPr>
            <a:spLocks noGrp="1"/>
          </p:cNvSpPr>
          <p:nvPr>
            <p:ph type="sldNum" sz="quarter" idx="12"/>
          </p:nvPr>
        </p:nvSpPr>
        <p:spPr/>
        <p:txBody>
          <a:bodyPr/>
          <a:lstStyle/>
          <a:p>
            <a:fld id="{BC0F8E48-EF55-4A88-B637-FCC7E3CF64FD}" type="slidenum">
              <a:rPr lang="fr-FR" smtClean="0"/>
              <a:pPr/>
              <a:t>9</a:t>
            </a:fld>
            <a:r>
              <a:rPr lang="fr-FR" dirty="0" smtClean="0"/>
              <a:t> </a:t>
            </a:r>
            <a:endParaRPr lang="fr-FR" dirty="0"/>
          </a:p>
        </p:txBody>
      </p:sp>
      <p:sp>
        <p:nvSpPr>
          <p:cNvPr id="8" name="TextBox 7"/>
          <p:cNvSpPr txBox="1"/>
          <p:nvPr/>
        </p:nvSpPr>
        <p:spPr>
          <a:xfrm>
            <a:off x="611560" y="1556792"/>
            <a:ext cx="7848872" cy="7294305"/>
          </a:xfrm>
          <a:prstGeom prst="rect">
            <a:avLst/>
          </a:prstGeom>
          <a:noFill/>
        </p:spPr>
        <p:txBody>
          <a:bodyPr wrap="square" rtlCol="0">
            <a:spAutoFit/>
          </a:bodyPr>
          <a:lstStyle/>
          <a:p>
            <a:pPr marL="800100" lvl="1" indent="-342900">
              <a:buFont typeface="+mj-lt"/>
              <a:buAutoNum type="alphaUcPeriod" startAt="5"/>
            </a:pPr>
            <a:r>
              <a:rPr lang="fr-FR" dirty="0" smtClean="0"/>
              <a:t>La librairie Debounce2</a:t>
            </a:r>
          </a:p>
          <a:p>
            <a:pPr lvl="1"/>
            <a:endParaRPr lang="fr-FR" dirty="0"/>
          </a:p>
          <a:p>
            <a:pPr lvl="1"/>
            <a:r>
              <a:rPr lang="fr-FR" dirty="0" smtClean="0"/>
              <a:t>Pour contrer</a:t>
            </a:r>
          </a:p>
          <a:p>
            <a:pPr lvl="1"/>
            <a:r>
              <a:rPr lang="fr-FR" dirty="0" smtClean="0"/>
              <a:t>l’effet de « rebond »</a:t>
            </a:r>
          </a:p>
          <a:p>
            <a:pPr lvl="1"/>
            <a:r>
              <a:rPr lang="fr-FR" dirty="0" err="1" smtClean="0"/>
              <a:t>logiciellement</a:t>
            </a:r>
            <a:endParaRPr lang="fr-FR" dirty="0" smtClean="0"/>
          </a:p>
          <a:p>
            <a:pPr lvl="1"/>
            <a:endParaRPr lang="fr-FR" dirty="0"/>
          </a:p>
          <a:p>
            <a:pPr lvl="1"/>
            <a:endParaRPr lang="fr-FR" dirty="0" smtClean="0"/>
          </a:p>
          <a:p>
            <a:pPr lvl="1"/>
            <a:r>
              <a:rPr lang="en-US" dirty="0">
                <a:solidFill>
                  <a:schemeClr val="tx1">
                    <a:lumMod val="50000"/>
                    <a:lumOff val="50000"/>
                  </a:schemeClr>
                </a:solidFill>
              </a:rPr>
              <a:t>// Create instance Bounce </a:t>
            </a:r>
            <a:r>
              <a:rPr lang="en-US" dirty="0" smtClean="0">
                <a:solidFill>
                  <a:schemeClr val="tx1">
                    <a:lumMod val="50000"/>
                    <a:lumOff val="50000"/>
                  </a:schemeClr>
                </a:solidFill>
              </a:rPr>
              <a:t>object</a:t>
            </a:r>
            <a:endParaRPr lang="en-US" dirty="0">
              <a:solidFill>
                <a:schemeClr val="tx1">
                  <a:lumMod val="50000"/>
                  <a:lumOff val="50000"/>
                </a:schemeClr>
              </a:solidFill>
            </a:endParaRPr>
          </a:p>
          <a:p>
            <a:pPr lvl="1"/>
            <a:r>
              <a:rPr lang="en-US" dirty="0">
                <a:solidFill>
                  <a:schemeClr val="tx1">
                    <a:lumMod val="50000"/>
                    <a:lumOff val="50000"/>
                  </a:schemeClr>
                </a:solidFill>
              </a:rPr>
              <a:t>Bounce DEBOUNCE_PUSH1 = Bounce</a:t>
            </a:r>
            <a:r>
              <a:rPr lang="en-US" dirty="0" smtClean="0">
                <a:solidFill>
                  <a:schemeClr val="tx1">
                    <a:lumMod val="50000"/>
                    <a:lumOff val="50000"/>
                  </a:schemeClr>
                </a:solidFill>
              </a:rPr>
              <a:t>();</a:t>
            </a:r>
          </a:p>
          <a:p>
            <a:pPr lvl="1"/>
            <a:r>
              <a:rPr lang="en-US" dirty="0" smtClean="0">
                <a:solidFill>
                  <a:schemeClr val="tx1">
                    <a:lumMod val="50000"/>
                    <a:lumOff val="50000"/>
                  </a:schemeClr>
                </a:solidFill>
              </a:rPr>
              <a:t>// attach a Pin to the bounce objet</a:t>
            </a:r>
          </a:p>
          <a:p>
            <a:pPr lvl="1"/>
            <a:r>
              <a:rPr lang="en-US" dirty="0">
                <a:solidFill>
                  <a:schemeClr val="tx1">
                    <a:lumMod val="50000"/>
                    <a:lumOff val="50000"/>
                  </a:schemeClr>
                </a:solidFill>
              </a:rPr>
              <a:t>DEBOUNCE_PUSH1.attach(PUSH1</a:t>
            </a:r>
            <a:r>
              <a:rPr lang="en-US" dirty="0" smtClean="0">
                <a:solidFill>
                  <a:schemeClr val="tx1">
                    <a:lumMod val="50000"/>
                    <a:lumOff val="50000"/>
                  </a:schemeClr>
                </a:solidFill>
              </a:rPr>
              <a:t>);</a:t>
            </a:r>
          </a:p>
          <a:p>
            <a:pPr lvl="1"/>
            <a:r>
              <a:rPr lang="en-US" dirty="0" smtClean="0">
                <a:solidFill>
                  <a:schemeClr val="tx1">
                    <a:lumMod val="50000"/>
                    <a:lumOff val="50000"/>
                  </a:schemeClr>
                </a:solidFill>
              </a:rPr>
              <a:t>// define a delay</a:t>
            </a:r>
            <a:endParaRPr lang="en-US" dirty="0">
              <a:solidFill>
                <a:schemeClr val="tx1">
                  <a:lumMod val="50000"/>
                  <a:lumOff val="50000"/>
                </a:schemeClr>
              </a:solidFill>
            </a:endParaRPr>
          </a:p>
          <a:p>
            <a:pPr lvl="1"/>
            <a:r>
              <a:rPr lang="en-US" dirty="0" smtClean="0">
                <a:solidFill>
                  <a:schemeClr val="tx1">
                    <a:lumMod val="50000"/>
                    <a:lumOff val="50000"/>
                  </a:schemeClr>
                </a:solidFill>
              </a:rPr>
              <a:t>DEBOUNCE_PUSH1.interval(DELAY);</a:t>
            </a:r>
          </a:p>
          <a:p>
            <a:pPr lvl="1"/>
            <a:r>
              <a:rPr lang="en-US" dirty="0" smtClean="0">
                <a:solidFill>
                  <a:schemeClr val="tx1">
                    <a:lumMod val="50000"/>
                    <a:lumOff val="50000"/>
                  </a:schemeClr>
                </a:solidFill>
              </a:rPr>
              <a:t>// Update Bounce of button</a:t>
            </a:r>
          </a:p>
          <a:p>
            <a:pPr lvl="1"/>
            <a:r>
              <a:rPr lang="en-US" dirty="0" smtClean="0">
                <a:solidFill>
                  <a:schemeClr val="tx1">
                    <a:lumMod val="50000"/>
                    <a:lumOff val="50000"/>
                  </a:schemeClr>
                </a:solidFill>
              </a:rPr>
              <a:t>DEBOUNCE_PUSH1.update();</a:t>
            </a:r>
          </a:p>
          <a:p>
            <a:pPr lvl="1"/>
            <a:r>
              <a:rPr lang="en-US" dirty="0" smtClean="0">
                <a:solidFill>
                  <a:schemeClr val="tx1">
                    <a:lumMod val="50000"/>
                    <a:lumOff val="50000"/>
                  </a:schemeClr>
                </a:solidFill>
              </a:rPr>
              <a:t>// Store state of button into a variable</a:t>
            </a:r>
          </a:p>
          <a:p>
            <a:pPr lvl="1"/>
            <a:r>
              <a:rPr lang="fr-FR" dirty="0" err="1" smtClean="0">
                <a:solidFill>
                  <a:schemeClr val="tx1">
                    <a:lumMod val="50000"/>
                    <a:lumOff val="50000"/>
                  </a:schemeClr>
                </a:solidFill>
              </a:rPr>
              <a:t>int</a:t>
            </a:r>
            <a:r>
              <a:rPr lang="fr-FR" dirty="0" smtClean="0">
                <a:solidFill>
                  <a:schemeClr val="tx1">
                    <a:lumMod val="50000"/>
                    <a:lumOff val="50000"/>
                  </a:schemeClr>
                </a:solidFill>
              </a:rPr>
              <a:t> </a:t>
            </a:r>
            <a:r>
              <a:rPr lang="fr-FR" dirty="0">
                <a:solidFill>
                  <a:schemeClr val="tx1">
                    <a:lumMod val="50000"/>
                    <a:lumOff val="50000"/>
                  </a:schemeClr>
                </a:solidFill>
              </a:rPr>
              <a:t>STATE_PUSH1 = DEBOUNCE_PUSH1.read</a:t>
            </a:r>
            <a:r>
              <a:rPr lang="fr-FR" dirty="0" smtClean="0">
                <a:solidFill>
                  <a:schemeClr val="tx1">
                    <a:lumMod val="50000"/>
                    <a:lumOff val="50000"/>
                  </a:schemeClr>
                </a:solidFill>
              </a:rPr>
              <a:t>(); // </a:t>
            </a:r>
            <a:r>
              <a:rPr lang="fr-FR" dirty="0" err="1" smtClean="0">
                <a:solidFill>
                  <a:schemeClr val="tx1">
                    <a:lumMod val="50000"/>
                    <a:lumOff val="50000"/>
                  </a:schemeClr>
                </a:solidFill>
              </a:rPr>
              <a:t>result</a:t>
            </a:r>
            <a:r>
              <a:rPr lang="fr-FR" dirty="0" smtClean="0">
                <a:solidFill>
                  <a:schemeClr val="tx1">
                    <a:lumMod val="50000"/>
                    <a:lumOff val="50000"/>
                  </a:schemeClr>
                </a:solidFill>
              </a:rPr>
              <a:t> : HIGH or LOW</a:t>
            </a:r>
            <a:endParaRPr lang="fr-FR" dirty="0">
              <a:solidFill>
                <a:schemeClr val="tx1">
                  <a:lumMod val="50000"/>
                  <a:lumOff val="50000"/>
                </a:schemeClr>
              </a:solidFill>
            </a:endParaRPr>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smtClean="0"/>
          </a:p>
          <a:p>
            <a:pPr marL="800100" lvl="1" indent="-342900">
              <a:buFont typeface="+mj-lt"/>
              <a:buAutoNum type="alphaUcPeriod" startAt="5"/>
            </a:pPr>
            <a:endParaRPr lang="fr-FR" dirty="0"/>
          </a:p>
          <a:p>
            <a:pPr lvl="1"/>
            <a:endParaRPr lang="fr-FR"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110" y="1700808"/>
            <a:ext cx="357199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077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1883</Words>
  <Application>Microsoft Office PowerPoint</Application>
  <PresentationFormat>On-screen Show (4:3)</PresentationFormat>
  <Paragraphs>460</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Partie Arduino</vt:lpstr>
      <vt:lpstr>Introduction</vt:lpstr>
      <vt:lpstr>Introduction</vt:lpstr>
      <vt:lpstr>Introduction</vt:lpstr>
      <vt:lpstr>Fonctionnalités utilisées</vt:lpstr>
      <vt:lpstr>Fonctionnalités utilisées</vt:lpstr>
      <vt:lpstr>Fonctionnalités utilisées</vt:lpstr>
      <vt:lpstr>Fonctionnalités utilisées</vt:lpstr>
      <vt:lpstr>Fonctionnalités utilisées</vt:lpstr>
      <vt:lpstr>Fonctionnalités utilisées</vt:lpstr>
      <vt:lpstr>Prototypage du contrôleur</vt:lpstr>
      <vt:lpstr>Prototypage du contrôleur</vt:lpstr>
      <vt:lpstr>Prototypage du contrôleur</vt:lpstr>
      <vt:lpstr>Programmation du contrôleur</vt:lpstr>
      <vt:lpstr>Programmation du contrôleur</vt:lpstr>
      <vt:lpstr>Programmation du contrôleur</vt:lpstr>
      <vt:lpstr>Programmation du contrôleur</vt:lpstr>
      <vt:lpstr>Programmation du contrôleur</vt:lpstr>
      <vt:lpstr>Tableau d’implémentation MIDI</vt:lpstr>
      <vt:lpstr>À vous de jouer!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 2 : Arduino</dc:title>
  <dc:creator>sebastien</dc:creator>
  <cp:lastModifiedBy>sebastien</cp:lastModifiedBy>
  <cp:revision>88</cp:revision>
  <cp:lastPrinted>2017-03-24T16:43:00Z</cp:lastPrinted>
  <dcterms:created xsi:type="dcterms:W3CDTF">2017-03-24T16:39:39Z</dcterms:created>
  <dcterms:modified xsi:type="dcterms:W3CDTF">2017-03-27T10:11:41Z</dcterms:modified>
</cp:coreProperties>
</file>