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3"/>
  </p:notesMasterIdLst>
  <p:sldIdLst>
    <p:sldId id="256" r:id="rId3"/>
    <p:sldId id="267" r:id="rId4"/>
    <p:sldId id="257" r:id="rId5"/>
    <p:sldId id="262" r:id="rId6"/>
    <p:sldId id="274" r:id="rId7"/>
    <p:sldId id="275" r:id="rId8"/>
    <p:sldId id="261" r:id="rId9"/>
    <p:sldId id="276" r:id="rId10"/>
    <p:sldId id="366" r:id="rId11"/>
    <p:sldId id="278" r:id="rId12"/>
    <p:sldId id="279" r:id="rId13"/>
    <p:sldId id="280" r:id="rId14"/>
    <p:sldId id="281" r:id="rId15"/>
    <p:sldId id="282" r:id="rId16"/>
    <p:sldId id="286" r:id="rId17"/>
    <p:sldId id="290" r:id="rId18"/>
    <p:sldId id="288" r:id="rId19"/>
    <p:sldId id="289" r:id="rId20"/>
    <p:sldId id="283" r:id="rId21"/>
    <p:sldId id="284" r:id="rId22"/>
    <p:sldId id="285" r:id="rId23"/>
    <p:sldId id="291" r:id="rId24"/>
    <p:sldId id="292" r:id="rId25"/>
    <p:sldId id="293" r:id="rId26"/>
    <p:sldId id="367" r:id="rId27"/>
    <p:sldId id="294" r:id="rId28"/>
    <p:sldId id="359" r:id="rId29"/>
    <p:sldId id="360" r:id="rId30"/>
    <p:sldId id="295" r:id="rId31"/>
    <p:sldId id="297" r:id="rId32"/>
    <p:sldId id="296" r:id="rId33"/>
    <p:sldId id="298" r:id="rId34"/>
    <p:sldId id="300" r:id="rId35"/>
    <p:sldId id="299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10" r:id="rId44"/>
    <p:sldId id="309" r:id="rId45"/>
    <p:sldId id="311" r:id="rId46"/>
    <p:sldId id="312" r:id="rId47"/>
    <p:sldId id="313" r:id="rId48"/>
    <p:sldId id="316" r:id="rId49"/>
    <p:sldId id="314" r:id="rId50"/>
    <p:sldId id="315" r:id="rId51"/>
    <p:sldId id="317" r:id="rId52"/>
    <p:sldId id="320" r:id="rId53"/>
    <p:sldId id="321" r:id="rId54"/>
    <p:sldId id="323" r:id="rId55"/>
    <p:sldId id="324" r:id="rId56"/>
    <p:sldId id="318" r:id="rId57"/>
    <p:sldId id="322" r:id="rId58"/>
    <p:sldId id="326" r:id="rId59"/>
    <p:sldId id="325" r:id="rId60"/>
    <p:sldId id="327" r:id="rId61"/>
    <p:sldId id="328" r:id="rId62"/>
    <p:sldId id="329" r:id="rId63"/>
    <p:sldId id="330" r:id="rId64"/>
    <p:sldId id="333" r:id="rId65"/>
    <p:sldId id="332" r:id="rId66"/>
    <p:sldId id="368" r:id="rId67"/>
    <p:sldId id="337" r:id="rId68"/>
    <p:sldId id="336" r:id="rId69"/>
    <p:sldId id="342" r:id="rId70"/>
    <p:sldId id="341" r:id="rId71"/>
    <p:sldId id="339" r:id="rId72"/>
    <p:sldId id="340" r:id="rId73"/>
    <p:sldId id="343" r:id="rId74"/>
    <p:sldId id="345" r:id="rId75"/>
    <p:sldId id="344" r:id="rId76"/>
    <p:sldId id="347" r:id="rId77"/>
    <p:sldId id="346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8" r:id="rId88"/>
    <p:sldId id="357" r:id="rId89"/>
    <p:sldId id="363" r:id="rId90"/>
    <p:sldId id="361" r:id="rId91"/>
    <p:sldId id="362" r:id="rId92"/>
    <p:sldId id="364" r:id="rId93"/>
    <p:sldId id="365" r:id="rId94"/>
    <p:sldId id="376" r:id="rId95"/>
    <p:sldId id="377" r:id="rId96"/>
    <p:sldId id="378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9" r:id="rId107"/>
    <p:sldId id="388" r:id="rId108"/>
    <p:sldId id="390" r:id="rId109"/>
    <p:sldId id="391" r:id="rId110"/>
    <p:sldId id="392" r:id="rId111"/>
    <p:sldId id="393" r:id="rId112"/>
    <p:sldId id="369" r:id="rId113"/>
    <p:sldId id="370" r:id="rId114"/>
    <p:sldId id="372" r:id="rId115"/>
    <p:sldId id="373" r:id="rId116"/>
    <p:sldId id="374" r:id="rId117"/>
    <p:sldId id="371" r:id="rId118"/>
    <p:sldId id="396" r:id="rId119"/>
    <p:sldId id="375" r:id="rId120"/>
    <p:sldId id="394" r:id="rId121"/>
    <p:sldId id="395" r:id="rId1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E2"/>
    <a:srgbClr val="CC0099"/>
    <a:srgbClr val="FFB9ED"/>
    <a:srgbClr val="FF33CC"/>
    <a:srgbClr val="00CC99"/>
    <a:srgbClr val="FFC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1" autoAdjust="0"/>
  </p:normalViewPr>
  <p:slideViewPr>
    <p:cSldViewPr>
      <p:cViewPr varScale="1">
        <p:scale>
          <a:sx n="87" d="100"/>
          <a:sy n="87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242A5-2832-4451-8076-3CC1A4D434B8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4B7B1-A325-4854-B063-4D85BBA974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25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4B7B1-A325-4854-B063-4D85BBA9745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34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4B7B1-A325-4854-B063-4D85BBA97454}" type="slidenum">
              <a:rPr lang="fr-FR" smtClean="0"/>
              <a:pPr/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6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C16C-9B5E-4308-BA89-B1D02649316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7773-A3AB-4C38-90B3-6AFF102B1F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430F-9108-4942-AE2F-8CFC3D43036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8313A-DB84-40D6-9945-0B43751CB39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3759-DCA1-4B8E-9D39-DB691E9D282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A08-99FC-438C-9FFE-DFA85EA04C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A0229-EC37-49BA-A842-5C4CA00B294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10EE6-28BE-4E29-B19C-226ECE0B59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DB76-0537-436C-8694-9E43D238C39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2073-B538-4112-BF69-2977FBC3247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D7DD-5C38-49E4-BE45-19ED9037EFB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64513-2940-4C59-AC49-32C547C3AF4D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github.com/atduskgreg/Making-Things-See-Examples/blob/master/chSK_ex01_one_joint/chSK_ex01_one_joint.pde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275588" TargetMode="Externa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zigfu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ode.google.com/p/simple-openni/wiki/Installation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r.flossmanuals.net/processing/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tonerkebab.fr/wiki/doku.php/wiki:projets:gaite:projet1" TargetMode="Externa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nerkebab.fr/wiki/doku.php/wiki:projets:gaite:projet1" TargetMode="External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I. Qu’est-ce que la </a:t>
            </a:r>
            <a:r>
              <a:rPr lang="fr-FR" sz="2400" b="1" u="sng" cap="all" dirty="0" err="1" smtClean="0">
                <a:solidFill>
                  <a:srgbClr val="FF0000"/>
                </a:solidFill>
                <a:latin typeface="Times New Roman" pitchFamily="18" charset="0"/>
              </a:rPr>
              <a:t>kinect</a:t>
            </a:r>
            <a:r>
              <a:rPr lang="fr-FR" sz="2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 ?</a:t>
            </a: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709" y="404664"/>
            <a:ext cx="8897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>
                <a:solidFill>
                  <a:srgbClr val="00B050"/>
                </a:solidFill>
              </a:rPr>
              <a:t>1</a:t>
            </a:r>
            <a:r>
              <a:rPr lang="fr-FR" sz="2400" b="1" u="sng" cap="all" dirty="0" smtClean="0">
                <a:solidFill>
                  <a:srgbClr val="00B050"/>
                </a:solidFill>
              </a:rPr>
              <a:t>.1. </a:t>
            </a:r>
            <a:r>
              <a:rPr lang="fr-FR" sz="2400" b="1" u="sng" dirty="0" smtClean="0">
                <a:solidFill>
                  <a:srgbClr val="00B050"/>
                </a:solidFill>
              </a:rPr>
              <a:t>Architecture </a:t>
            </a:r>
            <a:r>
              <a:rPr lang="fr-FR" sz="2400" b="1" u="sng" dirty="0">
                <a:solidFill>
                  <a:srgbClr val="00B050"/>
                </a:solidFill>
              </a:rPr>
              <a:t>et </a:t>
            </a:r>
            <a:r>
              <a:rPr lang="fr-FR" sz="2400" b="1" u="sng" dirty="0" smtClean="0">
                <a:solidFill>
                  <a:srgbClr val="00B050"/>
                </a:solidFill>
              </a:rPr>
              <a:t>fonctionnement de la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kinect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14" y="2517117"/>
            <a:ext cx="7220150" cy="388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14434" y="941916"/>
            <a:ext cx="4715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En apparence: 3 yeux…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144725" y="3410383"/>
            <a:ext cx="823209" cy="66008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55203" y="1646956"/>
            <a:ext cx="2201127" cy="78238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Emetteur LASER </a:t>
            </a:r>
            <a:r>
              <a:rPr lang="fr-FR" sz="2000" dirty="0">
                <a:solidFill>
                  <a:srgbClr val="000000"/>
                </a:solidFill>
              </a:rPr>
              <a:t>IR</a:t>
            </a:r>
          </a:p>
        </p:txBody>
      </p:sp>
      <p:cxnSp>
        <p:nvCxnSpPr>
          <p:cNvPr id="11" name="Connecteur droit 10"/>
          <p:cNvCxnSpPr>
            <a:stCxn id="9" idx="0"/>
            <a:endCxn id="10" idx="2"/>
          </p:cNvCxnSpPr>
          <p:nvPr/>
        </p:nvCxnSpPr>
        <p:spPr>
          <a:xfrm flipH="1" flipV="1">
            <a:off x="1455767" y="2429345"/>
            <a:ext cx="1100563" cy="98103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 flipH="1">
            <a:off x="3756894" y="3369887"/>
            <a:ext cx="677567" cy="66008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789313" y="1646956"/>
            <a:ext cx="2612731" cy="90469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>
                <a:solidFill>
                  <a:srgbClr val="000000"/>
                </a:solidFill>
              </a:rPr>
              <a:t>Caméra classique</a:t>
            </a:r>
            <a:br>
              <a:rPr lang="fr-FR" sz="2000" dirty="0">
                <a:solidFill>
                  <a:srgbClr val="000000"/>
                </a:solidFill>
              </a:rPr>
            </a:br>
            <a:r>
              <a:rPr lang="fr-FR" sz="2000" dirty="0">
                <a:solidFill>
                  <a:srgbClr val="000000"/>
                </a:solidFill>
              </a:rPr>
              <a:t>(spectre visible)</a:t>
            </a:r>
          </a:p>
        </p:txBody>
      </p:sp>
      <p:cxnSp>
        <p:nvCxnSpPr>
          <p:cNvPr id="22" name="Connecteur droit 21"/>
          <p:cNvCxnSpPr>
            <a:stCxn id="20" idx="0"/>
            <a:endCxn id="21" idx="2"/>
          </p:cNvCxnSpPr>
          <p:nvPr/>
        </p:nvCxnSpPr>
        <p:spPr>
          <a:xfrm flipV="1">
            <a:off x="4095677" y="2551648"/>
            <a:ext cx="2" cy="81823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 flipH="1">
            <a:off x="4618591" y="3300332"/>
            <a:ext cx="677567" cy="66008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115843" y="1556792"/>
            <a:ext cx="2612731" cy="90469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>
                <a:solidFill>
                  <a:srgbClr val="000000"/>
                </a:solidFill>
              </a:rPr>
              <a:t>Caméra IR </a:t>
            </a:r>
            <a:br>
              <a:rPr lang="fr-FR" sz="2000" dirty="0">
                <a:solidFill>
                  <a:srgbClr val="000000"/>
                </a:solidFill>
              </a:rPr>
            </a:br>
            <a:r>
              <a:rPr lang="fr-FR" sz="2000" dirty="0">
                <a:solidFill>
                  <a:srgbClr val="000000"/>
                </a:solidFill>
              </a:rPr>
              <a:t>(spectre infrarouge)</a:t>
            </a:r>
          </a:p>
        </p:txBody>
      </p:sp>
      <p:cxnSp>
        <p:nvCxnSpPr>
          <p:cNvPr id="32" name="Connecteur droit 31"/>
          <p:cNvCxnSpPr>
            <a:stCxn id="30" idx="0"/>
            <a:endCxn id="31" idx="2"/>
          </p:cNvCxnSpPr>
          <p:nvPr/>
        </p:nvCxnSpPr>
        <p:spPr>
          <a:xfrm flipV="1">
            <a:off x="4957374" y="2461484"/>
            <a:ext cx="2464835" cy="8388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 rot="21261849">
            <a:off x="1575644" y="3857065"/>
            <a:ext cx="6134416" cy="360040"/>
          </a:xfrm>
          <a:prstGeom prst="roundRect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355203" y="5093516"/>
            <a:ext cx="1235267" cy="1008112"/>
          </a:xfrm>
          <a:prstGeom prst="roundRect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Grille de micros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41" name="Connecteur droit 40"/>
          <p:cNvCxnSpPr>
            <a:stCxn id="39" idx="1"/>
            <a:endCxn id="40" idx="0"/>
          </p:cNvCxnSpPr>
          <p:nvPr/>
        </p:nvCxnSpPr>
        <p:spPr>
          <a:xfrm flipH="1">
            <a:off x="972837" y="4338302"/>
            <a:ext cx="617633" cy="755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4297380" y="4424160"/>
            <a:ext cx="690944" cy="634291"/>
          </a:xfrm>
          <a:prstGeom prst="round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6533345" y="4517452"/>
            <a:ext cx="2359135" cy="1008112"/>
          </a:xfrm>
          <a:prstGeom prst="round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>
                <a:solidFill>
                  <a:srgbClr val="000000"/>
                </a:solidFill>
              </a:rPr>
              <a:t>dispositifs d'inclinaison </a:t>
            </a:r>
            <a:r>
              <a:rPr lang="fr-FR" sz="2000" dirty="0" smtClean="0">
                <a:solidFill>
                  <a:srgbClr val="000000"/>
                </a:solidFill>
              </a:rPr>
              <a:t>motorisés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55" name="Connecteur droit 54"/>
          <p:cNvCxnSpPr>
            <a:stCxn id="53" idx="3"/>
            <a:endCxn id="54" idx="1"/>
          </p:cNvCxnSpPr>
          <p:nvPr/>
        </p:nvCxnSpPr>
        <p:spPr>
          <a:xfrm>
            <a:off x="4988324" y="4741306"/>
            <a:ext cx="1545021" cy="28020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70947" y="878051"/>
            <a:ext cx="821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Architecture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  <p:bldP spid="21" grpId="0" animBg="1"/>
      <p:bldP spid="30" grpId="0" animBg="1"/>
      <p:bldP spid="31" grpId="0" animBg="1"/>
      <p:bldP spid="39" grpId="0" animBg="1"/>
      <p:bldP spid="40" grpId="0" animBg="1"/>
      <p:bldP spid="53" grpId="0" animBg="1"/>
      <p:bldP spid="5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21030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2" y="3068960"/>
            <a:ext cx="8360929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vers le bas 10"/>
          <p:cNvSpPr/>
          <p:nvPr/>
        </p:nvSpPr>
        <p:spPr>
          <a:xfrm>
            <a:off x="4326208" y="2564904"/>
            <a:ext cx="21914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923929" y="3861047"/>
            <a:ext cx="402280" cy="288033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580112" y="4440706"/>
            <a:ext cx="1392749" cy="57606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i="1" dirty="0" smtClean="0">
                <a:solidFill>
                  <a:srgbClr val="000000"/>
                </a:solidFill>
              </a:rPr>
              <a:t>Cliquer sur ce lien</a:t>
            </a:r>
          </a:p>
        </p:txBody>
      </p:sp>
      <p:cxnSp>
        <p:nvCxnSpPr>
          <p:cNvPr id="14" name="Connecteur droit 13"/>
          <p:cNvCxnSpPr>
            <a:stCxn id="12" idx="3"/>
            <a:endCxn id="13" idx="1"/>
          </p:cNvCxnSpPr>
          <p:nvPr/>
        </p:nvCxnSpPr>
        <p:spPr>
          <a:xfrm>
            <a:off x="4326209" y="4005064"/>
            <a:ext cx="1253903" cy="72367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33645" cy="4558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2530562" y="2693558"/>
            <a:ext cx="601277" cy="288033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595960" y="2549541"/>
            <a:ext cx="1392749" cy="57606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i="1" dirty="0" smtClean="0">
                <a:solidFill>
                  <a:srgbClr val="000000"/>
                </a:solidFill>
              </a:rPr>
              <a:t>Cliquer sur ce lien</a:t>
            </a:r>
          </a:p>
        </p:txBody>
      </p:sp>
      <p:cxnSp>
        <p:nvCxnSpPr>
          <p:cNvPr id="15" name="Connecteur droit 14"/>
          <p:cNvCxnSpPr>
            <a:stCxn id="9" idx="3"/>
            <a:endCxn id="10" idx="1"/>
          </p:cNvCxnSpPr>
          <p:nvPr/>
        </p:nvCxnSpPr>
        <p:spPr>
          <a:xfrm flipV="1">
            <a:off x="3131839" y="2837574"/>
            <a:ext cx="1464121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56" y="1340768"/>
            <a:ext cx="6134100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39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Références sur la classe « </a:t>
            </a:r>
            <a:r>
              <a:rPr lang="fr-FR" sz="2400" b="1" u="sng" dirty="0" err="1" smtClean="0">
                <a:solidFill>
                  <a:srgbClr val="0070C0"/>
                </a:solidFill>
              </a:rPr>
              <a:t>OBJModel</a:t>
            </a:r>
            <a:r>
              <a:rPr lang="fr-FR" sz="2400" b="1" u="sng" dirty="0" smtClean="0">
                <a:solidFill>
                  <a:srgbClr val="0070C0"/>
                </a:solidFill>
              </a:rPr>
              <a:t> » sont sur cette page: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62068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u="sng" dirty="0">
                <a:solidFill>
                  <a:srgbClr val="FF0000"/>
                </a:solidFill>
              </a:rPr>
              <a:t>http://thequietvoid.com/client/objloader/reference/index.html</a:t>
            </a:r>
          </a:p>
        </p:txBody>
      </p:sp>
    </p:spTree>
    <p:extLst>
      <p:ext uri="{BB962C8B-B14F-4D97-AF65-F5344CB8AC3E}">
        <p14:creationId xmlns:p14="http://schemas.microsoft.com/office/powerpoint/2010/main" val="25737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9639"/>
            <a:ext cx="7924725" cy="57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27576" y="-1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Commentaires du code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62914" y="4991404"/>
            <a:ext cx="3806951" cy="36004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>
            <a:stCxn id="11" idx="3"/>
            <a:endCxn id="13" idx="2"/>
          </p:cNvCxnSpPr>
          <p:nvPr/>
        </p:nvCxnSpPr>
        <p:spPr>
          <a:xfrm flipV="1">
            <a:off x="4069865" y="3212976"/>
            <a:ext cx="2086311" cy="19584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3275856" y="1484784"/>
            <a:ext cx="5760640" cy="172819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La méthode  « </a:t>
            </a:r>
            <a:r>
              <a:rPr lang="fr-FR" dirty="0" err="1" smtClean="0">
                <a:solidFill>
                  <a:srgbClr val="000000"/>
                </a:solidFill>
              </a:rPr>
              <a:t>translateToCenter</a:t>
            </a:r>
            <a:r>
              <a:rPr lang="fr-FR" dirty="0" smtClean="0">
                <a:solidFill>
                  <a:srgbClr val="000000"/>
                </a:solidFill>
              </a:rPr>
              <a:t>() » initialise les coordonnées internes du model 3D de sorte que son centre géométrique soit à l’origine de la fenêtre d’affichage (0,0). </a:t>
            </a:r>
          </a:p>
          <a:p>
            <a:pPr lvl="0"/>
            <a:r>
              <a:rPr lang="fr-FR" dirty="0" smtClean="0">
                <a:solidFill>
                  <a:srgbClr val="000000"/>
                </a:solidFill>
              </a:rPr>
              <a:t>Cette manipulation est nécessaire pour faciliter les rotations et les translations du modèle…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27576" y="-1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Commentaires du code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" y="461664"/>
            <a:ext cx="5508117" cy="59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23528" y="1668870"/>
            <a:ext cx="1493912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9" name="Connecteur droit 8"/>
          <p:cNvCxnSpPr>
            <a:stCxn id="8" idx="3"/>
            <a:endCxn id="10" idx="1"/>
          </p:cNvCxnSpPr>
          <p:nvPr/>
        </p:nvCxnSpPr>
        <p:spPr>
          <a:xfrm flipV="1">
            <a:off x="1817440" y="908720"/>
            <a:ext cx="2591207" cy="9261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4408647" y="548680"/>
            <a:ext cx="4104456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Allumage de la lumière pour faciliter la vue en 3D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33466" y="2300306"/>
            <a:ext cx="4598573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5" idx="0"/>
            <a:endCxn id="17" idx="1"/>
          </p:cNvCxnSpPr>
          <p:nvPr/>
        </p:nvCxnSpPr>
        <p:spPr>
          <a:xfrm flipV="1">
            <a:off x="2632753" y="1774110"/>
            <a:ext cx="1775892" cy="52619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4408645" y="1318096"/>
            <a:ext cx="4483833" cy="91202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Translation de l’origine (et donc du model 3D !!) au centre de la fenêtre d’affichage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23526" y="2970350"/>
            <a:ext cx="2477454" cy="60266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>
            <a:stCxn id="25" idx="3"/>
            <a:endCxn id="27" idx="1"/>
          </p:cNvCxnSpPr>
          <p:nvPr/>
        </p:nvCxnSpPr>
        <p:spPr>
          <a:xfrm>
            <a:off x="2800980" y="3271683"/>
            <a:ext cx="72296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3523944" y="2911643"/>
            <a:ext cx="5368533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Les axes du modèle 3D et ceux de </a:t>
            </a:r>
            <a:r>
              <a:rPr lang="fr-FR" dirty="0" err="1" smtClean="0">
                <a:solidFill>
                  <a:srgbClr val="000000"/>
                </a:solidFill>
              </a:rPr>
              <a:t>Processing</a:t>
            </a:r>
            <a:r>
              <a:rPr lang="fr-FR" dirty="0" smtClean="0">
                <a:solidFill>
                  <a:srgbClr val="000000"/>
                </a:solidFill>
              </a:rPr>
              <a:t> ne sont pas les mêmes…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2237152" cy="2514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892846" cy="2514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7" grpId="0" animBg="1"/>
      <p:bldP spid="25" grpId="0" animBg="1"/>
      <p:bldP spid="2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27576" y="-1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Commentaires du code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" y="461664"/>
            <a:ext cx="5508117" cy="59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23528" y="1668870"/>
            <a:ext cx="1493912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99578" y="4221088"/>
            <a:ext cx="3536318" cy="42109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>
            <a:stCxn id="25" idx="3"/>
            <a:endCxn id="27" idx="1"/>
          </p:cNvCxnSpPr>
          <p:nvPr/>
        </p:nvCxnSpPr>
        <p:spPr>
          <a:xfrm flipV="1">
            <a:off x="3635896" y="2945228"/>
            <a:ext cx="1296144" cy="14864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932040" y="2346582"/>
            <a:ext cx="4032448" cy="119729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Dessin du modèle après avoir subi l’ensemble des rotations </a:t>
            </a:r>
            <a:r>
              <a:rPr lang="fr-FR" dirty="0" err="1" smtClean="0">
                <a:solidFill>
                  <a:srgbClr val="000000"/>
                </a:solidFill>
              </a:rPr>
              <a:t>rotateX</a:t>
            </a:r>
            <a:r>
              <a:rPr lang="fr-FR" dirty="0" smtClean="0">
                <a:solidFill>
                  <a:srgbClr val="000000"/>
                </a:solidFill>
              </a:rPr>
              <a:t>() et </a:t>
            </a:r>
            <a:r>
              <a:rPr lang="fr-FR" dirty="0" err="1" smtClean="0">
                <a:solidFill>
                  <a:srgbClr val="000000"/>
                </a:solidFill>
              </a:rPr>
              <a:t>rotateY</a:t>
            </a:r>
            <a:r>
              <a:rPr lang="fr-FR" dirty="0" smtClean="0">
                <a:solidFill>
                  <a:srgbClr val="000000"/>
                </a:solidFill>
              </a:rPr>
              <a:t>() …</a:t>
            </a:r>
          </a:p>
        </p:txBody>
      </p:sp>
    </p:spTree>
    <p:extLst>
      <p:ext uri="{BB962C8B-B14F-4D97-AF65-F5344CB8AC3E}">
        <p14:creationId xmlns:p14="http://schemas.microsoft.com/office/powerpoint/2010/main" val="20631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27576" y="-1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Commentaires du code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" y="461664"/>
            <a:ext cx="5508117" cy="59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23528" y="1668870"/>
            <a:ext cx="1493912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80693" y="5445224"/>
            <a:ext cx="5240574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>
            <a:stCxn id="25" idx="0"/>
            <a:endCxn id="27" idx="1"/>
          </p:cNvCxnSpPr>
          <p:nvPr/>
        </p:nvCxnSpPr>
        <p:spPr>
          <a:xfrm flipV="1">
            <a:off x="2800980" y="2911522"/>
            <a:ext cx="2130858" cy="253370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931838" y="764704"/>
            <a:ext cx="4032448" cy="429363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Initialement </a:t>
            </a:r>
            <a:r>
              <a:rPr lang="fr-FR" dirty="0" err="1" smtClean="0">
                <a:solidFill>
                  <a:srgbClr val="000000"/>
                </a:solidFill>
              </a:rPr>
              <a:t>rotateX</a:t>
            </a:r>
            <a:r>
              <a:rPr lang="fr-FR" dirty="0" smtClean="0">
                <a:solidFill>
                  <a:srgbClr val="000000"/>
                </a:solidFill>
              </a:rPr>
              <a:t> et </a:t>
            </a:r>
            <a:r>
              <a:rPr lang="fr-FR" dirty="0" err="1" smtClean="0">
                <a:solidFill>
                  <a:srgbClr val="000000"/>
                </a:solidFill>
              </a:rPr>
              <a:t>rotateY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vallent</a:t>
            </a:r>
            <a:r>
              <a:rPr lang="fr-FR" dirty="0" smtClean="0">
                <a:solidFill>
                  <a:srgbClr val="000000"/>
                </a:solidFill>
              </a:rPr>
              <a:t> 0.</a:t>
            </a:r>
            <a:endParaRPr lang="fr-FR" dirty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000000"/>
                </a:solidFill>
              </a:rPr>
              <a:t>pmouseX</a:t>
            </a:r>
            <a:r>
              <a:rPr lang="fr-FR" dirty="0" smtClean="0">
                <a:solidFill>
                  <a:srgbClr val="000000"/>
                </a:solidFill>
              </a:rPr>
              <a:t> et </a:t>
            </a:r>
            <a:r>
              <a:rPr lang="fr-FR" dirty="0" err="1" smtClean="0">
                <a:solidFill>
                  <a:srgbClr val="000000"/>
                </a:solidFill>
              </a:rPr>
              <a:t>pmouseY</a:t>
            </a:r>
            <a:r>
              <a:rPr lang="fr-FR" dirty="0" smtClean="0">
                <a:solidFill>
                  <a:srgbClr val="000000"/>
                </a:solidFill>
              </a:rPr>
              <a:t>: position de la sourie dans l’ancienne fenêtre d’affichage.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000000"/>
                </a:solidFill>
              </a:rPr>
              <a:t>mouseX</a:t>
            </a:r>
            <a:r>
              <a:rPr lang="fr-FR" dirty="0" smtClean="0">
                <a:solidFill>
                  <a:srgbClr val="000000"/>
                </a:solidFill>
              </a:rPr>
              <a:t> et </a:t>
            </a:r>
            <a:r>
              <a:rPr lang="fr-FR" dirty="0" err="1" smtClean="0">
                <a:solidFill>
                  <a:srgbClr val="000000"/>
                </a:solidFill>
              </a:rPr>
              <a:t>mouseY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r>
              <a:rPr lang="fr-FR" dirty="0">
                <a:solidFill>
                  <a:srgbClr val="000000"/>
                </a:solidFill>
              </a:rPr>
              <a:t>position de la sourie dans </a:t>
            </a:r>
            <a:r>
              <a:rPr lang="fr-FR" dirty="0" smtClean="0">
                <a:solidFill>
                  <a:srgbClr val="000000"/>
                </a:solidFill>
              </a:rPr>
              <a:t>l’actuelle fenêtre d’affichage;</a:t>
            </a:r>
          </a:p>
          <a:p>
            <a:pPr lvl="0" algn="just"/>
            <a:r>
              <a:rPr lang="fr-FR" i="1" dirty="0" err="1" smtClean="0">
                <a:solidFill>
                  <a:srgbClr val="000000"/>
                </a:solidFill>
              </a:rPr>
              <a:t>mouseX</a:t>
            </a:r>
            <a:r>
              <a:rPr lang="fr-FR" i="1" dirty="0" smtClean="0">
                <a:solidFill>
                  <a:srgbClr val="000000"/>
                </a:solidFill>
              </a:rPr>
              <a:t> et </a:t>
            </a:r>
            <a:r>
              <a:rPr lang="fr-FR" i="1" dirty="0" err="1" smtClean="0">
                <a:solidFill>
                  <a:srgbClr val="000000"/>
                </a:solidFill>
              </a:rPr>
              <a:t>mouseY</a:t>
            </a:r>
            <a:r>
              <a:rPr lang="fr-FR" i="1" dirty="0" smtClean="0">
                <a:solidFill>
                  <a:srgbClr val="000000"/>
                </a:solidFill>
              </a:rPr>
              <a:t> ne sont actualisées qu’une fois par frame alors que </a:t>
            </a:r>
            <a:r>
              <a:rPr lang="fr-FR" i="1" dirty="0" err="1" smtClean="0">
                <a:solidFill>
                  <a:srgbClr val="000000"/>
                </a:solidFill>
              </a:rPr>
              <a:t>mouseEvent</a:t>
            </a:r>
            <a:r>
              <a:rPr lang="fr-FR" i="1" dirty="0" smtClean="0">
                <a:solidFill>
                  <a:srgbClr val="000000"/>
                </a:solidFill>
              </a:rPr>
              <a:t>() actualise leur valeur à chaque nouvel événements… (voir la référence de </a:t>
            </a:r>
            <a:r>
              <a:rPr lang="fr-FR" i="1" dirty="0" err="1" smtClean="0">
                <a:solidFill>
                  <a:srgbClr val="000000"/>
                </a:solidFill>
              </a:rPr>
              <a:t>pmouseX</a:t>
            </a:r>
            <a:r>
              <a:rPr lang="fr-FR" i="1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57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-1014" y="-1"/>
            <a:ext cx="89655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Pour comprendre l’affichage en 3D copier le code suivant à la fin du sketch et taper sur n’importe quelle touche du clavier: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553873"/>
            <a:ext cx="3672408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err="1"/>
              <a:t>boolean</a:t>
            </a:r>
            <a:r>
              <a:rPr lang="fr-FR" dirty="0"/>
              <a:t> </a:t>
            </a:r>
            <a:r>
              <a:rPr lang="fr-FR" dirty="0" err="1"/>
              <a:t>drawLines</a:t>
            </a:r>
            <a:r>
              <a:rPr lang="fr-FR" dirty="0"/>
              <a:t> = false;</a:t>
            </a:r>
          </a:p>
          <a:p>
            <a:endParaRPr lang="fr-FR" dirty="0"/>
          </a:p>
          <a:p>
            <a:r>
              <a:rPr lang="fr-FR" dirty="0" err="1"/>
              <a:t>void</a:t>
            </a:r>
            <a:r>
              <a:rPr lang="fr-FR" dirty="0"/>
              <a:t> </a:t>
            </a:r>
            <a:r>
              <a:rPr lang="fr-FR" dirty="0" err="1"/>
              <a:t>keyPressed</a:t>
            </a:r>
            <a:r>
              <a:rPr lang="fr-FR" dirty="0"/>
              <a:t>(){</a:t>
            </a:r>
          </a:p>
          <a:p>
            <a:r>
              <a:rPr lang="fr-FR" dirty="0"/>
              <a:t> if(</a:t>
            </a:r>
            <a:r>
              <a:rPr lang="fr-FR" dirty="0" err="1"/>
              <a:t>drawLines</a:t>
            </a:r>
            <a:r>
              <a:rPr lang="fr-FR" dirty="0"/>
              <a:t>){</a:t>
            </a:r>
          </a:p>
          <a:p>
            <a:r>
              <a:rPr lang="fr-FR" dirty="0"/>
              <a:t> </a:t>
            </a:r>
            <a:r>
              <a:rPr lang="fr-FR" dirty="0" err="1"/>
              <a:t>model.shapeMode</a:t>
            </a:r>
            <a:r>
              <a:rPr lang="fr-FR" dirty="0"/>
              <a:t>(LINES);</a:t>
            </a:r>
          </a:p>
          <a:p>
            <a:r>
              <a:rPr lang="fr-FR" dirty="0"/>
              <a:t> stroke(0);</a:t>
            </a:r>
          </a:p>
          <a:p>
            <a:r>
              <a:rPr lang="fr-FR" dirty="0"/>
              <a:t> } </a:t>
            </a:r>
            <a:r>
              <a:rPr lang="fr-FR" dirty="0" err="1"/>
              <a:t>else</a:t>
            </a:r>
            <a:r>
              <a:rPr lang="fr-FR" dirty="0"/>
              <a:t> {</a:t>
            </a:r>
          </a:p>
          <a:p>
            <a:r>
              <a:rPr lang="fr-FR" dirty="0"/>
              <a:t> </a:t>
            </a:r>
            <a:r>
              <a:rPr lang="fr-FR" dirty="0" err="1"/>
              <a:t>model.shapeMode</a:t>
            </a:r>
            <a:r>
              <a:rPr lang="fr-FR" dirty="0"/>
              <a:t>(TRIANGLES);</a:t>
            </a:r>
          </a:p>
          <a:p>
            <a:r>
              <a:rPr lang="fr-FR" dirty="0"/>
              <a:t> </a:t>
            </a:r>
            <a:r>
              <a:rPr lang="fr-FR" dirty="0" err="1"/>
              <a:t>noStroke</a:t>
            </a:r>
            <a:r>
              <a:rPr lang="fr-FR" dirty="0"/>
              <a:t>();</a:t>
            </a:r>
          </a:p>
          <a:p>
            <a:r>
              <a:rPr lang="fr-FR" dirty="0"/>
              <a:t> }</a:t>
            </a:r>
          </a:p>
          <a:p>
            <a:r>
              <a:rPr lang="fr-FR" dirty="0"/>
              <a:t> </a:t>
            </a:r>
            <a:r>
              <a:rPr lang="fr-FR" dirty="0" err="1"/>
              <a:t>drawLines</a:t>
            </a:r>
            <a:r>
              <a:rPr lang="fr-FR" dirty="0"/>
              <a:t> = !</a:t>
            </a:r>
            <a:r>
              <a:rPr lang="fr-FR" dirty="0" err="1"/>
              <a:t>drawLines</a:t>
            </a:r>
            <a:r>
              <a:rPr lang="fr-FR" dirty="0"/>
              <a:t>;</a:t>
            </a:r>
          </a:p>
          <a:p>
            <a:r>
              <a:rPr lang="fr-FR" dirty="0"/>
              <a:t>}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3112"/>
            <a:ext cx="3749848" cy="34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90902" y="116632"/>
            <a:ext cx="8695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4.2. Insertion du modèle 3D dans le nuage de points (p166)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16120" y="761189"/>
            <a:ext cx="1744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Objectif</a:t>
            </a:r>
            <a:r>
              <a:rPr lang="fr-FR" sz="2400" dirty="0" smtClean="0"/>
              <a:t>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601036" y="764704"/>
            <a:ext cx="74606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Afficher le modèle 3D de la </a:t>
            </a:r>
            <a:r>
              <a:rPr lang="fr-FR" sz="2400" dirty="0" err="1" smtClean="0"/>
              <a:t>kinect</a:t>
            </a:r>
            <a:r>
              <a:rPr lang="fr-FR" sz="2400" dirty="0" smtClean="0"/>
              <a:t> dans l’image du nuage de points à la même position que la </a:t>
            </a:r>
            <a:r>
              <a:rPr lang="fr-FR" sz="2400" dirty="0" err="1" smtClean="0"/>
              <a:t>kinect</a:t>
            </a:r>
            <a:r>
              <a:rPr lang="fr-FR" sz="2400" dirty="0" smtClean="0"/>
              <a:t> réelle…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155" y="1997022"/>
            <a:ext cx="1744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Problème</a:t>
            </a:r>
            <a:r>
              <a:rPr lang="fr-FR" sz="2400" dirty="0" smtClean="0"/>
              <a:t>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650664" y="1988840"/>
            <a:ext cx="74606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Positionner la </a:t>
            </a:r>
            <a:r>
              <a:rPr lang="fr-FR" sz="2400" dirty="0" err="1" smtClean="0"/>
              <a:t>kinect</a:t>
            </a:r>
            <a:r>
              <a:rPr lang="fr-FR" sz="2400" dirty="0" smtClean="0"/>
              <a:t> à l’origine des axes dans les nuage de point a été dessiné.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Pour cela, prendre en compte les différentes rotations, translations et homothéties (effets d’échelle) qu’il a été nécessaire d’effectuer pour positionner le nuage de points au centre de la fenêtre d’affichage pour le manipuler…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 modèle 3D de la </a:t>
            </a:r>
            <a:r>
              <a:rPr lang="fr-FR" sz="2400" dirty="0" err="1" smtClean="0"/>
              <a:t>kinect</a:t>
            </a:r>
            <a:r>
              <a:rPr lang="fr-FR" sz="2400" dirty="0" smtClean="0"/>
              <a:t> doit subir les mêmes transformations géométriques avant d’être dessinées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16120" y="5766355"/>
            <a:ext cx="1744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Solution</a:t>
            </a:r>
            <a:r>
              <a:rPr lang="fr-FR" sz="2400" dirty="0" smtClean="0"/>
              <a:t>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883632" y="5766355"/>
            <a:ext cx="7460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Dessiner le modèle après avoir effectué les transformations…</a:t>
            </a:r>
          </a:p>
        </p:txBody>
      </p:sp>
    </p:spTree>
    <p:extLst>
      <p:ext uri="{BB962C8B-B14F-4D97-AF65-F5344CB8AC3E}">
        <p14:creationId xmlns:p14="http://schemas.microsoft.com/office/powerpoint/2010/main" val="1151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17" grpId="0"/>
      <p:bldP spid="18" grpId="0"/>
      <p:bldP spid="19" grpId="0"/>
      <p:bldP spid="2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7526667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/>
              <a:t>import </a:t>
            </a:r>
            <a:r>
              <a:rPr lang="fr-FR" sz="700" dirty="0" err="1"/>
              <a:t>processing.opengl</a:t>
            </a:r>
            <a:r>
              <a:rPr lang="fr-FR" sz="700" dirty="0"/>
              <a:t>.*;</a:t>
            </a:r>
          </a:p>
          <a:p>
            <a:r>
              <a:rPr lang="fr-FR" sz="700" dirty="0"/>
              <a:t>import </a:t>
            </a:r>
            <a:r>
              <a:rPr lang="fr-FR" sz="700" dirty="0" err="1"/>
              <a:t>SimpleOpenNI</a:t>
            </a:r>
            <a:r>
              <a:rPr lang="fr-FR" sz="700" dirty="0"/>
              <a:t>.*;</a:t>
            </a:r>
          </a:p>
          <a:p>
            <a:r>
              <a:rPr lang="fr-FR" sz="700" dirty="0"/>
              <a:t>import </a:t>
            </a:r>
            <a:r>
              <a:rPr lang="fr-FR" sz="700" dirty="0" err="1"/>
              <a:t>saito.objloader</a:t>
            </a:r>
            <a:r>
              <a:rPr lang="fr-FR" sz="700" dirty="0"/>
              <a:t>.*;</a:t>
            </a:r>
          </a:p>
          <a:p>
            <a:endParaRPr lang="fr-FR" sz="700" dirty="0"/>
          </a:p>
          <a:p>
            <a:r>
              <a:rPr lang="fr-FR" sz="700" dirty="0" err="1"/>
              <a:t>SimpleOpenNI</a:t>
            </a:r>
            <a:r>
              <a:rPr lang="fr-FR" sz="700" dirty="0"/>
              <a:t> </a:t>
            </a:r>
            <a:r>
              <a:rPr lang="fr-FR" sz="700" dirty="0" err="1"/>
              <a:t>kinect</a:t>
            </a:r>
            <a:r>
              <a:rPr lang="fr-FR" sz="700" dirty="0"/>
              <a:t>;</a:t>
            </a:r>
          </a:p>
          <a:p>
            <a:r>
              <a:rPr lang="fr-FR" sz="700" dirty="0" err="1"/>
              <a:t>OBJModel</a:t>
            </a:r>
            <a:r>
              <a:rPr lang="fr-FR" sz="700" dirty="0"/>
              <a:t> model;</a:t>
            </a:r>
          </a:p>
          <a:p>
            <a:endParaRPr lang="fr-FR" sz="700" dirty="0"/>
          </a:p>
          <a:p>
            <a:r>
              <a:rPr lang="fr-FR" sz="700" dirty="0" err="1"/>
              <a:t>float</a:t>
            </a:r>
            <a:r>
              <a:rPr lang="fr-FR" sz="700" dirty="0"/>
              <a:t> s = 1;</a:t>
            </a:r>
          </a:p>
          <a:p>
            <a:endParaRPr lang="fr-FR" sz="700" dirty="0"/>
          </a:p>
          <a:p>
            <a:r>
              <a:rPr lang="fr-FR" sz="700" dirty="0" err="1"/>
              <a:t>void</a:t>
            </a:r>
            <a:r>
              <a:rPr lang="fr-FR" sz="700" dirty="0"/>
              <a:t> setup() {</a:t>
            </a:r>
          </a:p>
          <a:p>
            <a:r>
              <a:rPr lang="fr-FR" sz="700" dirty="0"/>
              <a:t>  size(1024, 768, OPENGL);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kinect</a:t>
            </a:r>
            <a:r>
              <a:rPr lang="fr-FR" sz="700" dirty="0"/>
              <a:t> = new </a:t>
            </a:r>
            <a:r>
              <a:rPr lang="fr-FR" sz="700" dirty="0" err="1"/>
              <a:t>SimpleOpenNI</a:t>
            </a:r>
            <a:r>
              <a:rPr lang="fr-FR" sz="700" dirty="0"/>
              <a:t>(</a:t>
            </a:r>
            <a:r>
              <a:rPr lang="fr-FR" sz="700" dirty="0" err="1"/>
              <a:t>this</a:t>
            </a:r>
            <a:r>
              <a:rPr lang="fr-FR" sz="700" dirty="0"/>
              <a:t>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kinect.enableDepth</a:t>
            </a:r>
            <a:r>
              <a:rPr lang="fr-FR" sz="700" dirty="0"/>
              <a:t>();</a:t>
            </a:r>
          </a:p>
          <a:p>
            <a:endParaRPr lang="fr-FR" sz="700" dirty="0"/>
          </a:p>
          <a:p>
            <a:r>
              <a:rPr lang="fr-FR" sz="700" dirty="0"/>
              <a:t>  model = new </a:t>
            </a:r>
            <a:r>
              <a:rPr lang="fr-FR" sz="700" dirty="0" err="1"/>
              <a:t>OBJModel</a:t>
            </a:r>
            <a:r>
              <a:rPr lang="fr-FR" sz="700" dirty="0"/>
              <a:t>(</a:t>
            </a:r>
            <a:r>
              <a:rPr lang="fr-FR" sz="700" dirty="0" err="1"/>
              <a:t>this</a:t>
            </a:r>
            <a:r>
              <a:rPr lang="fr-FR" sz="700" dirty="0"/>
              <a:t>, "kinect.obj", "relative", TRIANGLES);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model.translateToCenter</a:t>
            </a:r>
            <a:r>
              <a:rPr lang="fr-FR" sz="700" dirty="0"/>
              <a:t>();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noStroke</a:t>
            </a:r>
            <a:r>
              <a:rPr lang="fr-FR" sz="700" dirty="0"/>
              <a:t>();</a:t>
            </a:r>
          </a:p>
          <a:p>
            <a:r>
              <a:rPr lang="fr-FR" sz="700" dirty="0"/>
              <a:t>}</a:t>
            </a:r>
          </a:p>
          <a:p>
            <a:endParaRPr lang="fr-FR" sz="700" dirty="0"/>
          </a:p>
          <a:p>
            <a:r>
              <a:rPr lang="fr-FR" sz="700" dirty="0" err="1"/>
              <a:t>void</a:t>
            </a:r>
            <a:r>
              <a:rPr lang="fr-FR" sz="700" dirty="0"/>
              <a:t> </a:t>
            </a:r>
            <a:r>
              <a:rPr lang="fr-FR" sz="700" dirty="0" err="1"/>
              <a:t>draw</a:t>
            </a:r>
            <a:r>
              <a:rPr lang="fr-FR" sz="700" dirty="0"/>
              <a:t>() {</a:t>
            </a:r>
          </a:p>
          <a:p>
            <a:r>
              <a:rPr lang="fr-FR" sz="700" dirty="0"/>
              <a:t>  background(0);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kinect.update</a:t>
            </a:r>
            <a:r>
              <a:rPr lang="fr-FR" sz="700" dirty="0"/>
              <a:t>();</a:t>
            </a:r>
          </a:p>
          <a:p>
            <a:endParaRPr lang="fr-FR" sz="700" dirty="0"/>
          </a:p>
          <a:p>
            <a:r>
              <a:rPr lang="fr-FR" sz="700" dirty="0"/>
              <a:t>  translate(</a:t>
            </a:r>
            <a:r>
              <a:rPr lang="fr-FR" sz="700" dirty="0" err="1"/>
              <a:t>width</a:t>
            </a:r>
            <a:r>
              <a:rPr lang="fr-FR" sz="700" dirty="0"/>
              <a:t>/2, </a:t>
            </a:r>
            <a:r>
              <a:rPr lang="fr-FR" sz="700" dirty="0" err="1"/>
              <a:t>height</a:t>
            </a:r>
            <a:r>
              <a:rPr lang="fr-FR" sz="700" dirty="0"/>
              <a:t>/2, -1000);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rotateX</a:t>
            </a:r>
            <a:r>
              <a:rPr lang="fr-FR" sz="700" dirty="0"/>
              <a:t>(radians(180));</a:t>
            </a:r>
          </a:p>
          <a:p>
            <a:endParaRPr lang="fr-FR" sz="700" dirty="0"/>
          </a:p>
          <a:p>
            <a:r>
              <a:rPr lang="fr-FR" sz="700" dirty="0"/>
              <a:t>  translate(0, 0, 1400);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rotateY</a:t>
            </a:r>
            <a:r>
              <a:rPr lang="fr-FR" sz="700" dirty="0"/>
              <a:t>(radians(</a:t>
            </a:r>
            <a:r>
              <a:rPr lang="fr-FR" sz="700" dirty="0" err="1"/>
              <a:t>map</a:t>
            </a:r>
            <a:r>
              <a:rPr lang="fr-FR" sz="700" dirty="0"/>
              <a:t>(</a:t>
            </a:r>
            <a:r>
              <a:rPr lang="fr-FR" sz="700" dirty="0" err="1"/>
              <a:t>mouseX</a:t>
            </a:r>
            <a:r>
              <a:rPr lang="fr-FR" sz="700" dirty="0"/>
              <a:t>, 0, </a:t>
            </a:r>
            <a:r>
              <a:rPr lang="fr-FR" sz="700" dirty="0" err="1"/>
              <a:t>width</a:t>
            </a:r>
            <a:r>
              <a:rPr lang="fr-FR" sz="700" dirty="0"/>
              <a:t>, -180, 180)));</a:t>
            </a:r>
          </a:p>
          <a:p>
            <a:r>
              <a:rPr lang="fr-FR" sz="700" dirty="0"/>
              <a:t>  </a:t>
            </a:r>
          </a:p>
          <a:p>
            <a:r>
              <a:rPr lang="fr-FR" sz="700" dirty="0"/>
              <a:t>  translate(0, 0, s*-1000);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scale</a:t>
            </a:r>
            <a:r>
              <a:rPr lang="fr-FR" sz="700" dirty="0"/>
              <a:t>(s);</a:t>
            </a:r>
          </a:p>
          <a:p>
            <a:endParaRPr lang="fr-FR" sz="700" dirty="0"/>
          </a:p>
          <a:p>
            <a:r>
              <a:rPr lang="fr-FR" sz="700" dirty="0"/>
              <a:t>  lights();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noStroke</a:t>
            </a:r>
            <a:r>
              <a:rPr lang="fr-FR" sz="700" dirty="0"/>
              <a:t>();</a:t>
            </a:r>
          </a:p>
          <a:p>
            <a:endParaRPr lang="fr-FR" sz="700" dirty="0"/>
          </a:p>
          <a:p>
            <a:r>
              <a:rPr lang="fr-FR" sz="700" dirty="0"/>
              <a:t>  // </a:t>
            </a:r>
            <a:r>
              <a:rPr lang="fr-FR" sz="700" dirty="0" err="1"/>
              <a:t>isolate</a:t>
            </a:r>
            <a:r>
              <a:rPr lang="fr-FR" sz="700" dirty="0"/>
              <a:t> model transformations</a:t>
            </a:r>
          </a:p>
          <a:p>
            <a:r>
              <a:rPr lang="fr-FR" sz="700" dirty="0"/>
              <a:t>  </a:t>
            </a:r>
            <a:r>
              <a:rPr lang="fr-FR" sz="700" dirty="0" err="1"/>
              <a:t>pushMatrix</a:t>
            </a:r>
            <a:r>
              <a:rPr lang="fr-FR" sz="700" dirty="0"/>
              <a:t>();</a:t>
            </a:r>
          </a:p>
          <a:p>
            <a:r>
              <a:rPr lang="fr-FR" sz="700" dirty="0"/>
              <a:t>    // </a:t>
            </a:r>
            <a:r>
              <a:rPr lang="fr-FR" sz="700" dirty="0" err="1"/>
              <a:t>adjust</a:t>
            </a:r>
            <a:r>
              <a:rPr lang="fr-FR" sz="700" dirty="0"/>
              <a:t> for default orientation</a:t>
            </a:r>
          </a:p>
          <a:p>
            <a:r>
              <a:rPr lang="fr-FR" sz="700" dirty="0"/>
              <a:t>    // of the model</a:t>
            </a:r>
          </a:p>
          <a:p>
            <a:r>
              <a:rPr lang="fr-FR" sz="700" dirty="0"/>
              <a:t>    </a:t>
            </a:r>
            <a:r>
              <a:rPr lang="fr-FR" sz="700" dirty="0" err="1"/>
              <a:t>rotateX</a:t>
            </a:r>
            <a:r>
              <a:rPr lang="fr-FR" sz="700" dirty="0"/>
              <a:t>(radians(-90));</a:t>
            </a:r>
          </a:p>
          <a:p>
            <a:r>
              <a:rPr lang="fr-FR" sz="700" dirty="0"/>
              <a:t>    </a:t>
            </a:r>
            <a:r>
              <a:rPr lang="fr-FR" sz="700" dirty="0" err="1"/>
              <a:t>rotateZ</a:t>
            </a:r>
            <a:r>
              <a:rPr lang="fr-FR" sz="700" dirty="0"/>
              <a:t>(radians(180));</a:t>
            </a:r>
          </a:p>
          <a:p>
            <a:r>
              <a:rPr lang="fr-FR" sz="700" dirty="0"/>
              <a:t>    </a:t>
            </a:r>
            <a:r>
              <a:rPr lang="fr-FR" sz="700" dirty="0" err="1"/>
              <a:t>model.draw</a:t>
            </a:r>
            <a:r>
              <a:rPr lang="fr-FR" sz="700" dirty="0"/>
              <a:t>();</a:t>
            </a:r>
          </a:p>
          <a:p>
            <a:r>
              <a:rPr lang="fr-FR" sz="700" dirty="0"/>
              <a:t>  </a:t>
            </a:r>
            <a:r>
              <a:rPr lang="fr-FR" sz="700" dirty="0" err="1"/>
              <a:t>popMatrix</a:t>
            </a:r>
            <a:r>
              <a:rPr lang="fr-FR" sz="700" dirty="0"/>
              <a:t>();</a:t>
            </a:r>
          </a:p>
          <a:p>
            <a:endParaRPr lang="fr-FR" sz="700" dirty="0"/>
          </a:p>
          <a:p>
            <a:r>
              <a:rPr lang="fr-FR" sz="700" dirty="0"/>
              <a:t>  stroke(255);</a:t>
            </a:r>
          </a:p>
          <a:p>
            <a:r>
              <a:rPr lang="fr-FR" sz="700" dirty="0"/>
              <a:t>  </a:t>
            </a:r>
          </a:p>
          <a:p>
            <a:r>
              <a:rPr lang="fr-FR" sz="700" dirty="0"/>
              <a:t>  </a:t>
            </a:r>
            <a:r>
              <a:rPr lang="fr-FR" sz="700" dirty="0" err="1"/>
              <a:t>PVector</a:t>
            </a:r>
            <a:r>
              <a:rPr lang="fr-FR" sz="700" dirty="0"/>
              <a:t>[] </a:t>
            </a:r>
            <a:r>
              <a:rPr lang="fr-FR" sz="700" dirty="0" err="1"/>
              <a:t>depthPoints</a:t>
            </a:r>
            <a:r>
              <a:rPr lang="fr-FR" sz="700" dirty="0"/>
              <a:t> = </a:t>
            </a:r>
            <a:r>
              <a:rPr lang="fr-FR" sz="700" dirty="0" err="1"/>
              <a:t>kinect.depthMapRealWorld</a:t>
            </a:r>
            <a:r>
              <a:rPr lang="fr-FR" sz="700" dirty="0"/>
              <a:t>();</a:t>
            </a:r>
          </a:p>
          <a:p>
            <a:endParaRPr lang="fr-FR" sz="700" dirty="0"/>
          </a:p>
          <a:p>
            <a:r>
              <a:rPr lang="fr-FR" sz="700" dirty="0"/>
              <a:t>  for (</a:t>
            </a:r>
            <a:r>
              <a:rPr lang="fr-FR" sz="700" dirty="0" err="1"/>
              <a:t>int</a:t>
            </a:r>
            <a:r>
              <a:rPr lang="fr-FR" sz="700" dirty="0"/>
              <a:t> i = 0; i &lt; </a:t>
            </a:r>
            <a:r>
              <a:rPr lang="fr-FR" sz="700" dirty="0" err="1"/>
              <a:t>depthPoints.length</a:t>
            </a:r>
            <a:r>
              <a:rPr lang="fr-FR" sz="700" dirty="0"/>
              <a:t>; i+=10) {</a:t>
            </a:r>
          </a:p>
          <a:p>
            <a:r>
              <a:rPr lang="fr-FR" sz="700" dirty="0"/>
              <a:t>    </a:t>
            </a:r>
            <a:r>
              <a:rPr lang="fr-FR" sz="700" dirty="0" err="1"/>
              <a:t>PVector</a:t>
            </a:r>
            <a:r>
              <a:rPr lang="fr-FR" sz="700" dirty="0"/>
              <a:t> </a:t>
            </a:r>
            <a:r>
              <a:rPr lang="fr-FR" sz="700" dirty="0" err="1"/>
              <a:t>currentPoint</a:t>
            </a:r>
            <a:r>
              <a:rPr lang="fr-FR" sz="700" dirty="0"/>
              <a:t> = </a:t>
            </a:r>
            <a:r>
              <a:rPr lang="fr-FR" sz="700" dirty="0" err="1"/>
              <a:t>depthPoints</a:t>
            </a:r>
            <a:r>
              <a:rPr lang="fr-FR" sz="700" dirty="0"/>
              <a:t>[i];</a:t>
            </a:r>
          </a:p>
          <a:p>
            <a:r>
              <a:rPr lang="fr-FR" sz="700" dirty="0"/>
              <a:t>    point(</a:t>
            </a:r>
            <a:r>
              <a:rPr lang="fr-FR" sz="700" dirty="0" err="1"/>
              <a:t>currentPoint.x</a:t>
            </a:r>
            <a:r>
              <a:rPr lang="fr-FR" sz="700" dirty="0"/>
              <a:t>, </a:t>
            </a:r>
            <a:r>
              <a:rPr lang="fr-FR" sz="700" dirty="0" err="1"/>
              <a:t>currentPoint.y</a:t>
            </a:r>
            <a:r>
              <a:rPr lang="fr-FR" sz="700" dirty="0"/>
              <a:t>, </a:t>
            </a:r>
            <a:r>
              <a:rPr lang="fr-FR" sz="700" dirty="0" err="1"/>
              <a:t>currentPoint.z</a:t>
            </a:r>
            <a:r>
              <a:rPr lang="fr-FR" sz="700" dirty="0"/>
              <a:t>);</a:t>
            </a:r>
          </a:p>
          <a:p>
            <a:r>
              <a:rPr lang="fr-FR" sz="700" dirty="0"/>
              <a:t>  }</a:t>
            </a:r>
          </a:p>
          <a:p>
            <a:r>
              <a:rPr lang="fr-FR" sz="700" dirty="0"/>
              <a:t>}</a:t>
            </a:r>
          </a:p>
          <a:p>
            <a:endParaRPr lang="fr-FR" sz="700" dirty="0"/>
          </a:p>
          <a:p>
            <a:r>
              <a:rPr lang="fr-FR" sz="700" dirty="0" err="1"/>
              <a:t>void</a:t>
            </a:r>
            <a:r>
              <a:rPr lang="fr-FR" sz="700" dirty="0"/>
              <a:t> </a:t>
            </a:r>
            <a:r>
              <a:rPr lang="fr-FR" sz="700" dirty="0" err="1"/>
              <a:t>keyPressed</a:t>
            </a:r>
            <a:r>
              <a:rPr lang="fr-FR" sz="700" dirty="0"/>
              <a:t>() {</a:t>
            </a:r>
          </a:p>
          <a:p>
            <a:r>
              <a:rPr lang="fr-FR" sz="700" dirty="0"/>
              <a:t>  if (</a:t>
            </a:r>
            <a:r>
              <a:rPr lang="fr-FR" sz="700" dirty="0" err="1"/>
              <a:t>keyCode</a:t>
            </a:r>
            <a:r>
              <a:rPr lang="fr-FR" sz="700" dirty="0"/>
              <a:t> == 38) {</a:t>
            </a:r>
          </a:p>
          <a:p>
            <a:r>
              <a:rPr lang="fr-FR" sz="700" dirty="0"/>
              <a:t>    s = s + 0.01;</a:t>
            </a:r>
          </a:p>
          <a:p>
            <a:r>
              <a:rPr lang="fr-FR" sz="700" dirty="0"/>
              <a:t>  }</a:t>
            </a:r>
          </a:p>
          <a:p>
            <a:r>
              <a:rPr lang="fr-FR" sz="700" dirty="0"/>
              <a:t>  if (</a:t>
            </a:r>
            <a:r>
              <a:rPr lang="fr-FR" sz="700" dirty="0" err="1"/>
              <a:t>keyCode</a:t>
            </a:r>
            <a:r>
              <a:rPr lang="fr-FR" sz="700" dirty="0"/>
              <a:t> == 40) {</a:t>
            </a:r>
          </a:p>
          <a:p>
            <a:r>
              <a:rPr lang="fr-FR" sz="700" dirty="0"/>
              <a:t>    s = s - 0.01;</a:t>
            </a:r>
          </a:p>
          <a:p>
            <a:r>
              <a:rPr lang="fr-FR" sz="700" dirty="0"/>
              <a:t>  }</a:t>
            </a:r>
          </a:p>
          <a:p>
            <a:r>
              <a:rPr lang="fr-FR" sz="700" dirty="0"/>
              <a:t>}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086507" y="113521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Copier le  code:</a:t>
            </a:r>
          </a:p>
        </p:txBody>
      </p:sp>
      <p:sp>
        <p:nvSpPr>
          <p:cNvPr id="2" name="Rectangle 1"/>
          <p:cNvSpPr/>
          <p:nvPr/>
        </p:nvSpPr>
        <p:spPr>
          <a:xfrm>
            <a:off x="5220072" y="575090"/>
            <a:ext cx="358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rgbClr val="0070C0"/>
                </a:solidFill>
              </a:rPr>
              <a:t>https://</a:t>
            </a:r>
            <a:r>
              <a:rPr lang="fr-FR" b="1" i="1" u="sng" dirty="0" smtClean="0">
                <a:solidFill>
                  <a:srgbClr val="0070C0"/>
                </a:solidFill>
              </a:rPr>
              <a:t>github.com/atduskgreg/Making-Things-See-Examples/tree/master/chPC_ex12_obj_in_point_cloud</a:t>
            </a:r>
            <a:endParaRPr lang="fr-FR" b="1" i="1" u="sng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Damien\AppData\Local\Microsoft\Windows\Temporary Internet Files\Content.IE5\N68MD6Y6\MC9004113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762" y="2194977"/>
            <a:ext cx="865490" cy="6909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39237" y="2908488"/>
            <a:ext cx="5762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>
                <a:solidFill>
                  <a:srgbClr val="FF0000"/>
                </a:solidFill>
              </a:rPr>
              <a:t>Bien insérer le fichier « kinect.obj </a:t>
            </a:r>
            <a:r>
              <a:rPr lang="it-IT" sz="2800" u="sng" dirty="0" smtClean="0">
                <a:solidFill>
                  <a:srgbClr val="FF0000"/>
                </a:solidFill>
              </a:rPr>
              <a:t>»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it-IT" sz="2800" u="sng" dirty="0" smtClean="0">
                <a:solidFill>
                  <a:srgbClr val="FF0000"/>
                </a:solidFill>
              </a:rPr>
              <a:t>dossier </a:t>
            </a:r>
            <a:r>
              <a:rPr lang="it-IT" sz="2800" u="sng" dirty="0">
                <a:solidFill>
                  <a:srgbClr val="FF0000"/>
                </a:solidFill>
              </a:rPr>
              <a:t>« data » </a:t>
            </a:r>
            <a:r>
              <a:rPr lang="it-IT" sz="2800" u="sng" dirty="0" smtClean="0">
                <a:solidFill>
                  <a:srgbClr val="FF0000"/>
                </a:solidFill>
              </a:rPr>
              <a:t>du sketch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9236" y="4437112"/>
            <a:ext cx="5762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0070C0"/>
                </a:solidFill>
              </a:rPr>
              <a:t>Commentaires</a:t>
            </a:r>
            <a:r>
              <a:rPr lang="fr-FR" sz="2400" b="1" dirty="0">
                <a:solidFill>
                  <a:srgbClr val="0070C0"/>
                </a:solidFill>
              </a:rPr>
              <a:t>: voir p168/169</a:t>
            </a:r>
          </a:p>
        </p:txBody>
      </p:sp>
    </p:spTree>
    <p:extLst>
      <p:ext uri="{BB962C8B-B14F-4D97-AF65-F5344CB8AC3E}">
        <p14:creationId xmlns:p14="http://schemas.microsoft.com/office/powerpoint/2010/main" val="26874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7504" y="11722"/>
            <a:ext cx="821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Secret de la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kinect</a:t>
            </a:r>
            <a:r>
              <a:rPr lang="fr-FR" sz="2400" b="1" u="sng" dirty="0" smtClean="0">
                <a:solidFill>
                  <a:srgbClr val="FF0000"/>
                </a:solidFill>
              </a:rPr>
              <a:t>: Projecteur/Camera IR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299690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1880" y="1700808"/>
            <a:ext cx="3888432" cy="216024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411760" y="3861048"/>
            <a:ext cx="1080120" cy="7920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2411760" y="1700808"/>
            <a:ext cx="1080120" cy="295232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411760" y="1700808"/>
            <a:ext cx="4968552" cy="295232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411760" y="3861048"/>
            <a:ext cx="4968552" cy="7920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83568" y="46166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Projection d’une grille de points lumineux IR sur la scène (</a:t>
            </a:r>
            <a:r>
              <a:rPr lang="fr-FR" sz="2400" dirty="0" err="1" smtClean="0"/>
              <a:t>spekel</a:t>
            </a:r>
            <a:r>
              <a:rPr lang="fr-FR" sz="2400" dirty="0" smtClean="0"/>
              <a:t>) 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287524" y="5696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/>
      <p:bldP spid="3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19177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3245" y="100878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Résultat:</a:t>
            </a:r>
          </a:p>
        </p:txBody>
      </p:sp>
    </p:spTree>
    <p:extLst>
      <p:ext uri="{BB962C8B-B14F-4D97-AF65-F5344CB8AC3E}">
        <p14:creationId xmlns:p14="http://schemas.microsoft.com/office/powerpoint/2010/main" val="27487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02433" y="620688"/>
            <a:ext cx="892899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Chapitre 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5400" b="1" u="sng" cap="all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u="sng" cap="all" dirty="0">
                <a:solidFill>
                  <a:srgbClr val="FF0000"/>
                </a:solidFill>
                <a:latin typeface="Times New Roman" pitchFamily="18" charset="0"/>
              </a:rPr>
              <a:t>Travailler sur </a:t>
            </a:r>
            <a:r>
              <a:rPr lang="fr-FR" sz="5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les Données du squelette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5400" b="1" u="sng" cap="all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fr-FR" sz="5400" b="1" u="sng" cap="all" dirty="0" err="1" smtClean="0">
                <a:solidFill>
                  <a:srgbClr val="FF0000"/>
                </a:solidFill>
                <a:latin typeface="Times New Roman" pitchFamily="18" charset="0"/>
              </a:rPr>
              <a:t>skeleton</a:t>
            </a:r>
            <a:r>
              <a:rPr lang="fr-FR" sz="5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 Data)</a:t>
            </a:r>
            <a:endParaRPr lang="fr-FR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IV. Travailler sur les données du squelette</a:t>
            </a: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2008" y="447055"/>
            <a:ext cx="8695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4.1</a:t>
            </a:r>
            <a:r>
              <a:rPr lang="fr-FR" sz="2400" b="1" u="sng" dirty="0">
                <a:solidFill>
                  <a:srgbClr val="00B050"/>
                </a:solidFill>
              </a:rPr>
              <a:t>. Présentation – </a:t>
            </a:r>
            <a:r>
              <a:rPr lang="fr-FR" sz="2400" b="1" u="sng" dirty="0" smtClean="0">
                <a:solidFill>
                  <a:srgbClr val="00B050"/>
                </a:solidFill>
              </a:rPr>
              <a:t>les possibilités de la librairie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OpenNI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0911" y="1076460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User-</a:t>
            </a:r>
            <a:r>
              <a:rPr lang="fr-FR" sz="2400" b="1" u="sng" dirty="0" err="1" smtClean="0"/>
              <a:t>tracking</a:t>
            </a:r>
            <a:r>
              <a:rPr lang="fr-FR" sz="2400" b="1" u="sng" dirty="0" smtClean="0"/>
              <a:t> data </a:t>
            </a:r>
            <a:r>
              <a:rPr lang="fr-FR" sz="2400" dirty="0" smtClean="0"/>
              <a:t>: utilisation des données de </a:t>
            </a:r>
            <a:r>
              <a:rPr lang="fr-FR" sz="2400" dirty="0" err="1" smtClean="0"/>
              <a:t>tracking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4867" y="1184472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0911" y="2391271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Sketch interactif </a:t>
            </a:r>
            <a:r>
              <a:rPr lang="fr-FR" sz="2400" dirty="0" smtClean="0"/>
              <a:t>qui répond aux action de l’utilisateur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54867" y="2499283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724" y="3039343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… par utilisation des données de l’image en profondeur</a:t>
            </a:r>
            <a:endParaRPr lang="fr-FR" sz="2400" dirty="0"/>
          </a:p>
        </p:txBody>
      </p:sp>
      <p:sp>
        <p:nvSpPr>
          <p:cNvPr id="9" name="Virage 8"/>
          <p:cNvSpPr/>
          <p:nvPr/>
        </p:nvSpPr>
        <p:spPr>
          <a:xfrm flipV="1">
            <a:off x="530730" y="301165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2800" y="1700808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Détection/</a:t>
            </a:r>
            <a:r>
              <a:rPr lang="fr-FR" sz="2400" dirty="0" err="1" smtClean="0">
                <a:solidFill>
                  <a:srgbClr val="000000"/>
                </a:solidFill>
              </a:rPr>
              <a:t>tracking</a:t>
            </a:r>
            <a:r>
              <a:rPr lang="fr-FR" sz="2400" dirty="0" smtClean="0">
                <a:solidFill>
                  <a:srgbClr val="000000"/>
                </a:solidFill>
              </a:rPr>
              <a:t> d’un utilisateur</a:t>
            </a:r>
            <a:endParaRPr lang="fr-FR" sz="2400" dirty="0"/>
          </a:p>
        </p:txBody>
      </p:sp>
      <p:sp>
        <p:nvSpPr>
          <p:cNvPr id="11" name="Virage 10"/>
          <p:cNvSpPr/>
          <p:nvPr/>
        </p:nvSpPr>
        <p:spPr>
          <a:xfrm flipV="1">
            <a:off x="739806" y="167312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0911" y="3861048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Détection des « </a:t>
            </a:r>
            <a:r>
              <a:rPr lang="fr-FR" sz="2400" b="1" u="sng" dirty="0" smtClean="0"/>
              <a:t>articulations</a:t>
            </a:r>
            <a:r>
              <a:rPr lang="fr-FR" sz="2400" dirty="0" smtClean="0"/>
              <a:t> » de chaque utilisateur !!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54867" y="396906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4051" y="4556286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Tête, cou, épaules, coudes, main, torse, hanches, genoux, pieds…</a:t>
            </a:r>
            <a:endParaRPr lang="fr-FR" sz="2400" dirty="0"/>
          </a:p>
        </p:txBody>
      </p:sp>
      <p:sp>
        <p:nvSpPr>
          <p:cNvPr id="15" name="Virage 14"/>
          <p:cNvSpPr/>
          <p:nvPr/>
        </p:nvSpPr>
        <p:spPr>
          <a:xfrm flipV="1">
            <a:off x="421057" y="4528602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03548" y="5517232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Techniquement plus difficile: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107504" y="562524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3832" y="6027003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Calcul vectoriel (class </a:t>
            </a:r>
            <a:r>
              <a:rPr lang="fr-FR" sz="2400" b="1" dirty="0" err="1" smtClean="0">
                <a:solidFill>
                  <a:srgbClr val="FF0000"/>
                </a:solidFill>
              </a:rPr>
              <a:t>PVector</a:t>
            </a:r>
            <a:r>
              <a:rPr lang="fr-FR" sz="2400" b="1" dirty="0" smtClean="0">
                <a:solidFill>
                  <a:srgbClr val="FF0000"/>
                </a:solidFill>
              </a:rPr>
              <a:t>)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9" name="Virage 18"/>
          <p:cNvSpPr/>
          <p:nvPr/>
        </p:nvSpPr>
        <p:spPr>
          <a:xfrm flipV="1">
            <a:off x="490838" y="599931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4928" y="338376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Calibration du </a:t>
            </a:r>
            <a:r>
              <a:rPr lang="fr-FR" sz="2400" b="1" u="sng" dirty="0" err="1" smtClean="0"/>
              <a:t>tracking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28884" y="44638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0911" y="2391271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Notifications de </a:t>
            </a:r>
            <a:r>
              <a:rPr lang="fr-FR" sz="2400" b="1" u="sng" dirty="0" err="1" smtClean="0"/>
              <a:t>tracking</a:t>
            </a:r>
            <a:r>
              <a:rPr lang="fr-FR" sz="2400" b="1" u="sng" dirty="0" smtClean="0"/>
              <a:t> de </a:t>
            </a:r>
            <a:r>
              <a:rPr lang="fr-FR" sz="2400" b="1" u="sng" dirty="0" err="1" smtClean="0"/>
              <a:t>SimpleOpenNI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54867" y="2499283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724" y="3039343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Permets de vérifier/suivre le bon fonctionnement du </a:t>
            </a:r>
            <a:r>
              <a:rPr lang="fr-FR" sz="2400" dirty="0" err="1" smtClean="0">
                <a:solidFill>
                  <a:srgbClr val="000000"/>
                </a:solidFill>
              </a:rPr>
              <a:t>tracking</a:t>
            </a:r>
            <a:endParaRPr lang="fr-FR" sz="2400" dirty="0"/>
          </a:p>
        </p:txBody>
      </p:sp>
      <p:sp>
        <p:nvSpPr>
          <p:cNvPr id="9" name="Virage 8"/>
          <p:cNvSpPr/>
          <p:nvPr/>
        </p:nvSpPr>
        <p:spPr>
          <a:xfrm flipV="1">
            <a:off x="530730" y="301165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7849" y="962724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Nécessité pour chaque utilisateur de calibrer le </a:t>
            </a:r>
            <a:r>
              <a:rPr lang="fr-FR" sz="2400" dirty="0" err="1" smtClean="0">
                <a:solidFill>
                  <a:srgbClr val="000000"/>
                </a:solidFill>
              </a:rPr>
              <a:t>tracking</a:t>
            </a:r>
            <a:endParaRPr lang="fr-FR" sz="2400" dirty="0"/>
          </a:p>
        </p:txBody>
      </p:sp>
      <p:sp>
        <p:nvSpPr>
          <p:cNvPr id="11" name="Virage 10"/>
          <p:cNvSpPr/>
          <p:nvPr/>
        </p:nvSpPr>
        <p:spPr>
          <a:xfrm flipV="1">
            <a:off x="564855" y="93504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91681" y="155679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Permet l’accessibilité des articulations</a:t>
            </a:r>
            <a:endParaRPr lang="fr-FR" sz="2400" dirty="0"/>
          </a:p>
        </p:txBody>
      </p:sp>
      <p:sp>
        <p:nvSpPr>
          <p:cNvPr id="21" name="Virage 20"/>
          <p:cNvSpPr/>
          <p:nvPr/>
        </p:nvSpPr>
        <p:spPr>
          <a:xfrm flipV="1">
            <a:off x="1208686" y="152910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2713" y="4077072"/>
            <a:ext cx="377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Détection d’un utilisateur</a:t>
            </a:r>
            <a:endParaRPr lang="fr-FR" sz="2400" dirty="0"/>
          </a:p>
        </p:txBody>
      </p:sp>
      <p:sp>
        <p:nvSpPr>
          <p:cNvPr id="23" name="Virage 22"/>
          <p:cNvSpPr/>
          <p:nvPr/>
        </p:nvSpPr>
        <p:spPr>
          <a:xfrm flipV="1">
            <a:off x="959718" y="404938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2713" y="4550464"/>
            <a:ext cx="377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Début du </a:t>
            </a:r>
            <a:r>
              <a:rPr lang="fr-FR" sz="2400" dirty="0" err="1" smtClean="0"/>
              <a:t>tracking</a:t>
            </a:r>
            <a:endParaRPr lang="fr-FR" sz="2400" dirty="0"/>
          </a:p>
        </p:txBody>
      </p:sp>
      <p:sp>
        <p:nvSpPr>
          <p:cNvPr id="25" name="Virage 24"/>
          <p:cNvSpPr/>
          <p:nvPr/>
        </p:nvSpPr>
        <p:spPr>
          <a:xfrm flipV="1">
            <a:off x="959718" y="452278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7919" y="5157192"/>
            <a:ext cx="377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Perte de l’utilisateur</a:t>
            </a:r>
            <a:endParaRPr lang="fr-FR" sz="2400" dirty="0"/>
          </a:p>
        </p:txBody>
      </p:sp>
      <p:sp>
        <p:nvSpPr>
          <p:cNvPr id="27" name="Virage 26"/>
          <p:cNvSpPr/>
          <p:nvPr/>
        </p:nvSpPr>
        <p:spPr>
          <a:xfrm flipV="1">
            <a:off x="964924" y="512950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69268" y="5733256"/>
            <a:ext cx="377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/>
              <a:t>Etc</a:t>
            </a:r>
            <a:r>
              <a:rPr lang="fr-FR" sz="2400" dirty="0" smtClean="0"/>
              <a:t> .</a:t>
            </a:r>
            <a:endParaRPr lang="fr-FR" sz="2400" dirty="0"/>
          </a:p>
        </p:txBody>
      </p:sp>
      <p:sp>
        <p:nvSpPr>
          <p:cNvPr id="31" name="Virage 30"/>
          <p:cNvSpPr/>
          <p:nvPr/>
        </p:nvSpPr>
        <p:spPr>
          <a:xfrm flipV="1">
            <a:off x="986273" y="5705572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30" grpId="0"/>
      <p:bldP spid="3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4928" y="44624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Dessin d’un bonhomme « en bâton »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28884" y="15263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6975" y="668972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A partir des articulations détectées</a:t>
            </a:r>
            <a:endParaRPr lang="fr-FR" sz="2400" dirty="0"/>
          </a:p>
        </p:txBody>
      </p:sp>
      <p:sp>
        <p:nvSpPr>
          <p:cNvPr id="11" name="Virage 10"/>
          <p:cNvSpPr/>
          <p:nvPr/>
        </p:nvSpPr>
        <p:spPr>
          <a:xfrm flipV="1">
            <a:off x="473981" y="64128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42422" y="1263040"/>
            <a:ext cx="8494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Analyse des positions et du mouvement des utilisateurs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146378" y="1371052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89733" y="2055128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Mesure de distances entre articulations</a:t>
            </a:r>
            <a:endParaRPr lang="fr-FR" sz="2400" dirty="0"/>
          </a:p>
        </p:txBody>
      </p:sp>
      <p:sp>
        <p:nvSpPr>
          <p:cNvPr id="35" name="Virage 34"/>
          <p:cNvSpPr/>
          <p:nvPr/>
        </p:nvSpPr>
        <p:spPr>
          <a:xfrm flipV="1">
            <a:off x="506739" y="202744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9733" y="2631192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Mesure d’angles entre les membres du corps</a:t>
            </a:r>
            <a:endParaRPr lang="fr-FR" sz="2400" dirty="0"/>
          </a:p>
        </p:txBody>
      </p:sp>
      <p:sp>
        <p:nvSpPr>
          <p:cNvPr id="37" name="Virage 36"/>
          <p:cNvSpPr/>
          <p:nvPr/>
        </p:nvSpPr>
        <p:spPr>
          <a:xfrm flipV="1">
            <a:off x="506739" y="260350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04730" y="3245391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Clé pour comprendre les positions d’un individu en 3D …</a:t>
            </a:r>
            <a:endParaRPr lang="fr-FR" sz="2400" dirty="0"/>
          </a:p>
        </p:txBody>
      </p:sp>
      <p:sp>
        <p:nvSpPr>
          <p:cNvPr id="39" name="Virage 38"/>
          <p:cNvSpPr/>
          <p:nvPr/>
        </p:nvSpPr>
        <p:spPr>
          <a:xfrm flipV="1">
            <a:off x="1121735" y="321770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04730" y="408412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Nécessité du calcul vectoriel</a:t>
            </a:r>
            <a:endParaRPr lang="fr-FR" sz="2400" dirty="0"/>
          </a:p>
        </p:txBody>
      </p:sp>
      <p:sp>
        <p:nvSpPr>
          <p:cNvPr id="41" name="Virage 40"/>
          <p:cNvSpPr/>
          <p:nvPr/>
        </p:nvSpPr>
        <p:spPr>
          <a:xfrm flipV="1">
            <a:off x="1121735" y="4056442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49926" y="4668611"/>
            <a:ext cx="8494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Analyse du contenu d’une scène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" name="Flèche droite 44"/>
          <p:cNvSpPr/>
          <p:nvPr/>
        </p:nvSpPr>
        <p:spPr>
          <a:xfrm>
            <a:off x="253882" y="4776623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0343" y="5295488"/>
            <a:ext cx="7462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Analyse de la scène pour la </a:t>
            </a:r>
            <a:r>
              <a:rPr lang="fr-FR" sz="2400" b="1" dirty="0" smtClean="0">
                <a:solidFill>
                  <a:srgbClr val="000000"/>
                </a:solidFill>
              </a:rPr>
              <a:t>suppression du fond</a:t>
            </a:r>
            <a:endParaRPr lang="fr-FR" sz="2400" b="1" dirty="0"/>
          </a:p>
        </p:txBody>
      </p:sp>
      <p:sp>
        <p:nvSpPr>
          <p:cNvPr id="47" name="Virage 46"/>
          <p:cNvSpPr/>
          <p:nvPr/>
        </p:nvSpPr>
        <p:spPr>
          <a:xfrm flipV="1">
            <a:off x="587349" y="526780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8410" y="5757153"/>
            <a:ext cx="7462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Analyse de posture et </a:t>
            </a:r>
            <a:r>
              <a:rPr lang="fr-FR" sz="2400" dirty="0" err="1" smtClean="0">
                <a:solidFill>
                  <a:srgbClr val="000000"/>
                </a:solidFill>
              </a:rPr>
              <a:t>traking</a:t>
            </a:r>
            <a:r>
              <a:rPr lang="fr-FR" sz="2400" dirty="0" smtClean="0">
                <a:solidFill>
                  <a:srgbClr val="000000"/>
                </a:solidFill>
              </a:rPr>
              <a:t> de la main</a:t>
            </a:r>
            <a:endParaRPr lang="fr-FR" sz="2400" b="1" dirty="0"/>
          </a:p>
        </p:txBody>
      </p:sp>
      <p:sp>
        <p:nvSpPr>
          <p:cNvPr id="49" name="Virage 48"/>
          <p:cNvSpPr/>
          <p:nvPr/>
        </p:nvSpPr>
        <p:spPr>
          <a:xfrm flipV="1">
            <a:off x="575416" y="572946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70342" y="6223341"/>
            <a:ext cx="7462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Détection du centre de masse d’un individu</a:t>
            </a:r>
            <a:endParaRPr lang="fr-FR" sz="2400" b="1" dirty="0"/>
          </a:p>
        </p:txBody>
      </p:sp>
      <p:sp>
        <p:nvSpPr>
          <p:cNvPr id="51" name="Virage 50"/>
          <p:cNvSpPr/>
          <p:nvPr/>
        </p:nvSpPr>
        <p:spPr>
          <a:xfrm flipV="1">
            <a:off x="587348" y="619565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4928" y="44624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Les différents projets abordés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54353" y="692696"/>
            <a:ext cx="8494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Retour d’expérience et correction des postures dans des exercices physiques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158309" y="80070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91269" y="1763801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Gestes correctes dans les mouvements</a:t>
            </a:r>
            <a:endParaRPr lang="fr-FR" sz="2400" dirty="0"/>
          </a:p>
        </p:txBody>
      </p:sp>
      <p:sp>
        <p:nvSpPr>
          <p:cNvPr id="35" name="Virage 34"/>
          <p:cNvSpPr/>
          <p:nvPr/>
        </p:nvSpPr>
        <p:spPr>
          <a:xfrm flipV="1">
            <a:off x="608275" y="173611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91268" y="2347600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Rééducation / kinésie thérapie </a:t>
            </a:r>
            <a:endParaRPr lang="fr-FR" sz="2400" dirty="0"/>
          </a:p>
        </p:txBody>
      </p:sp>
      <p:sp>
        <p:nvSpPr>
          <p:cNvPr id="37" name="Virage 36"/>
          <p:cNvSpPr/>
          <p:nvPr/>
        </p:nvSpPr>
        <p:spPr>
          <a:xfrm flipV="1">
            <a:off x="608274" y="231991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1269" y="292494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Comparaison entre le mouvement juste préenregistré et le mouvement réel…</a:t>
            </a:r>
            <a:endParaRPr lang="fr-FR" sz="2400" dirty="0"/>
          </a:p>
        </p:txBody>
      </p:sp>
      <p:sp>
        <p:nvSpPr>
          <p:cNvPr id="39" name="Virage 38"/>
          <p:cNvSpPr/>
          <p:nvPr/>
        </p:nvSpPr>
        <p:spPr>
          <a:xfrm flipV="1">
            <a:off x="608274" y="289726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73014" y="3933056"/>
            <a:ext cx="8494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Détection de position dans une chorégraphie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176970" y="404106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0919" y="4595835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Saturday Night Fever </a:t>
            </a:r>
            <a:endParaRPr lang="fr-FR" sz="2400" dirty="0"/>
          </a:p>
        </p:txBody>
      </p:sp>
      <p:sp>
        <p:nvSpPr>
          <p:cNvPr id="27" name="Virage 26"/>
          <p:cNvSpPr/>
          <p:nvPr/>
        </p:nvSpPr>
        <p:spPr>
          <a:xfrm flipV="1">
            <a:off x="737925" y="4568151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194089" y="562524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7925" y="5532679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0000"/>
                </a:solidFill>
              </a:rPr>
              <a:t>Création d’applications interactive contrôlées par le corps</a:t>
            </a:r>
            <a:endParaRPr lang="fr-FR" sz="24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3263960"/>
            <a:ext cx="1559828" cy="220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24" grpId="0"/>
      <p:bldP spid="25" grpId="0" animBg="1"/>
      <p:bldP spid="26" grpId="0"/>
      <p:bldP spid="27" grpId="0" animBg="1"/>
      <p:bldP spid="29" grpId="0" animBg="1"/>
      <p:bldP spid="3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3738" y="11626"/>
            <a:ext cx="8695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4.2. 1</a:t>
            </a:r>
            <a:r>
              <a:rPr lang="fr-FR" sz="2400" b="1" u="sng" baseline="30000" dirty="0" smtClean="0">
                <a:solidFill>
                  <a:srgbClr val="00B050"/>
                </a:solidFill>
              </a:rPr>
              <a:t>er</a:t>
            </a:r>
            <a:r>
              <a:rPr lang="fr-FR" sz="2400" b="1" u="sng" dirty="0" smtClean="0">
                <a:solidFill>
                  <a:srgbClr val="00B050"/>
                </a:solidFill>
              </a:rPr>
              <a:t> programme: Détection et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tracking</a:t>
            </a:r>
            <a:r>
              <a:rPr lang="fr-FR" sz="2400" b="1" u="sng" dirty="0" smtClean="0">
                <a:solidFill>
                  <a:srgbClr val="00B050"/>
                </a:solidFill>
              </a:rPr>
              <a:t> de la main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8676" y="63231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Récupérer le code sur 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08068" y="740331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088" y="1093984"/>
            <a:ext cx="860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https://github.com/atduskgreg/Making-Things-See-Examples/blob/master/chSK_ex01_one_joint/chSK_ex01_one_joint.pde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8" y="1774662"/>
            <a:ext cx="2612207" cy="15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40315"/>
            <a:ext cx="58293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5" y="3677875"/>
            <a:ext cx="3181349" cy="27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1761723" y="1787238"/>
            <a:ext cx="504056" cy="45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012160" y="1787238"/>
            <a:ext cx="504056" cy="45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216219" y="3473132"/>
            <a:ext cx="504056" cy="45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9351" y="51316"/>
            <a:ext cx="5220071" cy="66018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900" dirty="0"/>
              <a:t>import </a:t>
            </a:r>
            <a:r>
              <a:rPr lang="fr-FR" sz="900" dirty="0" err="1"/>
              <a:t>SimpleOpenNI</a:t>
            </a:r>
            <a:r>
              <a:rPr lang="fr-FR" sz="900" dirty="0"/>
              <a:t>.*;</a:t>
            </a:r>
          </a:p>
          <a:p>
            <a:r>
              <a:rPr lang="fr-FR" sz="900" dirty="0" err="1"/>
              <a:t>SimpleOpenNI</a:t>
            </a:r>
            <a:r>
              <a:rPr lang="fr-FR" sz="900" dirty="0"/>
              <a:t>  </a:t>
            </a:r>
            <a:r>
              <a:rPr lang="fr-FR" sz="900" dirty="0" err="1"/>
              <a:t>kinect</a:t>
            </a:r>
            <a:r>
              <a:rPr lang="fr-FR" sz="900" dirty="0"/>
              <a:t>;</a:t>
            </a:r>
          </a:p>
          <a:p>
            <a:endParaRPr lang="fr-FR" sz="900" dirty="0"/>
          </a:p>
          <a:p>
            <a:r>
              <a:rPr lang="fr-FR" sz="900" dirty="0" err="1"/>
              <a:t>void</a:t>
            </a:r>
            <a:r>
              <a:rPr lang="fr-FR" sz="900" dirty="0"/>
              <a:t> setup() {</a:t>
            </a:r>
          </a:p>
          <a:p>
            <a:r>
              <a:rPr lang="fr-FR" sz="900" dirty="0"/>
              <a:t>  </a:t>
            </a:r>
            <a:r>
              <a:rPr lang="fr-FR" sz="900" dirty="0" err="1"/>
              <a:t>kinect</a:t>
            </a:r>
            <a:r>
              <a:rPr lang="fr-FR" sz="900" dirty="0"/>
              <a:t> = new </a:t>
            </a:r>
            <a:r>
              <a:rPr lang="fr-FR" sz="900" dirty="0" err="1"/>
              <a:t>SimpleOpenNI</a:t>
            </a:r>
            <a:r>
              <a:rPr lang="fr-FR" sz="900" dirty="0"/>
              <a:t>(</a:t>
            </a:r>
            <a:r>
              <a:rPr lang="fr-FR" sz="900" dirty="0" err="1"/>
              <a:t>this</a:t>
            </a:r>
            <a:r>
              <a:rPr lang="fr-FR" sz="900" dirty="0"/>
              <a:t>);</a:t>
            </a:r>
          </a:p>
          <a:p>
            <a:r>
              <a:rPr lang="fr-FR" sz="900" dirty="0"/>
              <a:t>  </a:t>
            </a:r>
            <a:r>
              <a:rPr lang="fr-FR" sz="900" dirty="0" err="1"/>
              <a:t>kinect.enableDepth</a:t>
            </a:r>
            <a:r>
              <a:rPr lang="fr-FR" sz="900" dirty="0"/>
              <a:t>();</a:t>
            </a:r>
          </a:p>
          <a:p>
            <a:endParaRPr lang="fr-FR" sz="900" dirty="0"/>
          </a:p>
          <a:p>
            <a:r>
              <a:rPr lang="fr-FR" sz="900" dirty="0"/>
              <a:t>  // </a:t>
            </a:r>
            <a:r>
              <a:rPr lang="fr-FR" sz="900" dirty="0" err="1"/>
              <a:t>turn</a:t>
            </a:r>
            <a:r>
              <a:rPr lang="fr-FR" sz="900" dirty="0"/>
              <a:t> on user </a:t>
            </a:r>
            <a:r>
              <a:rPr lang="fr-FR" sz="900" dirty="0" err="1"/>
              <a:t>tracking</a:t>
            </a:r>
            <a:endParaRPr lang="fr-FR" sz="900" dirty="0"/>
          </a:p>
          <a:p>
            <a:r>
              <a:rPr lang="fr-FR" sz="900" dirty="0"/>
              <a:t>  </a:t>
            </a:r>
            <a:r>
              <a:rPr lang="fr-FR" sz="900" dirty="0" err="1"/>
              <a:t>kinect.enableUser</a:t>
            </a:r>
            <a:r>
              <a:rPr lang="fr-FR" sz="900" dirty="0"/>
              <a:t>(</a:t>
            </a:r>
            <a:r>
              <a:rPr lang="fr-FR" sz="900" dirty="0" err="1"/>
              <a:t>SimpleOpenNI.SKEL_PROFILE_ALL</a:t>
            </a:r>
            <a:r>
              <a:rPr lang="fr-FR" sz="900" dirty="0"/>
              <a:t>);</a:t>
            </a:r>
          </a:p>
          <a:p>
            <a:endParaRPr lang="fr-FR" sz="900" dirty="0"/>
          </a:p>
          <a:p>
            <a:r>
              <a:rPr lang="fr-FR" sz="900" dirty="0"/>
              <a:t>  size(640, 480);</a:t>
            </a:r>
          </a:p>
          <a:p>
            <a:r>
              <a:rPr lang="fr-FR" sz="900" dirty="0"/>
              <a:t>  </a:t>
            </a:r>
            <a:r>
              <a:rPr lang="fr-FR" sz="900" dirty="0" err="1"/>
              <a:t>fill</a:t>
            </a:r>
            <a:r>
              <a:rPr lang="fr-FR" sz="900" dirty="0"/>
              <a:t>(255,0,0);</a:t>
            </a:r>
          </a:p>
          <a:p>
            <a:r>
              <a:rPr lang="fr-FR" sz="900" dirty="0" smtClean="0"/>
              <a:t>}</a:t>
            </a:r>
          </a:p>
          <a:p>
            <a:r>
              <a:rPr lang="fr-FR" sz="900" dirty="0" err="1"/>
              <a:t>void</a:t>
            </a:r>
            <a:r>
              <a:rPr lang="fr-FR" sz="900" dirty="0"/>
              <a:t> </a:t>
            </a:r>
            <a:r>
              <a:rPr lang="fr-FR" sz="900" dirty="0" err="1"/>
              <a:t>draw</a:t>
            </a:r>
            <a:r>
              <a:rPr lang="fr-FR" sz="900" dirty="0"/>
              <a:t>() {</a:t>
            </a:r>
          </a:p>
          <a:p>
            <a:r>
              <a:rPr lang="fr-FR" sz="900" dirty="0"/>
              <a:t>  </a:t>
            </a:r>
            <a:r>
              <a:rPr lang="fr-FR" sz="900" dirty="0" err="1"/>
              <a:t>kinect.update</a:t>
            </a:r>
            <a:r>
              <a:rPr lang="fr-FR" sz="900" dirty="0"/>
              <a:t>();</a:t>
            </a:r>
          </a:p>
          <a:p>
            <a:r>
              <a:rPr lang="fr-FR" sz="900" dirty="0"/>
              <a:t>  </a:t>
            </a:r>
            <a:r>
              <a:rPr lang="fr-FR" sz="900" dirty="0" err="1"/>
              <a:t>PImage</a:t>
            </a:r>
            <a:r>
              <a:rPr lang="fr-FR" sz="900" dirty="0"/>
              <a:t> </a:t>
            </a:r>
            <a:r>
              <a:rPr lang="fr-FR" sz="900" dirty="0" err="1"/>
              <a:t>depth</a:t>
            </a:r>
            <a:r>
              <a:rPr lang="fr-FR" sz="900" dirty="0"/>
              <a:t> = </a:t>
            </a:r>
            <a:r>
              <a:rPr lang="fr-FR" sz="900" dirty="0" err="1"/>
              <a:t>kinect.depthImage</a:t>
            </a:r>
            <a:r>
              <a:rPr lang="fr-FR" sz="900" dirty="0"/>
              <a:t>();</a:t>
            </a:r>
          </a:p>
          <a:p>
            <a:r>
              <a:rPr lang="fr-FR" sz="900" dirty="0"/>
              <a:t>  image(</a:t>
            </a:r>
            <a:r>
              <a:rPr lang="fr-FR" sz="900" dirty="0" err="1"/>
              <a:t>depth</a:t>
            </a:r>
            <a:r>
              <a:rPr lang="fr-FR" sz="900" dirty="0"/>
              <a:t>, 0, 0);</a:t>
            </a:r>
          </a:p>
          <a:p>
            <a:endParaRPr lang="fr-FR" sz="900" dirty="0"/>
          </a:p>
          <a:p>
            <a:r>
              <a:rPr lang="fr-FR" sz="900" dirty="0"/>
              <a:t>  // </a:t>
            </a:r>
            <a:r>
              <a:rPr lang="fr-FR" sz="900" dirty="0" err="1"/>
              <a:t>make</a:t>
            </a:r>
            <a:r>
              <a:rPr lang="fr-FR" sz="900" dirty="0"/>
              <a:t> a </a:t>
            </a:r>
            <a:r>
              <a:rPr lang="fr-FR" sz="900" dirty="0" err="1"/>
              <a:t>vector</a:t>
            </a:r>
            <a:r>
              <a:rPr lang="fr-FR" sz="900" dirty="0"/>
              <a:t> of </a:t>
            </a:r>
            <a:r>
              <a:rPr lang="fr-FR" sz="900" dirty="0" err="1"/>
              <a:t>ints</a:t>
            </a:r>
            <a:r>
              <a:rPr lang="fr-FR" sz="900" dirty="0"/>
              <a:t> to store the </a:t>
            </a:r>
            <a:r>
              <a:rPr lang="fr-FR" sz="900" dirty="0" err="1"/>
              <a:t>list</a:t>
            </a:r>
            <a:r>
              <a:rPr lang="fr-FR" sz="900" dirty="0"/>
              <a:t> of </a:t>
            </a:r>
            <a:r>
              <a:rPr lang="fr-FR" sz="900" dirty="0" err="1"/>
              <a:t>users</a:t>
            </a:r>
            <a:endParaRPr lang="fr-FR" sz="900" dirty="0"/>
          </a:p>
          <a:p>
            <a:r>
              <a:rPr lang="fr-FR" sz="900" dirty="0"/>
              <a:t>  </a:t>
            </a:r>
            <a:r>
              <a:rPr lang="fr-FR" sz="900" dirty="0" err="1"/>
              <a:t>IntVector</a:t>
            </a:r>
            <a:r>
              <a:rPr lang="fr-FR" sz="900" dirty="0"/>
              <a:t> </a:t>
            </a:r>
            <a:r>
              <a:rPr lang="fr-FR" sz="900" dirty="0" err="1"/>
              <a:t>userList</a:t>
            </a:r>
            <a:r>
              <a:rPr lang="fr-FR" sz="900" dirty="0"/>
              <a:t> = new </a:t>
            </a:r>
            <a:r>
              <a:rPr lang="fr-FR" sz="900" dirty="0" err="1"/>
              <a:t>IntVector</a:t>
            </a:r>
            <a:r>
              <a:rPr lang="fr-FR" sz="900" dirty="0"/>
              <a:t>();</a:t>
            </a:r>
          </a:p>
          <a:p>
            <a:r>
              <a:rPr lang="fr-FR" sz="900" dirty="0"/>
              <a:t>  // </a:t>
            </a:r>
            <a:r>
              <a:rPr lang="fr-FR" sz="900" dirty="0" err="1"/>
              <a:t>write</a:t>
            </a:r>
            <a:r>
              <a:rPr lang="fr-FR" sz="900" dirty="0"/>
              <a:t> the </a:t>
            </a:r>
            <a:r>
              <a:rPr lang="fr-FR" sz="900" dirty="0" err="1"/>
              <a:t>list</a:t>
            </a:r>
            <a:r>
              <a:rPr lang="fr-FR" sz="900" dirty="0"/>
              <a:t> of </a:t>
            </a:r>
            <a:r>
              <a:rPr lang="fr-FR" sz="900" dirty="0" err="1"/>
              <a:t>detected</a:t>
            </a:r>
            <a:r>
              <a:rPr lang="fr-FR" sz="900" dirty="0"/>
              <a:t> </a:t>
            </a:r>
            <a:r>
              <a:rPr lang="fr-FR" sz="900" dirty="0" err="1"/>
              <a:t>users</a:t>
            </a:r>
            <a:endParaRPr lang="fr-FR" sz="900" dirty="0"/>
          </a:p>
          <a:p>
            <a:r>
              <a:rPr lang="fr-FR" sz="900" dirty="0"/>
              <a:t>  // </a:t>
            </a:r>
            <a:r>
              <a:rPr lang="fr-FR" sz="900" dirty="0" err="1"/>
              <a:t>into</a:t>
            </a:r>
            <a:r>
              <a:rPr lang="fr-FR" sz="900" dirty="0"/>
              <a:t> </a:t>
            </a:r>
            <a:r>
              <a:rPr lang="fr-FR" sz="900" dirty="0" err="1"/>
              <a:t>our</a:t>
            </a:r>
            <a:r>
              <a:rPr lang="fr-FR" sz="900" dirty="0"/>
              <a:t> </a:t>
            </a:r>
            <a:r>
              <a:rPr lang="fr-FR" sz="900" dirty="0" err="1"/>
              <a:t>vector</a:t>
            </a:r>
            <a:endParaRPr lang="fr-FR" sz="900" dirty="0"/>
          </a:p>
          <a:p>
            <a:r>
              <a:rPr lang="fr-FR" sz="900" dirty="0"/>
              <a:t>  </a:t>
            </a:r>
            <a:r>
              <a:rPr lang="fr-FR" sz="900" dirty="0" err="1"/>
              <a:t>kinect.getUsers</a:t>
            </a:r>
            <a:r>
              <a:rPr lang="fr-FR" sz="900" dirty="0"/>
              <a:t>(</a:t>
            </a:r>
            <a:r>
              <a:rPr lang="fr-FR" sz="900" dirty="0" err="1"/>
              <a:t>userList</a:t>
            </a:r>
            <a:r>
              <a:rPr lang="fr-FR" sz="900" dirty="0"/>
              <a:t>);</a:t>
            </a:r>
          </a:p>
          <a:p>
            <a:endParaRPr lang="fr-FR" sz="900" dirty="0"/>
          </a:p>
          <a:p>
            <a:r>
              <a:rPr lang="fr-FR" sz="900" dirty="0"/>
              <a:t>  // if </a:t>
            </a:r>
            <a:r>
              <a:rPr lang="fr-FR" sz="900" dirty="0" err="1"/>
              <a:t>we</a:t>
            </a:r>
            <a:r>
              <a:rPr lang="fr-FR" sz="900" dirty="0"/>
              <a:t> </a:t>
            </a:r>
            <a:r>
              <a:rPr lang="fr-FR" sz="900" dirty="0" err="1"/>
              <a:t>found</a:t>
            </a:r>
            <a:r>
              <a:rPr lang="fr-FR" sz="900" dirty="0"/>
              <a:t> </a:t>
            </a:r>
            <a:r>
              <a:rPr lang="fr-FR" sz="900" dirty="0" err="1"/>
              <a:t>any</a:t>
            </a:r>
            <a:r>
              <a:rPr lang="fr-FR" sz="900" dirty="0"/>
              <a:t> </a:t>
            </a:r>
            <a:r>
              <a:rPr lang="fr-FR" sz="900" dirty="0" err="1"/>
              <a:t>users</a:t>
            </a:r>
            <a:endParaRPr lang="fr-FR" sz="900" dirty="0"/>
          </a:p>
          <a:p>
            <a:r>
              <a:rPr lang="fr-FR" sz="900" dirty="0"/>
              <a:t>  if (</a:t>
            </a:r>
            <a:r>
              <a:rPr lang="fr-FR" sz="900" dirty="0" err="1"/>
              <a:t>userList.size</a:t>
            </a:r>
            <a:r>
              <a:rPr lang="fr-FR" sz="900" dirty="0"/>
              <a:t>() &gt; 0) {</a:t>
            </a:r>
          </a:p>
          <a:p>
            <a:r>
              <a:rPr lang="fr-FR" sz="900" dirty="0"/>
              <a:t>    // </a:t>
            </a:r>
            <a:r>
              <a:rPr lang="fr-FR" sz="900" dirty="0" err="1"/>
              <a:t>get</a:t>
            </a:r>
            <a:r>
              <a:rPr lang="fr-FR" sz="900" dirty="0"/>
              <a:t> the first user</a:t>
            </a:r>
          </a:p>
          <a:p>
            <a:r>
              <a:rPr lang="fr-FR" sz="900" dirty="0"/>
              <a:t>    </a:t>
            </a:r>
            <a:r>
              <a:rPr lang="fr-FR" sz="900" dirty="0" err="1"/>
              <a:t>int</a:t>
            </a:r>
            <a:r>
              <a:rPr lang="fr-FR" sz="900" dirty="0"/>
              <a:t> </a:t>
            </a:r>
            <a:r>
              <a:rPr lang="fr-FR" sz="900" dirty="0" err="1"/>
              <a:t>userId</a:t>
            </a:r>
            <a:r>
              <a:rPr lang="fr-FR" sz="900" dirty="0"/>
              <a:t> = </a:t>
            </a:r>
            <a:r>
              <a:rPr lang="fr-FR" sz="900" dirty="0" err="1"/>
              <a:t>userList.get</a:t>
            </a:r>
            <a:r>
              <a:rPr lang="fr-FR" sz="900" dirty="0"/>
              <a:t>(0);</a:t>
            </a:r>
          </a:p>
          <a:p>
            <a:r>
              <a:rPr lang="fr-FR" sz="900" dirty="0"/>
              <a:t>    </a:t>
            </a:r>
          </a:p>
          <a:p>
            <a:r>
              <a:rPr lang="fr-FR" sz="900" dirty="0"/>
              <a:t>    // if </a:t>
            </a:r>
            <a:r>
              <a:rPr lang="fr-FR" sz="900" dirty="0" err="1"/>
              <a:t>we're</a:t>
            </a:r>
            <a:r>
              <a:rPr lang="fr-FR" sz="900" dirty="0"/>
              <a:t> </a:t>
            </a:r>
            <a:r>
              <a:rPr lang="fr-FR" sz="900" dirty="0" err="1"/>
              <a:t>successfully</a:t>
            </a:r>
            <a:r>
              <a:rPr lang="fr-FR" sz="900" dirty="0"/>
              <a:t> </a:t>
            </a:r>
            <a:r>
              <a:rPr lang="fr-FR" sz="900" dirty="0" err="1"/>
              <a:t>calibrated</a:t>
            </a:r>
            <a:endParaRPr lang="fr-FR" sz="900" dirty="0"/>
          </a:p>
          <a:p>
            <a:r>
              <a:rPr lang="fr-FR" sz="900" dirty="0"/>
              <a:t>    if ( </a:t>
            </a:r>
            <a:r>
              <a:rPr lang="fr-FR" sz="900" dirty="0" err="1"/>
              <a:t>kinect.isTrackingSkeleton</a:t>
            </a:r>
            <a:r>
              <a:rPr lang="fr-FR" sz="900" dirty="0"/>
              <a:t>(</a:t>
            </a:r>
            <a:r>
              <a:rPr lang="fr-FR" sz="900" dirty="0" err="1"/>
              <a:t>userId</a:t>
            </a:r>
            <a:r>
              <a:rPr lang="fr-FR" sz="900" dirty="0"/>
              <a:t>)) {</a:t>
            </a:r>
          </a:p>
          <a:p>
            <a:r>
              <a:rPr lang="fr-FR" sz="900" dirty="0"/>
              <a:t>      // </a:t>
            </a:r>
            <a:r>
              <a:rPr lang="fr-FR" sz="900" dirty="0" err="1"/>
              <a:t>make</a:t>
            </a:r>
            <a:r>
              <a:rPr lang="fr-FR" sz="900" dirty="0"/>
              <a:t> a </a:t>
            </a:r>
            <a:r>
              <a:rPr lang="fr-FR" sz="900" dirty="0" err="1"/>
              <a:t>vector</a:t>
            </a:r>
            <a:r>
              <a:rPr lang="fr-FR" sz="900" dirty="0"/>
              <a:t> to store the </a:t>
            </a:r>
            <a:r>
              <a:rPr lang="fr-FR" sz="900" dirty="0" err="1"/>
              <a:t>left</a:t>
            </a:r>
            <a:r>
              <a:rPr lang="fr-FR" sz="900" dirty="0"/>
              <a:t> hand</a:t>
            </a:r>
          </a:p>
          <a:p>
            <a:r>
              <a:rPr lang="fr-FR" sz="900" dirty="0"/>
              <a:t>      </a:t>
            </a:r>
            <a:r>
              <a:rPr lang="fr-FR" sz="900" dirty="0" err="1"/>
              <a:t>PVector</a:t>
            </a:r>
            <a:r>
              <a:rPr lang="fr-FR" sz="900" dirty="0"/>
              <a:t> </a:t>
            </a:r>
            <a:r>
              <a:rPr lang="fr-FR" sz="900" dirty="0" err="1"/>
              <a:t>rightHand</a:t>
            </a:r>
            <a:r>
              <a:rPr lang="fr-FR" sz="900" dirty="0"/>
              <a:t> = new </a:t>
            </a:r>
            <a:r>
              <a:rPr lang="fr-FR" sz="900" dirty="0" err="1"/>
              <a:t>PVector</a:t>
            </a:r>
            <a:r>
              <a:rPr lang="fr-FR" sz="900" dirty="0"/>
              <a:t>();</a:t>
            </a:r>
          </a:p>
          <a:p>
            <a:r>
              <a:rPr lang="fr-FR" sz="900" dirty="0"/>
              <a:t>      // put the position of the </a:t>
            </a:r>
            <a:r>
              <a:rPr lang="fr-FR" sz="900" dirty="0" err="1"/>
              <a:t>left</a:t>
            </a:r>
            <a:r>
              <a:rPr lang="fr-FR" sz="900" dirty="0"/>
              <a:t> hand </a:t>
            </a:r>
            <a:r>
              <a:rPr lang="fr-FR" sz="900" dirty="0" err="1"/>
              <a:t>into</a:t>
            </a:r>
            <a:r>
              <a:rPr lang="fr-FR" sz="900" dirty="0"/>
              <a:t> </a:t>
            </a:r>
            <a:r>
              <a:rPr lang="fr-FR" sz="900" dirty="0" err="1"/>
              <a:t>that</a:t>
            </a:r>
            <a:r>
              <a:rPr lang="fr-FR" sz="900" dirty="0"/>
              <a:t> </a:t>
            </a:r>
            <a:r>
              <a:rPr lang="fr-FR" sz="900" dirty="0" err="1"/>
              <a:t>vector</a:t>
            </a:r>
            <a:endParaRPr lang="fr-FR" sz="900" dirty="0"/>
          </a:p>
          <a:p>
            <a:r>
              <a:rPr lang="fr-FR" sz="900" dirty="0"/>
              <a:t>      </a:t>
            </a:r>
            <a:r>
              <a:rPr lang="fr-FR" sz="900" dirty="0" err="1"/>
              <a:t>kinect.getJointPositionSkeleton</a:t>
            </a:r>
            <a:r>
              <a:rPr lang="fr-FR" sz="900" dirty="0"/>
              <a:t>(</a:t>
            </a:r>
            <a:r>
              <a:rPr lang="fr-FR" sz="900" dirty="0" err="1"/>
              <a:t>userId</a:t>
            </a:r>
            <a:r>
              <a:rPr lang="fr-FR" sz="900" dirty="0"/>
              <a:t>, </a:t>
            </a:r>
            <a:r>
              <a:rPr lang="fr-FR" sz="900" dirty="0" err="1"/>
              <a:t>SimpleOpenNI.SKEL_LEFT_HAND</a:t>
            </a:r>
            <a:r>
              <a:rPr lang="fr-FR" sz="900" dirty="0"/>
              <a:t>, </a:t>
            </a:r>
            <a:r>
              <a:rPr lang="fr-FR" sz="900" dirty="0" err="1"/>
              <a:t>rightHand</a:t>
            </a:r>
            <a:r>
              <a:rPr lang="fr-FR" sz="900" dirty="0"/>
              <a:t>);</a:t>
            </a:r>
          </a:p>
          <a:p>
            <a:endParaRPr lang="fr-FR" sz="900" dirty="0"/>
          </a:p>
          <a:p>
            <a:r>
              <a:rPr lang="fr-FR" sz="900" dirty="0"/>
              <a:t>      // </a:t>
            </a:r>
            <a:r>
              <a:rPr lang="fr-FR" sz="900" dirty="0" err="1"/>
              <a:t>convert</a:t>
            </a:r>
            <a:r>
              <a:rPr lang="fr-FR" sz="900" dirty="0"/>
              <a:t> the </a:t>
            </a:r>
            <a:r>
              <a:rPr lang="fr-FR" sz="900" dirty="0" err="1"/>
              <a:t>detected</a:t>
            </a:r>
            <a:r>
              <a:rPr lang="fr-FR" sz="900" dirty="0"/>
              <a:t> hand position</a:t>
            </a:r>
          </a:p>
          <a:p>
            <a:r>
              <a:rPr lang="fr-FR" sz="900" dirty="0"/>
              <a:t>      // to "projective" </a:t>
            </a:r>
            <a:r>
              <a:rPr lang="fr-FR" sz="900" dirty="0" err="1"/>
              <a:t>coordinates</a:t>
            </a:r>
            <a:endParaRPr lang="fr-FR" sz="900" dirty="0"/>
          </a:p>
          <a:p>
            <a:r>
              <a:rPr lang="fr-FR" sz="900" dirty="0"/>
              <a:t>      // </a:t>
            </a:r>
            <a:r>
              <a:rPr lang="fr-FR" sz="900" dirty="0" err="1"/>
              <a:t>that</a:t>
            </a:r>
            <a:r>
              <a:rPr lang="fr-FR" sz="900" dirty="0"/>
              <a:t> </a:t>
            </a:r>
            <a:r>
              <a:rPr lang="fr-FR" sz="900" dirty="0" err="1"/>
              <a:t>will</a:t>
            </a:r>
            <a:r>
              <a:rPr lang="fr-FR" sz="900" dirty="0"/>
              <a:t> match the </a:t>
            </a:r>
            <a:r>
              <a:rPr lang="fr-FR" sz="900" dirty="0" err="1"/>
              <a:t>depth</a:t>
            </a:r>
            <a:r>
              <a:rPr lang="fr-FR" sz="900" dirty="0"/>
              <a:t> image</a:t>
            </a:r>
          </a:p>
          <a:p>
            <a:r>
              <a:rPr lang="fr-FR" sz="900" dirty="0"/>
              <a:t>      </a:t>
            </a:r>
            <a:r>
              <a:rPr lang="fr-FR" sz="900" dirty="0" err="1"/>
              <a:t>PVector</a:t>
            </a:r>
            <a:r>
              <a:rPr lang="fr-FR" sz="900" dirty="0"/>
              <a:t> </a:t>
            </a:r>
            <a:r>
              <a:rPr lang="fr-FR" sz="900" dirty="0" err="1"/>
              <a:t>convertedRightHand</a:t>
            </a:r>
            <a:r>
              <a:rPr lang="fr-FR" sz="900" dirty="0"/>
              <a:t> = new </a:t>
            </a:r>
            <a:r>
              <a:rPr lang="fr-FR" sz="900" dirty="0" err="1"/>
              <a:t>PVector</a:t>
            </a:r>
            <a:r>
              <a:rPr lang="fr-FR" sz="900" dirty="0"/>
              <a:t>();</a:t>
            </a:r>
          </a:p>
          <a:p>
            <a:r>
              <a:rPr lang="fr-FR" sz="900" dirty="0"/>
              <a:t>      </a:t>
            </a:r>
            <a:r>
              <a:rPr lang="fr-FR" sz="900" dirty="0" err="1"/>
              <a:t>kinect.convertRealWorldToProjective</a:t>
            </a:r>
            <a:r>
              <a:rPr lang="fr-FR" sz="900" dirty="0"/>
              <a:t>(</a:t>
            </a:r>
            <a:r>
              <a:rPr lang="fr-FR" sz="900" dirty="0" err="1"/>
              <a:t>rightHand</a:t>
            </a:r>
            <a:r>
              <a:rPr lang="fr-FR" sz="900" dirty="0"/>
              <a:t>, </a:t>
            </a:r>
            <a:r>
              <a:rPr lang="fr-FR" sz="900" dirty="0" err="1"/>
              <a:t>convertedRightHand</a:t>
            </a:r>
            <a:r>
              <a:rPr lang="fr-FR" sz="900" dirty="0"/>
              <a:t>);</a:t>
            </a:r>
          </a:p>
          <a:p>
            <a:r>
              <a:rPr lang="fr-FR" sz="900" dirty="0"/>
              <a:t>      // and display </a:t>
            </a:r>
            <a:r>
              <a:rPr lang="fr-FR" sz="900" dirty="0" err="1"/>
              <a:t>it</a:t>
            </a:r>
            <a:r>
              <a:rPr lang="fr-FR" sz="900" dirty="0"/>
              <a:t>      </a:t>
            </a:r>
          </a:p>
          <a:p>
            <a:r>
              <a:rPr lang="fr-FR" sz="900" dirty="0"/>
              <a:t>      ellipse(</a:t>
            </a:r>
            <a:r>
              <a:rPr lang="fr-FR" sz="900" dirty="0" err="1"/>
              <a:t>convertedRightHand.x</a:t>
            </a:r>
            <a:r>
              <a:rPr lang="fr-FR" sz="900" dirty="0"/>
              <a:t>, </a:t>
            </a:r>
            <a:r>
              <a:rPr lang="fr-FR" sz="900" dirty="0" err="1"/>
              <a:t>convertedRightHand.y</a:t>
            </a:r>
            <a:r>
              <a:rPr lang="fr-FR" sz="900" dirty="0"/>
              <a:t>, 10, 10);       </a:t>
            </a:r>
          </a:p>
          <a:p>
            <a:r>
              <a:rPr lang="fr-FR" sz="900" dirty="0"/>
              <a:t>    }</a:t>
            </a:r>
          </a:p>
          <a:p>
            <a:r>
              <a:rPr lang="fr-FR" sz="900" dirty="0"/>
              <a:t>  }</a:t>
            </a:r>
          </a:p>
          <a:p>
            <a:r>
              <a:rPr lang="fr-FR" sz="900" dirty="0" smtClean="0"/>
              <a:t>}</a:t>
            </a:r>
            <a:endParaRPr lang="fr-FR" sz="9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156176" y="11663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Copier le  code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8301" y="764704"/>
            <a:ext cx="3243809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/>
              <a:t>// user-</a:t>
            </a:r>
            <a:r>
              <a:rPr lang="fr-FR" sz="1000" dirty="0" err="1"/>
              <a:t>tracking</a:t>
            </a:r>
            <a:r>
              <a:rPr lang="fr-FR" sz="1000" dirty="0"/>
              <a:t> callbacks!</a:t>
            </a:r>
          </a:p>
          <a:p>
            <a:r>
              <a:rPr lang="fr-FR" sz="1000" dirty="0" err="1"/>
              <a:t>void</a:t>
            </a:r>
            <a:r>
              <a:rPr lang="fr-FR" sz="1000" dirty="0"/>
              <a:t> </a:t>
            </a:r>
            <a:r>
              <a:rPr lang="fr-FR" sz="1000" dirty="0" err="1"/>
              <a:t>onNewUser</a:t>
            </a:r>
            <a:r>
              <a:rPr lang="fr-FR" sz="1000" dirty="0"/>
              <a:t>(</a:t>
            </a:r>
            <a:r>
              <a:rPr lang="fr-FR" sz="1000" dirty="0" err="1"/>
              <a:t>int</a:t>
            </a:r>
            <a:r>
              <a:rPr lang="fr-FR" sz="1000" dirty="0"/>
              <a:t> </a:t>
            </a:r>
            <a:r>
              <a:rPr lang="fr-FR" sz="1000" dirty="0" err="1"/>
              <a:t>userId</a:t>
            </a:r>
            <a:r>
              <a:rPr lang="fr-FR" sz="1000" dirty="0"/>
              <a:t>) {</a:t>
            </a:r>
          </a:p>
          <a:p>
            <a:r>
              <a:rPr lang="fr-FR" sz="1000" dirty="0"/>
              <a:t>  </a:t>
            </a:r>
            <a:r>
              <a:rPr lang="fr-FR" sz="1000" dirty="0" err="1"/>
              <a:t>println</a:t>
            </a:r>
            <a:r>
              <a:rPr lang="fr-FR" sz="1000" dirty="0"/>
              <a:t>("</a:t>
            </a:r>
            <a:r>
              <a:rPr lang="fr-FR" sz="1000" dirty="0" err="1"/>
              <a:t>start</a:t>
            </a:r>
            <a:r>
              <a:rPr lang="fr-FR" sz="1000" dirty="0"/>
              <a:t> pose </a:t>
            </a:r>
            <a:r>
              <a:rPr lang="fr-FR" sz="1000" dirty="0" err="1"/>
              <a:t>detection</a:t>
            </a:r>
            <a:r>
              <a:rPr lang="fr-FR" sz="1000" dirty="0"/>
              <a:t>");</a:t>
            </a:r>
          </a:p>
          <a:p>
            <a:r>
              <a:rPr lang="fr-FR" sz="1000" dirty="0"/>
              <a:t>  </a:t>
            </a:r>
            <a:r>
              <a:rPr lang="fr-FR" sz="1000" dirty="0" err="1"/>
              <a:t>kinect.startPoseDetection</a:t>
            </a:r>
            <a:r>
              <a:rPr lang="fr-FR" sz="1000" dirty="0"/>
              <a:t>("Psi", </a:t>
            </a:r>
            <a:r>
              <a:rPr lang="fr-FR" sz="1000" dirty="0" err="1"/>
              <a:t>userId</a:t>
            </a:r>
            <a:r>
              <a:rPr lang="fr-FR" sz="1000" dirty="0"/>
              <a:t>);</a:t>
            </a:r>
          </a:p>
          <a:p>
            <a:r>
              <a:rPr lang="fr-FR" sz="1000" dirty="0"/>
              <a:t>}</a:t>
            </a:r>
          </a:p>
          <a:p>
            <a:endParaRPr lang="fr-FR" sz="1000" dirty="0"/>
          </a:p>
          <a:p>
            <a:r>
              <a:rPr lang="fr-FR" sz="1000" dirty="0" err="1"/>
              <a:t>void</a:t>
            </a:r>
            <a:r>
              <a:rPr lang="fr-FR" sz="1000" dirty="0"/>
              <a:t> </a:t>
            </a:r>
            <a:r>
              <a:rPr lang="fr-FR" sz="1000" dirty="0" err="1"/>
              <a:t>onEndCalibration</a:t>
            </a:r>
            <a:r>
              <a:rPr lang="fr-FR" sz="1000" dirty="0"/>
              <a:t>(</a:t>
            </a:r>
            <a:r>
              <a:rPr lang="fr-FR" sz="1000" dirty="0" err="1"/>
              <a:t>int</a:t>
            </a:r>
            <a:r>
              <a:rPr lang="fr-FR" sz="1000" dirty="0"/>
              <a:t> </a:t>
            </a:r>
            <a:r>
              <a:rPr lang="fr-FR" sz="1000" dirty="0" err="1"/>
              <a:t>userId</a:t>
            </a:r>
            <a:r>
              <a:rPr lang="fr-FR" sz="1000" dirty="0"/>
              <a:t>, </a:t>
            </a:r>
            <a:r>
              <a:rPr lang="fr-FR" sz="1000" dirty="0" err="1"/>
              <a:t>boolean</a:t>
            </a:r>
            <a:r>
              <a:rPr lang="fr-FR" sz="1000" dirty="0"/>
              <a:t> </a:t>
            </a:r>
            <a:r>
              <a:rPr lang="fr-FR" sz="1000" dirty="0" err="1"/>
              <a:t>successful</a:t>
            </a:r>
            <a:r>
              <a:rPr lang="fr-FR" sz="1000" dirty="0"/>
              <a:t>) {</a:t>
            </a:r>
          </a:p>
          <a:p>
            <a:r>
              <a:rPr lang="fr-FR" sz="1000" dirty="0"/>
              <a:t>  if (</a:t>
            </a:r>
            <a:r>
              <a:rPr lang="fr-FR" sz="1000" dirty="0" err="1"/>
              <a:t>successful</a:t>
            </a:r>
            <a:r>
              <a:rPr lang="fr-FR" sz="1000" dirty="0"/>
              <a:t>) { </a:t>
            </a:r>
          </a:p>
          <a:p>
            <a:r>
              <a:rPr lang="fr-FR" sz="1000" dirty="0"/>
              <a:t>    </a:t>
            </a:r>
            <a:r>
              <a:rPr lang="fr-FR" sz="1000" dirty="0" err="1"/>
              <a:t>println</a:t>
            </a:r>
            <a:r>
              <a:rPr lang="fr-FR" sz="1000" dirty="0"/>
              <a:t>("  User </a:t>
            </a:r>
            <a:r>
              <a:rPr lang="fr-FR" sz="1000" dirty="0" err="1"/>
              <a:t>calibrated</a:t>
            </a:r>
            <a:r>
              <a:rPr lang="fr-FR" sz="1000" dirty="0"/>
              <a:t> !!!");</a:t>
            </a:r>
          </a:p>
          <a:p>
            <a:r>
              <a:rPr lang="fr-FR" sz="1000" dirty="0"/>
              <a:t>    </a:t>
            </a:r>
            <a:r>
              <a:rPr lang="fr-FR" sz="1000" dirty="0" err="1"/>
              <a:t>kinect.startTrackingSkeleton</a:t>
            </a:r>
            <a:r>
              <a:rPr lang="fr-FR" sz="1000" dirty="0"/>
              <a:t>(</a:t>
            </a:r>
            <a:r>
              <a:rPr lang="fr-FR" sz="1000" dirty="0" err="1"/>
              <a:t>userId</a:t>
            </a:r>
            <a:r>
              <a:rPr lang="fr-FR" sz="1000" dirty="0"/>
              <a:t>);</a:t>
            </a:r>
          </a:p>
          <a:p>
            <a:r>
              <a:rPr lang="fr-FR" sz="1000" dirty="0"/>
              <a:t>  } </a:t>
            </a:r>
            <a:r>
              <a:rPr lang="fr-FR" sz="1000" dirty="0" err="1"/>
              <a:t>else</a:t>
            </a:r>
            <a:r>
              <a:rPr lang="fr-FR" sz="1000" dirty="0"/>
              <a:t> { </a:t>
            </a:r>
          </a:p>
          <a:p>
            <a:r>
              <a:rPr lang="fr-FR" sz="1000" dirty="0"/>
              <a:t>    </a:t>
            </a:r>
            <a:r>
              <a:rPr lang="fr-FR" sz="1000" dirty="0" err="1"/>
              <a:t>println</a:t>
            </a:r>
            <a:r>
              <a:rPr lang="fr-FR" sz="1000" dirty="0"/>
              <a:t>("  </a:t>
            </a:r>
            <a:r>
              <a:rPr lang="fr-FR" sz="1000" dirty="0" err="1"/>
              <a:t>Failed</a:t>
            </a:r>
            <a:r>
              <a:rPr lang="fr-FR" sz="1000" dirty="0"/>
              <a:t> to </a:t>
            </a:r>
            <a:r>
              <a:rPr lang="fr-FR" sz="1000" dirty="0" err="1"/>
              <a:t>calibrate</a:t>
            </a:r>
            <a:r>
              <a:rPr lang="fr-FR" sz="1000" dirty="0"/>
              <a:t> user !!!");</a:t>
            </a:r>
          </a:p>
          <a:p>
            <a:r>
              <a:rPr lang="fr-FR" sz="1000" dirty="0"/>
              <a:t>    </a:t>
            </a:r>
            <a:r>
              <a:rPr lang="fr-FR" sz="1000" dirty="0" err="1"/>
              <a:t>kinect.startPoseDetection</a:t>
            </a:r>
            <a:r>
              <a:rPr lang="fr-FR" sz="1000" dirty="0"/>
              <a:t>("Psi", </a:t>
            </a:r>
            <a:r>
              <a:rPr lang="fr-FR" sz="1000" dirty="0" err="1"/>
              <a:t>userId</a:t>
            </a:r>
            <a:r>
              <a:rPr lang="fr-FR" sz="1000" dirty="0"/>
              <a:t>);</a:t>
            </a:r>
          </a:p>
          <a:p>
            <a:r>
              <a:rPr lang="fr-FR" sz="1000" dirty="0"/>
              <a:t>  }</a:t>
            </a:r>
          </a:p>
          <a:p>
            <a:r>
              <a:rPr lang="fr-FR" sz="1000" dirty="0"/>
              <a:t>}</a:t>
            </a:r>
          </a:p>
          <a:p>
            <a:endParaRPr lang="fr-FR" sz="1000" dirty="0"/>
          </a:p>
          <a:p>
            <a:r>
              <a:rPr lang="fr-FR" sz="1000" dirty="0" err="1"/>
              <a:t>void</a:t>
            </a:r>
            <a:r>
              <a:rPr lang="fr-FR" sz="1000" dirty="0"/>
              <a:t> </a:t>
            </a:r>
            <a:r>
              <a:rPr lang="fr-FR" sz="1000" dirty="0" err="1"/>
              <a:t>onStartPose</a:t>
            </a:r>
            <a:r>
              <a:rPr lang="fr-FR" sz="1000" dirty="0"/>
              <a:t>(String pose, </a:t>
            </a:r>
            <a:r>
              <a:rPr lang="fr-FR" sz="1000" dirty="0" err="1"/>
              <a:t>int</a:t>
            </a:r>
            <a:r>
              <a:rPr lang="fr-FR" sz="1000" dirty="0"/>
              <a:t> </a:t>
            </a:r>
            <a:r>
              <a:rPr lang="fr-FR" sz="1000" dirty="0" err="1"/>
              <a:t>userId</a:t>
            </a:r>
            <a:r>
              <a:rPr lang="fr-FR" sz="1000" dirty="0"/>
              <a:t>) {</a:t>
            </a:r>
          </a:p>
          <a:p>
            <a:r>
              <a:rPr lang="fr-FR" sz="1000" dirty="0"/>
              <a:t>  </a:t>
            </a:r>
            <a:r>
              <a:rPr lang="fr-FR" sz="1000" dirty="0" err="1"/>
              <a:t>println</a:t>
            </a:r>
            <a:r>
              <a:rPr lang="fr-FR" sz="1000" dirty="0"/>
              <a:t>("</a:t>
            </a:r>
            <a:r>
              <a:rPr lang="fr-FR" sz="1000" dirty="0" err="1"/>
              <a:t>Started</a:t>
            </a:r>
            <a:r>
              <a:rPr lang="fr-FR" sz="1000" dirty="0"/>
              <a:t> pose for user");</a:t>
            </a:r>
          </a:p>
          <a:p>
            <a:r>
              <a:rPr lang="fr-FR" sz="1000" dirty="0"/>
              <a:t>  </a:t>
            </a:r>
            <a:r>
              <a:rPr lang="fr-FR" sz="1000" dirty="0" err="1"/>
              <a:t>kinect.stopPoseDetection</a:t>
            </a:r>
            <a:r>
              <a:rPr lang="fr-FR" sz="1000" dirty="0"/>
              <a:t>(</a:t>
            </a:r>
            <a:r>
              <a:rPr lang="fr-FR" sz="1000" dirty="0" err="1"/>
              <a:t>userId</a:t>
            </a:r>
            <a:r>
              <a:rPr lang="fr-FR" sz="1000" dirty="0"/>
              <a:t>); </a:t>
            </a:r>
          </a:p>
          <a:p>
            <a:r>
              <a:rPr lang="fr-FR" sz="1000" dirty="0"/>
              <a:t>  </a:t>
            </a:r>
            <a:r>
              <a:rPr lang="fr-FR" sz="1000" dirty="0" err="1"/>
              <a:t>kinect.requestCalibrationSkeleton</a:t>
            </a:r>
            <a:r>
              <a:rPr lang="fr-FR" sz="1000" dirty="0"/>
              <a:t>(</a:t>
            </a:r>
            <a:r>
              <a:rPr lang="fr-FR" sz="1000" dirty="0" err="1"/>
              <a:t>userId</a:t>
            </a:r>
            <a:r>
              <a:rPr lang="fr-FR" sz="1000" dirty="0"/>
              <a:t>, </a:t>
            </a:r>
            <a:r>
              <a:rPr lang="fr-FR" sz="1000" dirty="0" err="1"/>
              <a:t>true</a:t>
            </a:r>
            <a:r>
              <a:rPr lang="fr-FR" sz="1000" dirty="0"/>
              <a:t>);</a:t>
            </a:r>
          </a:p>
          <a:p>
            <a:r>
              <a:rPr lang="fr-FR" sz="1000" dirty="0"/>
              <a:t>}</a:t>
            </a:r>
            <a:endParaRPr lang="fr-FR" sz="1000" dirty="0"/>
          </a:p>
        </p:txBody>
      </p:sp>
      <p:sp>
        <p:nvSpPr>
          <p:cNvPr id="12" name="Rectangle 11"/>
          <p:cNvSpPr/>
          <p:nvPr/>
        </p:nvSpPr>
        <p:spPr>
          <a:xfrm>
            <a:off x="5454352" y="4941168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https://code.google.com/p/simple-openni/issues/detail?id=76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98301" y="4221088"/>
            <a:ext cx="2880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u="sng" dirty="0" smtClean="0">
                <a:solidFill>
                  <a:srgbClr val="0070C0"/>
                </a:solidFill>
              </a:rPr>
              <a:t>Pb de compatibilité de version de </a:t>
            </a:r>
            <a:r>
              <a:rPr lang="fr-FR" sz="1600" b="1" u="sng" dirty="0" err="1" smtClean="0">
                <a:solidFill>
                  <a:srgbClr val="0070C0"/>
                </a:solidFill>
              </a:rPr>
              <a:t>simpleOpenNI</a:t>
            </a:r>
            <a:r>
              <a:rPr lang="fr-FR" sz="1600" b="1" u="sng" dirty="0" smtClean="0">
                <a:solidFill>
                  <a:srgbClr val="0070C0"/>
                </a:solidFill>
              </a:rPr>
              <a:t>:</a:t>
            </a:r>
            <a:endParaRPr lang="fr-FR" sz="1600" b="1" u="sng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0152" y="580526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smtClean="0">
                <a:solidFill>
                  <a:srgbClr val="000000"/>
                </a:solidFill>
              </a:rPr>
              <a:t>Lancer directement </a:t>
            </a:r>
            <a:r>
              <a:rPr lang="fr-FR" sz="16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fr-FR" sz="1600" dirty="0" err="1">
                <a:solidFill>
                  <a:schemeClr val="accent2"/>
                </a:solidFill>
              </a:rPr>
              <a:t>Processing</a:t>
            </a:r>
            <a:r>
              <a:rPr lang="fr-FR" sz="1600" dirty="0">
                <a:solidFill>
                  <a:schemeClr val="accent2"/>
                </a:solidFill>
              </a:rPr>
              <a:t>/</a:t>
            </a:r>
            <a:r>
              <a:rPr lang="fr-FR" sz="1600" dirty="0" err="1">
                <a:solidFill>
                  <a:schemeClr val="accent2"/>
                </a:solidFill>
              </a:rPr>
              <a:t>libraries</a:t>
            </a:r>
            <a:r>
              <a:rPr lang="fr-FR" sz="1600" dirty="0">
                <a:solidFill>
                  <a:schemeClr val="accent2"/>
                </a:solidFill>
              </a:rPr>
              <a:t>/</a:t>
            </a:r>
            <a:r>
              <a:rPr lang="fr-FR" sz="1600" dirty="0" err="1">
                <a:solidFill>
                  <a:schemeClr val="accent2"/>
                </a:solidFill>
              </a:rPr>
              <a:t>SimpleOpenNI</a:t>
            </a:r>
            <a:r>
              <a:rPr lang="fr-FR" sz="1600" dirty="0">
                <a:solidFill>
                  <a:schemeClr val="accent2"/>
                </a:solidFill>
              </a:rPr>
              <a:t>/</a:t>
            </a:r>
            <a:r>
              <a:rPr lang="fr-FR" sz="1600" dirty="0" err="1">
                <a:solidFill>
                  <a:schemeClr val="accent2"/>
                </a:solidFill>
              </a:rPr>
              <a:t>examples</a:t>
            </a:r>
            <a:r>
              <a:rPr lang="fr-FR" sz="1600" dirty="0">
                <a:solidFill>
                  <a:schemeClr val="accent2"/>
                </a:solidFill>
              </a:rPr>
              <a:t>/</a:t>
            </a:r>
            <a:r>
              <a:rPr lang="fr-FR" sz="1600" dirty="0" err="1">
                <a:solidFill>
                  <a:schemeClr val="accent2"/>
                </a:solidFill>
              </a:rPr>
              <a:t>OpenNi</a:t>
            </a:r>
            <a:r>
              <a:rPr lang="fr-FR" sz="1600" dirty="0">
                <a:solidFill>
                  <a:schemeClr val="accent2"/>
                </a:solidFill>
              </a:rPr>
              <a:t>/User3d</a:t>
            </a:r>
            <a:endParaRPr lang="fr-FR" sz="1600" dirty="0">
              <a:solidFill>
                <a:schemeClr val="accent2"/>
              </a:solidFill>
            </a:endParaRPr>
          </a:p>
        </p:txBody>
      </p:sp>
      <p:sp>
        <p:nvSpPr>
          <p:cNvPr id="18" name="Virage 17"/>
          <p:cNvSpPr/>
          <p:nvPr/>
        </p:nvSpPr>
        <p:spPr>
          <a:xfrm flipV="1">
            <a:off x="5427036" y="582791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14598" y="170654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Description </a:t>
            </a:r>
            <a:r>
              <a:rPr lang="fr-FR" sz="2400" dirty="0" smtClean="0"/>
              <a:t>rapide du </a:t>
            </a:r>
            <a:r>
              <a:rPr lang="fr-FR" sz="2400" dirty="0" smtClean="0"/>
              <a:t>programme: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73990" y="27866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648" y="737020"/>
            <a:ext cx="4313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Détection de l’utilisateur</a:t>
            </a:r>
            <a:endParaRPr lang="fr-FR" sz="2400" dirty="0"/>
          </a:p>
        </p:txBody>
      </p:sp>
      <p:sp>
        <p:nvSpPr>
          <p:cNvPr id="13" name="Virage 12"/>
          <p:cNvSpPr/>
          <p:nvPr/>
        </p:nvSpPr>
        <p:spPr>
          <a:xfrm flipV="1">
            <a:off x="920654" y="70933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3649" y="1218187"/>
            <a:ext cx="392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Calibration de sa position</a:t>
            </a:r>
            <a:endParaRPr lang="fr-FR" sz="2400" dirty="0"/>
          </a:p>
        </p:txBody>
      </p:sp>
      <p:sp>
        <p:nvSpPr>
          <p:cNvPr id="15" name="Virage 14"/>
          <p:cNvSpPr/>
          <p:nvPr/>
        </p:nvSpPr>
        <p:spPr>
          <a:xfrm flipV="1">
            <a:off x="920654" y="1190503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3648" y="170155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Utilisation des données de position des articulations (joints) pour le </a:t>
            </a:r>
            <a:r>
              <a:rPr lang="fr-FR" sz="2400" dirty="0" err="1" smtClean="0">
                <a:solidFill>
                  <a:srgbClr val="000000"/>
                </a:solidFill>
              </a:rPr>
              <a:t>tracking</a:t>
            </a:r>
            <a:r>
              <a:rPr lang="fr-FR" sz="2400" smtClean="0">
                <a:solidFill>
                  <a:srgbClr val="000000"/>
                </a:solidFill>
              </a:rPr>
              <a:t> de la main</a:t>
            </a:r>
            <a:endParaRPr lang="fr-FR" sz="2400" dirty="0"/>
          </a:p>
        </p:txBody>
      </p:sp>
      <p:sp>
        <p:nvSpPr>
          <p:cNvPr id="17" name="Virage 16"/>
          <p:cNvSpPr/>
          <p:nvPr/>
        </p:nvSpPr>
        <p:spPr>
          <a:xfrm flipV="1">
            <a:off x="920654" y="167386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6686" y="256280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Dessin d’un cercle sur la position de la main droite…</a:t>
            </a:r>
            <a:endParaRPr lang="fr-FR" sz="2400" dirty="0"/>
          </a:p>
        </p:txBody>
      </p:sp>
      <p:sp>
        <p:nvSpPr>
          <p:cNvPr id="11" name="Virage 10"/>
          <p:cNvSpPr/>
          <p:nvPr/>
        </p:nvSpPr>
        <p:spPr>
          <a:xfrm flipV="1">
            <a:off x="723692" y="253511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6543" y="3126159"/>
            <a:ext cx="8695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Remarques concernant la calibration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5" y="3717032"/>
            <a:ext cx="2660792" cy="26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92488" y="3717032"/>
            <a:ext cx="5135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La calibration doit s’effectuer dans une </a:t>
            </a:r>
            <a:r>
              <a:rPr lang="fr-FR" sz="2400" b="1" u="sng" dirty="0" smtClean="0">
                <a:solidFill>
                  <a:srgbClr val="000000"/>
                </a:solidFill>
              </a:rPr>
              <a:t>position connue</a:t>
            </a:r>
            <a:r>
              <a:rPr lang="fr-FR" sz="2400" dirty="0" smtClean="0">
                <a:solidFill>
                  <a:srgbClr val="000000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</a:rPr>
              <a:t>Debout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</a:rPr>
              <a:t>Les jambes l’une contre l’autre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</a:rPr>
              <a:t>Les bras levés au dessus des épaules au niveau de la tête </a:t>
            </a:r>
            <a:endParaRPr lang="fr-FR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3059832" y="6146992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La pause « Y » (« Psi » pause)</a:t>
            </a:r>
            <a:endParaRPr lang="fr-FR" sz="2400" dirty="0"/>
          </a:p>
        </p:txBody>
      </p:sp>
      <p:sp>
        <p:nvSpPr>
          <p:cNvPr id="22" name="Virage 21"/>
          <p:cNvSpPr/>
          <p:nvPr/>
        </p:nvSpPr>
        <p:spPr>
          <a:xfrm flipV="1">
            <a:off x="2576838" y="6119308"/>
            <a:ext cx="324036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  <p:bldP spid="10" grpId="0"/>
      <p:bldP spid="11" grpId="0" animBg="1"/>
      <p:bldP spid="19" grpId="0"/>
      <p:bldP spid="20" grpId="0"/>
      <p:bldP spid="21" grpId="0"/>
      <p:bldP spid="2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2643" y="85514"/>
            <a:ext cx="8695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Les différentes étapes de la calibration : système bouclé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1"/>
            <a:ext cx="5400600" cy="562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à coins arrondis 17"/>
          <p:cNvSpPr/>
          <p:nvPr/>
        </p:nvSpPr>
        <p:spPr>
          <a:xfrm>
            <a:off x="5436096" y="908720"/>
            <a:ext cx="1493912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>
            <a:stCxn id="18" idx="1"/>
            <a:endCxn id="24" idx="3"/>
          </p:cNvCxnSpPr>
          <p:nvPr/>
        </p:nvCxnSpPr>
        <p:spPr>
          <a:xfrm flipH="1">
            <a:off x="4644008" y="1074730"/>
            <a:ext cx="79208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179512" y="714690"/>
            <a:ext cx="4464496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err="1" smtClean="0">
                <a:solidFill>
                  <a:srgbClr val="000000"/>
                </a:solidFill>
              </a:rPr>
              <a:t>OpenNI</a:t>
            </a:r>
            <a:r>
              <a:rPr lang="fr-FR" dirty="0" smtClean="0">
                <a:solidFill>
                  <a:srgbClr val="000000"/>
                </a:solidFill>
              </a:rPr>
              <a:t> détecte la présence d’un individu et lance la méthode « </a:t>
            </a:r>
            <a:r>
              <a:rPr lang="fr-FR" b="1" dirty="0" err="1" smtClean="0">
                <a:solidFill>
                  <a:srgbClr val="000000"/>
                </a:solidFill>
              </a:rPr>
              <a:t>onNewUser</a:t>
            </a:r>
            <a:r>
              <a:rPr lang="fr-FR" dirty="0" smtClean="0">
                <a:solidFill>
                  <a:srgbClr val="000000"/>
                </a:solidFill>
              </a:rPr>
              <a:t> »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5040052" y="1593854"/>
            <a:ext cx="2268252" cy="52605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9" name="Connecteur droit 28"/>
          <p:cNvCxnSpPr>
            <a:stCxn id="28" idx="1"/>
            <a:endCxn id="30" idx="3"/>
          </p:cNvCxnSpPr>
          <p:nvPr/>
        </p:nvCxnSpPr>
        <p:spPr>
          <a:xfrm flipH="1">
            <a:off x="4788024" y="1856879"/>
            <a:ext cx="2520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323528" y="1496839"/>
            <a:ext cx="4464496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Initialisation du </a:t>
            </a:r>
            <a:r>
              <a:rPr lang="fr-FR" dirty="0" err="1" smtClean="0">
                <a:solidFill>
                  <a:srgbClr val="000000"/>
                </a:solidFill>
              </a:rPr>
              <a:t>tracking</a:t>
            </a:r>
            <a:r>
              <a:rPr lang="fr-FR" dirty="0" smtClean="0">
                <a:solidFill>
                  <a:srgbClr val="000000"/>
                </a:solidFill>
              </a:rPr>
              <a:t> par l’appel de la méthode « </a:t>
            </a:r>
            <a:r>
              <a:rPr lang="fr-FR" b="1" dirty="0" err="1" smtClean="0">
                <a:solidFill>
                  <a:srgbClr val="000000"/>
                </a:solidFill>
              </a:rPr>
              <a:t>startPoseDetection</a:t>
            </a:r>
            <a:r>
              <a:rPr lang="fr-FR" dirty="0" smtClean="0">
                <a:solidFill>
                  <a:srgbClr val="000000"/>
                </a:solidFill>
              </a:rPr>
              <a:t> »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6" name="Flèche vers le bas 35"/>
          <p:cNvSpPr/>
          <p:nvPr/>
        </p:nvSpPr>
        <p:spPr>
          <a:xfrm>
            <a:off x="2302187" y="2384884"/>
            <a:ext cx="21914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899592" y="2842929"/>
            <a:ext cx="3024336" cy="57606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Test de la « pose Y » pour tous les utilisateurs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8" grpId="0" animBg="1"/>
      <p:bldP spid="30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83568" y="108012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On obtient l’image suivante: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287524" y="21602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120680" cy="462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55576" y="5469031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Cette image est comparée à une image de référence étalonnée par le fabriquant sur un mur plan situé à une distance connue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287524" y="5616691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2643" y="85514"/>
            <a:ext cx="8695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Les différentes étapes de la calibration : système bouclé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1"/>
            <a:ext cx="5400600" cy="562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5436096" y="2564904"/>
            <a:ext cx="1493912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>
            <a:stCxn id="12" idx="1"/>
            <a:endCxn id="14" idx="3"/>
          </p:cNvCxnSpPr>
          <p:nvPr/>
        </p:nvCxnSpPr>
        <p:spPr>
          <a:xfrm flipH="1" flipV="1">
            <a:off x="4706077" y="1039929"/>
            <a:ext cx="730019" cy="16909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169573" y="679889"/>
            <a:ext cx="4536504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Lorsque l’utilisateur a la bonne pose, lancement de la méthode « </a:t>
            </a:r>
            <a:r>
              <a:rPr lang="fr-FR" dirty="0" err="1" smtClean="0">
                <a:solidFill>
                  <a:srgbClr val="000000"/>
                </a:solidFill>
              </a:rPr>
              <a:t>onStartPose</a:t>
            </a:r>
            <a:r>
              <a:rPr lang="fr-FR" dirty="0" smtClean="0">
                <a:solidFill>
                  <a:srgbClr val="000000"/>
                </a:solidFill>
              </a:rPr>
              <a:t> »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572000" y="3315432"/>
            <a:ext cx="3312368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>
            <a:stCxn id="20" idx="1"/>
            <a:endCxn id="22" idx="2"/>
          </p:cNvCxnSpPr>
          <p:nvPr/>
        </p:nvCxnSpPr>
        <p:spPr>
          <a:xfrm flipH="1" flipV="1">
            <a:off x="2437825" y="2348880"/>
            <a:ext cx="2134175" cy="113256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169573" y="1628800"/>
            <a:ext cx="4536504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Déclanchement de la détection du </a:t>
            </a:r>
            <a:r>
              <a:rPr lang="fr-FR" dirty="0" err="1" smtClean="0">
                <a:solidFill>
                  <a:srgbClr val="000000"/>
                </a:solidFill>
              </a:rPr>
              <a:t>skelette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526868" y="4221088"/>
            <a:ext cx="3312368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2" name="Connecteur droit 31"/>
          <p:cNvCxnSpPr>
            <a:stCxn id="31" idx="1"/>
            <a:endCxn id="33" idx="3"/>
          </p:cNvCxnSpPr>
          <p:nvPr/>
        </p:nvCxnSpPr>
        <p:spPr>
          <a:xfrm flipH="1" flipV="1">
            <a:off x="2293166" y="3481442"/>
            <a:ext cx="2233702" cy="90565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204934" y="3121402"/>
            <a:ext cx="2088232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Fin de la calibration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3131840" y="6134491"/>
            <a:ext cx="2808312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9" name="Connecteur droit 38"/>
          <p:cNvCxnSpPr>
            <a:stCxn id="37" idx="1"/>
            <a:endCxn id="40" idx="2"/>
          </p:cNvCxnSpPr>
          <p:nvPr/>
        </p:nvCxnSpPr>
        <p:spPr>
          <a:xfrm flipH="1" flipV="1">
            <a:off x="1249050" y="5029524"/>
            <a:ext cx="1882790" cy="127097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204934" y="4309444"/>
            <a:ext cx="2088232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Lancement du </a:t>
            </a:r>
            <a:r>
              <a:rPr lang="fr-FR" dirty="0" err="1" smtClean="0">
                <a:solidFill>
                  <a:srgbClr val="000000"/>
                </a:solidFill>
              </a:rPr>
              <a:t>tracking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4444785" y="5157192"/>
            <a:ext cx="1481134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6331159" y="5157192"/>
            <a:ext cx="1481134" cy="3320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  <p:bldP spid="22" grpId="0" animBg="1"/>
      <p:bldP spid="31" grpId="0" animBg="1"/>
      <p:bldP spid="33" grpId="0" animBg="1"/>
      <p:bldP spid="37" grpId="0" animBg="1"/>
      <p:bldP spid="40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83568" y="108012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L’estimation de la distance est effectuée en calculant le déplacement d’un point par rapport à la grille originale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287524" y="21602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3" y="1772816"/>
            <a:ext cx="4099769" cy="309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691680" y="2441545"/>
            <a:ext cx="411604" cy="33004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52120" y="1038990"/>
            <a:ext cx="2201127" cy="146765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Déplacement des points % grille originale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stCxn id="8" idx="3"/>
            <a:endCxn id="9" idx="1"/>
          </p:cNvCxnSpPr>
          <p:nvPr/>
        </p:nvCxnSpPr>
        <p:spPr>
          <a:xfrm flipV="1">
            <a:off x="2103284" y="1772816"/>
            <a:ext cx="3548836" cy="8337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2987824" y="2458079"/>
            <a:ext cx="411604" cy="288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9" idx="3"/>
            <a:endCxn id="9" idx="1"/>
          </p:cNvCxnSpPr>
          <p:nvPr/>
        </p:nvCxnSpPr>
        <p:spPr>
          <a:xfrm flipV="1">
            <a:off x="3399428" y="1772816"/>
            <a:ext cx="2252692" cy="82926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1713089" y="3320427"/>
            <a:ext cx="411604" cy="33004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7" name="Connecteur droit 26"/>
          <p:cNvCxnSpPr>
            <a:stCxn id="26" idx="3"/>
            <a:endCxn id="9" idx="1"/>
          </p:cNvCxnSpPr>
          <p:nvPr/>
        </p:nvCxnSpPr>
        <p:spPr>
          <a:xfrm flipV="1">
            <a:off x="2124693" y="1772816"/>
            <a:ext cx="3527427" cy="17126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5150264" y="2916643"/>
            <a:ext cx="3204837" cy="146765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0000"/>
                </a:solidFill>
              </a:rPr>
              <a:t>la </a:t>
            </a:r>
            <a:r>
              <a:rPr lang="fr-FR" sz="2000" dirty="0" err="1">
                <a:solidFill>
                  <a:srgbClr val="000000"/>
                </a:solidFill>
              </a:rPr>
              <a:t>kinect</a:t>
            </a:r>
            <a:r>
              <a:rPr lang="fr-FR" sz="2000" dirty="0">
                <a:solidFill>
                  <a:srgbClr val="000000"/>
                </a:solidFill>
              </a:rPr>
              <a:t> est calibrée pour connaitre la position originelle de chacun des points</a:t>
            </a:r>
            <a:endParaRPr lang="fr-FR" sz="2000" dirty="0"/>
          </a:p>
        </p:txBody>
      </p:sp>
      <p:cxnSp>
        <p:nvCxnSpPr>
          <p:cNvPr id="44" name="Connecteur droit 43"/>
          <p:cNvCxnSpPr>
            <a:stCxn id="43" idx="0"/>
            <a:endCxn id="9" idx="2"/>
          </p:cNvCxnSpPr>
          <p:nvPr/>
        </p:nvCxnSpPr>
        <p:spPr>
          <a:xfrm flipV="1">
            <a:off x="6752683" y="2506642"/>
            <a:ext cx="1" cy="41000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/>
          <p:cNvSpPr/>
          <p:nvPr/>
        </p:nvSpPr>
        <p:spPr>
          <a:xfrm>
            <a:off x="1652080" y="5373216"/>
            <a:ext cx="7278012" cy="93624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00"/>
                </a:solidFill>
              </a:rPr>
              <a:t>Elle utilise leur déplacement pour estimer la </a:t>
            </a:r>
            <a:r>
              <a:rPr lang="fr-FR" sz="2400" b="1" u="sng" dirty="0">
                <a:solidFill>
                  <a:srgbClr val="000000"/>
                </a:solidFill>
              </a:rPr>
              <a:t>distance d’un objet </a:t>
            </a:r>
            <a:r>
              <a:rPr lang="fr-FR" sz="2400" dirty="0">
                <a:solidFill>
                  <a:srgbClr val="000000"/>
                </a:solidFill>
              </a:rPr>
              <a:t>dans cette partie de la scène</a:t>
            </a:r>
            <a:endParaRPr lang="fr-FR" sz="24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" name="Flèche vers le bas 46"/>
          <p:cNvSpPr/>
          <p:nvPr/>
        </p:nvSpPr>
        <p:spPr>
          <a:xfrm>
            <a:off x="6588224" y="4581128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35496" y="6459888"/>
            <a:ext cx="7416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Cette estimation est la base de toutes les possibilités de la </a:t>
            </a:r>
            <a:r>
              <a:rPr lang="fr-FR" dirty="0" err="1" smtClean="0"/>
              <a:t>kinect</a:t>
            </a:r>
            <a:r>
              <a:rPr lang="fr-FR" dirty="0" smtClean="0"/>
              <a:t>…</a:t>
            </a:r>
            <a:endParaRPr lang="fr-FR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26" grpId="0" animBg="1"/>
      <p:bldP spid="43" grpId="0" animBg="1"/>
      <p:bldP spid="48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7504" y="11722"/>
            <a:ext cx="821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Les limitations…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3" y="1772816"/>
            <a:ext cx="4099769" cy="309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5462736" y="248690"/>
            <a:ext cx="2880320" cy="146765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Ombres projetées par les objets touchés par la lumière IR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643523" y="2506642"/>
            <a:ext cx="411604" cy="1143827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>
            <a:stCxn id="18" idx="0"/>
            <a:endCxn id="17" idx="1"/>
          </p:cNvCxnSpPr>
          <p:nvPr/>
        </p:nvCxnSpPr>
        <p:spPr>
          <a:xfrm flipV="1">
            <a:off x="1849325" y="982516"/>
            <a:ext cx="3613411" cy="152412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 rot="19878687">
            <a:off x="2908532" y="2185028"/>
            <a:ext cx="1784116" cy="26097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4" name="Connecteur droit 23"/>
          <p:cNvCxnSpPr>
            <a:stCxn id="23" idx="3"/>
            <a:endCxn id="17" idx="1"/>
          </p:cNvCxnSpPr>
          <p:nvPr/>
        </p:nvCxnSpPr>
        <p:spPr>
          <a:xfrm flipV="1">
            <a:off x="4583141" y="982516"/>
            <a:ext cx="879595" cy="90477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4900714" y="2642357"/>
            <a:ext cx="3995936" cy="201622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</a:rPr>
              <a:t>Aucun point de la projection infrarouge effectuée par la </a:t>
            </a:r>
            <a:r>
              <a:rPr lang="fr-FR" sz="2400" dirty="0" err="1" smtClean="0">
                <a:solidFill>
                  <a:srgbClr val="000000"/>
                </a:solidFill>
              </a:rPr>
              <a:t>kinect</a:t>
            </a:r>
            <a:r>
              <a:rPr lang="fr-FR" sz="2400" dirty="0" smtClean="0">
                <a:solidFill>
                  <a:srgbClr val="000000"/>
                </a:solidFill>
              </a:rPr>
              <a:t> n’atteint </a:t>
            </a:r>
            <a:r>
              <a:rPr lang="fr-FR" sz="2400" b="1" u="sng" dirty="0" smtClean="0">
                <a:solidFill>
                  <a:srgbClr val="000000"/>
                </a:solidFill>
              </a:rPr>
              <a:t>les parties ombragées</a:t>
            </a:r>
            <a:endParaRPr lang="fr-FR" sz="24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Flèche vers le bas 36"/>
          <p:cNvSpPr/>
          <p:nvPr/>
        </p:nvSpPr>
        <p:spPr>
          <a:xfrm>
            <a:off x="6686872" y="1857273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89033" y="5213655"/>
            <a:ext cx="5493344" cy="131168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</a:rPr>
              <a:t>La </a:t>
            </a:r>
            <a:r>
              <a:rPr lang="fr-FR" sz="2400" dirty="0" err="1" smtClean="0">
                <a:solidFill>
                  <a:srgbClr val="000000"/>
                </a:solidFill>
              </a:rPr>
              <a:t>kinect</a:t>
            </a:r>
            <a:r>
              <a:rPr lang="fr-FR" sz="2400" dirty="0" smtClean="0">
                <a:solidFill>
                  <a:srgbClr val="000000"/>
                </a:solidFill>
              </a:rPr>
              <a:t> est incapable d’estimer la distance des points situés dans cette partie de l’espace</a:t>
            </a:r>
            <a:endParaRPr lang="fr-FR" sz="24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Virage 40"/>
          <p:cNvSpPr/>
          <p:nvPr/>
        </p:nvSpPr>
        <p:spPr>
          <a:xfrm rot="10800000">
            <a:off x="6491719" y="4868038"/>
            <a:ext cx="720080" cy="12252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34" grpId="0" animBg="1"/>
      <p:bldP spid="37" grpId="0" animBg="1"/>
      <p:bldP spid="42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7504" y="11722"/>
            <a:ext cx="821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Les autres matériels…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9"/>
          <a:stretch/>
        </p:blipFill>
        <p:spPr bwMode="auto">
          <a:xfrm>
            <a:off x="160162" y="3645024"/>
            <a:ext cx="7220150" cy="302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à coins arrondis 24"/>
          <p:cNvSpPr/>
          <p:nvPr/>
        </p:nvSpPr>
        <p:spPr>
          <a:xfrm flipH="1">
            <a:off x="2862785" y="4415836"/>
            <a:ext cx="677567" cy="66008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23528" y="785272"/>
            <a:ext cx="2539257" cy="120356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Webcam basse résolution classique (640*480 </a:t>
            </a:r>
            <a:r>
              <a:rPr lang="fr-FR" sz="2000" dirty="0" err="1" smtClean="0">
                <a:solidFill>
                  <a:srgbClr val="000000"/>
                </a:solidFill>
              </a:rPr>
              <a:t>pix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27" name="Connecteur droit 26"/>
          <p:cNvCxnSpPr>
            <a:stCxn id="25" idx="0"/>
            <a:endCxn id="26" idx="2"/>
          </p:cNvCxnSpPr>
          <p:nvPr/>
        </p:nvCxnSpPr>
        <p:spPr>
          <a:xfrm flipH="1" flipV="1">
            <a:off x="1593157" y="1988840"/>
            <a:ext cx="1608411" cy="242699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40352" y="797232"/>
            <a:ext cx="54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Possibilité de superposer l’image en couleur sur l’image en profondeur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3116863" y="108671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755857" y="2600908"/>
            <a:ext cx="2539257" cy="84352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Colorier l’image 3D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803678" y="2410604"/>
            <a:ext cx="3240360" cy="122413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Créer des scan 3D prenant en compte la couleur réelle des objets 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45" name="Connecteur droit 44"/>
          <p:cNvCxnSpPr>
            <a:stCxn id="43" idx="0"/>
            <a:endCxn id="39" idx="2"/>
          </p:cNvCxnSpPr>
          <p:nvPr/>
        </p:nvCxnSpPr>
        <p:spPr>
          <a:xfrm flipV="1">
            <a:off x="4025486" y="1628229"/>
            <a:ext cx="2262938" cy="97267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39" idx="2"/>
            <a:endCxn id="44" idx="0"/>
          </p:cNvCxnSpPr>
          <p:nvPr/>
        </p:nvCxnSpPr>
        <p:spPr>
          <a:xfrm>
            <a:off x="6288424" y="1628229"/>
            <a:ext cx="1135434" cy="78237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9" grpId="0"/>
      <p:bldP spid="40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8370" y="29835"/>
            <a:ext cx="1677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u="sng" dirty="0" smtClean="0"/>
              <a:t>Exemples: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0652" y="76001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0000"/>
                </a:solidFill>
              </a:rPr>
              <a:t>Image en profondeur colorée</a:t>
            </a:r>
            <a:endParaRPr lang="fr-FR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24" y="516629"/>
            <a:ext cx="4825481" cy="29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43" y="3861048"/>
            <a:ext cx="501484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570652" y="3472354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0000"/>
                </a:solidFill>
              </a:rPr>
              <a:t>Scan 3D coloré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42788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7504" y="11722"/>
            <a:ext cx="821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Les autres matériels…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9"/>
          <a:stretch/>
        </p:blipFill>
        <p:spPr bwMode="auto">
          <a:xfrm>
            <a:off x="160162" y="3645024"/>
            <a:ext cx="7220150" cy="302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à coins arrondis 13"/>
          <p:cNvSpPr/>
          <p:nvPr/>
        </p:nvSpPr>
        <p:spPr>
          <a:xfrm rot="21261849">
            <a:off x="703029" y="4976760"/>
            <a:ext cx="6134416" cy="360040"/>
          </a:xfrm>
          <a:prstGeom prst="roundRect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60162" y="2868465"/>
            <a:ext cx="2632621" cy="1008112"/>
          </a:xfrm>
          <a:prstGeom prst="roundRect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4 micros distribués le long de la </a:t>
            </a:r>
            <a:r>
              <a:rPr lang="fr-FR" sz="2000" dirty="0" err="1" smtClean="0">
                <a:solidFill>
                  <a:srgbClr val="000000"/>
                </a:solidFill>
              </a:rPr>
              <a:t>kinect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17" name="Connecteur droit 16"/>
          <p:cNvCxnSpPr>
            <a:stCxn id="14" idx="0"/>
            <a:endCxn id="16" idx="2"/>
          </p:cNvCxnSpPr>
          <p:nvPr/>
        </p:nvCxnSpPr>
        <p:spPr>
          <a:xfrm flipH="1" flipV="1">
            <a:off x="1476473" y="3876577"/>
            <a:ext cx="2276085" cy="110105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12568" y="862636"/>
            <a:ext cx="54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Possibilité de localiser les différents joueurs dans l’espace…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Flèche droite 22"/>
          <p:cNvSpPr/>
          <p:nvPr/>
        </p:nvSpPr>
        <p:spPr>
          <a:xfrm rot="16200000">
            <a:off x="998693" y="2045398"/>
            <a:ext cx="95555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563900" y="2037468"/>
            <a:ext cx="54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Attribution d’une commande particulière à un joueur particulier</a:t>
            </a:r>
            <a:endParaRPr lang="fr-FR" sz="2400" b="1" u="sng" dirty="0" smtClean="0">
              <a:latin typeface="Times New Roman" pitchFamily="18" charset="0"/>
            </a:endParaRPr>
          </a:p>
        </p:txBody>
      </p:sp>
      <p:pic>
        <p:nvPicPr>
          <p:cNvPr id="30" name="Picture 2" descr="C:\Users\Damien\AppData\Local\Microsoft\Windows\Temporary Internet Files\Content.IE5\N68MD6Y6\MC9004113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183" y="5572231"/>
            <a:ext cx="1273483" cy="1016732"/>
          </a:xfrm>
          <a:prstGeom prst="rect">
            <a:avLst/>
          </a:prstGeom>
          <a:noFill/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175407" y="5582886"/>
            <a:ext cx="47034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Pas de librairie disponible !!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5541473" y="1052737"/>
            <a:ext cx="720080" cy="820917"/>
          </a:xfrm>
          <a:prstGeom prst="bentArrow">
            <a:avLst>
              <a:gd name="adj1" fmla="val 16673"/>
              <a:gd name="adj2" fmla="val 2083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/>
      <p:bldP spid="23" grpId="0" animBg="1"/>
      <p:bldP spid="28" grpId="0"/>
      <p:bldP spid="31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7504" y="11722"/>
            <a:ext cx="821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Les autres matériels…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9"/>
          <a:stretch/>
        </p:blipFill>
        <p:spPr bwMode="auto">
          <a:xfrm>
            <a:off x="160162" y="3645024"/>
            <a:ext cx="7220150" cy="302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à coins arrondis 17"/>
          <p:cNvSpPr/>
          <p:nvPr/>
        </p:nvSpPr>
        <p:spPr>
          <a:xfrm>
            <a:off x="3319982" y="5480594"/>
            <a:ext cx="690944" cy="634291"/>
          </a:xfrm>
          <a:prstGeom prst="round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95535" y="3140968"/>
            <a:ext cx="2874289" cy="1008112"/>
          </a:xfrm>
          <a:prstGeom prst="round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>
                <a:solidFill>
                  <a:srgbClr val="000000"/>
                </a:solidFill>
              </a:rPr>
              <a:t>dispositifs d'inclinaison </a:t>
            </a:r>
            <a:r>
              <a:rPr lang="fr-FR" sz="2000" dirty="0" smtClean="0">
                <a:solidFill>
                  <a:srgbClr val="000000"/>
                </a:solidFill>
              </a:rPr>
              <a:t>motorisés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20" name="Connecteur droit 19"/>
          <p:cNvCxnSpPr>
            <a:stCxn id="18" idx="0"/>
            <a:endCxn id="19" idx="2"/>
          </p:cNvCxnSpPr>
          <p:nvPr/>
        </p:nvCxnSpPr>
        <p:spPr>
          <a:xfrm flipH="1" flipV="1">
            <a:off x="1832680" y="4149080"/>
            <a:ext cx="1832774" cy="13315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3845" y="590234"/>
            <a:ext cx="35576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Possibilité de rotation de haut en bas de la caméra et des micros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atin typeface="Times New Roman" pitchFamily="18" charset="0"/>
              </a:rPr>
              <a:t>(30°)</a:t>
            </a:r>
          </a:p>
        </p:txBody>
      </p:sp>
      <p:sp>
        <p:nvSpPr>
          <p:cNvPr id="29" name="Flèche droite 28"/>
          <p:cNvSpPr/>
          <p:nvPr/>
        </p:nvSpPr>
        <p:spPr>
          <a:xfrm rot="16200000">
            <a:off x="1480135" y="2446384"/>
            <a:ext cx="705090" cy="25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220072" y="473387"/>
            <a:ext cx="2874289" cy="1008112"/>
          </a:xfrm>
          <a:prstGeom prst="round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Adaptation à n’importe quel type de salle et nombre de joueur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33" name="Connecteur droit 32"/>
          <p:cNvCxnSpPr>
            <a:stCxn id="27" idx="3"/>
            <a:endCxn id="32" idx="1"/>
          </p:cNvCxnSpPr>
          <p:nvPr/>
        </p:nvCxnSpPr>
        <p:spPr>
          <a:xfrm flipV="1">
            <a:off x="3611514" y="977443"/>
            <a:ext cx="1608558" cy="39762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5301878" y="1940514"/>
            <a:ext cx="3302570" cy="1488486"/>
          </a:xfrm>
          <a:prstGeom prst="round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Calcul de la meilleur position pour l’enregistrement des différents joueurs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35" name="Connecteur droit 34"/>
          <p:cNvCxnSpPr>
            <a:stCxn id="27" idx="3"/>
            <a:endCxn id="34" idx="1"/>
          </p:cNvCxnSpPr>
          <p:nvPr/>
        </p:nvCxnSpPr>
        <p:spPr>
          <a:xfrm>
            <a:off x="3611514" y="1375064"/>
            <a:ext cx="1690364" cy="13096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6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9" grpId="0" animBg="1"/>
      <p:bldP spid="32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708" y="15007"/>
            <a:ext cx="8897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1.2. </a:t>
            </a:r>
            <a:r>
              <a:rPr lang="fr-FR" sz="2400" b="1" u="sng" dirty="0" smtClean="0">
                <a:solidFill>
                  <a:srgbClr val="00B050"/>
                </a:solidFill>
              </a:rPr>
              <a:t>Intérêt de la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kinect</a:t>
            </a:r>
            <a:r>
              <a:rPr lang="fr-FR" sz="2400" b="1" u="sng" dirty="0" smtClean="0">
                <a:solidFill>
                  <a:srgbClr val="00B050"/>
                </a:solidFill>
              </a:rPr>
              <a:t> par rapport à une caméra classique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68" y="46166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L’image en profondeur est plus facile à analyser pour la machine qu’une image en couleur classique.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287524" y="5696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480" y="1325959"/>
            <a:ext cx="3765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u="sng" dirty="0" smtClean="0"/>
              <a:t>Image couleur classique: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52549" y="1931640"/>
            <a:ext cx="77429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La reconnaissance d’objets et de personne passe par l’analyse des pixels…</a:t>
            </a:r>
          </a:p>
        </p:txBody>
      </p:sp>
      <p:sp>
        <p:nvSpPr>
          <p:cNvPr id="9" name="Virage 8"/>
          <p:cNvSpPr/>
          <p:nvPr/>
        </p:nvSpPr>
        <p:spPr>
          <a:xfrm flipV="1">
            <a:off x="377410" y="193164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7398" y="2924944"/>
            <a:ext cx="7742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Valeur des pixels dépend des conditions de prise de vue : éclairage, ouverture, modification des couleurs par l’appareil, etc…</a:t>
            </a:r>
          </a:p>
        </p:txBody>
      </p:sp>
      <p:sp>
        <p:nvSpPr>
          <p:cNvPr id="11" name="Virage 10"/>
          <p:cNvSpPr/>
          <p:nvPr/>
        </p:nvSpPr>
        <p:spPr>
          <a:xfrm flipV="1">
            <a:off x="372259" y="292494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Flèche droite à entaille 1"/>
          <p:cNvSpPr/>
          <p:nvPr/>
        </p:nvSpPr>
        <p:spPr>
          <a:xfrm>
            <a:off x="444223" y="4437112"/>
            <a:ext cx="815409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90558" y="4438974"/>
            <a:ext cx="7742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Impossibilité de connaitre facilement le contenu d’une image, de savoir où commence et où finit un objet, etc…</a:t>
            </a:r>
          </a:p>
        </p:txBody>
      </p:sp>
    </p:spTree>
    <p:extLst>
      <p:ext uri="{BB962C8B-B14F-4D97-AF65-F5344CB8AC3E}">
        <p14:creationId xmlns:p14="http://schemas.microsoft.com/office/powerpoint/2010/main" val="4652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9" grpId="0" animBg="1"/>
      <p:bldP spid="10" grpId="0"/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6768" y="729570"/>
            <a:ext cx="73756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cap="all" dirty="0" smtClean="0">
                <a:solidFill>
                  <a:srgbClr val="000000"/>
                </a:solidFill>
                <a:latin typeface="Times New Roman" pitchFamily="18" charset="0"/>
              </a:rPr>
              <a:t>Utilisation de la Kinect</a:t>
            </a:r>
            <a:endParaRPr lang="fr-FR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47" y="404664"/>
            <a:ext cx="7777269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5947" y="5229200"/>
            <a:ext cx="73756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 smtClean="0">
                <a:solidFill>
                  <a:srgbClr val="000000"/>
                </a:solidFill>
                <a:latin typeface="Times New Roman" pitchFamily="18" charset="0"/>
              </a:rPr>
              <a:t>… et l’ordinateur vit !!!</a:t>
            </a:r>
            <a:endParaRPr lang="fr-FR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7" y="2443163"/>
            <a:ext cx="7620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496" y="-27384"/>
            <a:ext cx="3765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u="sng" dirty="0" smtClean="0"/>
              <a:t>Image en profondeur: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1565" y="578297"/>
            <a:ext cx="77429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L’intensité des pixels est proportionnelle à la distance de l’objet considéré avec la caméra.</a:t>
            </a:r>
          </a:p>
        </p:txBody>
      </p:sp>
      <p:sp>
        <p:nvSpPr>
          <p:cNvPr id="9" name="Virage 8"/>
          <p:cNvSpPr/>
          <p:nvPr/>
        </p:nvSpPr>
        <p:spPr>
          <a:xfrm flipV="1">
            <a:off x="326426" y="57829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96414" y="1571601"/>
            <a:ext cx="7742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L’intensité des pixels est indépendante de l’éclairage</a:t>
            </a:r>
          </a:p>
        </p:txBody>
      </p:sp>
      <p:sp>
        <p:nvSpPr>
          <p:cNvPr id="11" name="Virage 10"/>
          <p:cNvSpPr/>
          <p:nvPr/>
        </p:nvSpPr>
        <p:spPr>
          <a:xfrm flipV="1">
            <a:off x="321275" y="1571601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Flèche droite à entaille 1"/>
          <p:cNvSpPr/>
          <p:nvPr/>
        </p:nvSpPr>
        <p:spPr>
          <a:xfrm>
            <a:off x="321275" y="2451281"/>
            <a:ext cx="815409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67610" y="2348880"/>
            <a:ext cx="77429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possibilité de localiser avec précision les objets dans la scène, où ils commencent / finissent, etc…</a:t>
            </a:r>
          </a:p>
        </p:txBody>
      </p:sp>
      <p:sp>
        <p:nvSpPr>
          <p:cNvPr id="12" name="Flèche droite à entaille 11"/>
          <p:cNvSpPr/>
          <p:nvPr/>
        </p:nvSpPr>
        <p:spPr>
          <a:xfrm>
            <a:off x="321275" y="3429000"/>
            <a:ext cx="815409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67610" y="3430862"/>
            <a:ext cx="7742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Reconstruction 3D de la scène.</a:t>
            </a:r>
          </a:p>
        </p:txBody>
      </p:sp>
      <p:sp>
        <p:nvSpPr>
          <p:cNvPr id="16" name="Flèche droite à entaille 15"/>
          <p:cNvSpPr/>
          <p:nvPr/>
        </p:nvSpPr>
        <p:spPr>
          <a:xfrm>
            <a:off x="321275" y="4221088"/>
            <a:ext cx="815409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67610" y="4222950"/>
            <a:ext cx="7742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Image en profondeur permet d’appliquer des algorithmes de </a:t>
            </a:r>
            <a:r>
              <a:rPr lang="fr-FR" sz="2400" dirty="0" err="1" smtClean="0"/>
              <a:t>tracking</a:t>
            </a:r>
            <a:r>
              <a:rPr lang="fr-FR" sz="2400" dirty="0" smtClean="0"/>
              <a:t> plus efficace que sur une image classique: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26852" y="5521528"/>
            <a:ext cx="7742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err="1" smtClean="0"/>
              <a:t>Tracking</a:t>
            </a:r>
            <a:r>
              <a:rPr lang="fr-FR" sz="2400" dirty="0" smtClean="0"/>
              <a:t> des personnes</a:t>
            </a:r>
          </a:p>
        </p:txBody>
      </p:sp>
      <p:sp>
        <p:nvSpPr>
          <p:cNvPr id="19" name="Virage 18"/>
          <p:cNvSpPr/>
          <p:nvPr/>
        </p:nvSpPr>
        <p:spPr>
          <a:xfrm flipV="1">
            <a:off x="351713" y="552152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78205" y="6165304"/>
            <a:ext cx="7742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err="1" smtClean="0"/>
              <a:t>Tracking</a:t>
            </a:r>
            <a:r>
              <a:rPr lang="fr-FR" sz="2400" dirty="0" smtClean="0"/>
              <a:t> des articulations du corps</a:t>
            </a:r>
          </a:p>
        </p:txBody>
      </p:sp>
      <p:sp>
        <p:nvSpPr>
          <p:cNvPr id="21" name="Virage 20"/>
          <p:cNvSpPr/>
          <p:nvPr/>
        </p:nvSpPr>
        <p:spPr>
          <a:xfrm flipV="1">
            <a:off x="303066" y="616530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Accolade fermante 2"/>
          <p:cNvSpPr/>
          <p:nvPr/>
        </p:nvSpPr>
        <p:spPr>
          <a:xfrm>
            <a:off x="5868144" y="5423279"/>
            <a:ext cx="504056" cy="120369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516217" y="5719550"/>
            <a:ext cx="262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Librairies performantes…</a:t>
            </a:r>
          </a:p>
        </p:txBody>
      </p:sp>
    </p:spTree>
    <p:extLst>
      <p:ext uri="{BB962C8B-B14F-4D97-AF65-F5344CB8AC3E}">
        <p14:creationId xmlns:p14="http://schemas.microsoft.com/office/powerpoint/2010/main" val="32501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3" grpId="0"/>
      <p:bldP spid="14" grpId="0"/>
      <p:bldP spid="17" grpId="0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8" y="615652"/>
            <a:ext cx="7975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8" y="3769568"/>
            <a:ext cx="78851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8370" y="29835"/>
            <a:ext cx="1677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u="sng" dirty="0" smtClean="0"/>
              <a:t>Exemples: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513460"/>
            <a:ext cx="4087168" cy="634454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Impossibilité de distinguer facilement les objets entre eux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 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7380312" y="864567"/>
            <a:ext cx="967225" cy="1052265"/>
          </a:xfrm>
          <a:prstGeom prst="roundRect">
            <a:avLst/>
          </a:prstGeom>
          <a:solidFill>
            <a:srgbClr val="FF33CC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16648" y="836712"/>
            <a:ext cx="2201127" cy="1162282"/>
          </a:xfrm>
          <a:prstGeom prst="roundRect">
            <a:avLst/>
          </a:prstGeom>
          <a:solidFill>
            <a:srgbClr val="FF33CC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Distinction facile des objets les plus proches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19" name="Connecteur droit 18"/>
          <p:cNvCxnSpPr>
            <a:stCxn id="17" idx="1"/>
            <a:endCxn id="18" idx="3"/>
          </p:cNvCxnSpPr>
          <p:nvPr/>
        </p:nvCxnSpPr>
        <p:spPr>
          <a:xfrm flipH="1">
            <a:off x="6817775" y="1390700"/>
            <a:ext cx="562537" cy="27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6228184" y="3861048"/>
            <a:ext cx="2376264" cy="2880320"/>
          </a:xfrm>
          <a:prstGeom prst="roundRect">
            <a:avLst/>
          </a:prstGeom>
          <a:solidFill>
            <a:srgbClr val="FF33CC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9" name="Connecteur droit 28"/>
          <p:cNvCxnSpPr>
            <a:stCxn id="28" idx="0"/>
            <a:endCxn id="18" idx="2"/>
          </p:cNvCxnSpPr>
          <p:nvPr/>
        </p:nvCxnSpPr>
        <p:spPr>
          <a:xfrm flipH="1" flipV="1">
            <a:off x="5717212" y="1998994"/>
            <a:ext cx="1699104" cy="1862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68838" y="32082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Image en couleur classique</a:t>
            </a:r>
            <a:endParaRPr lang="fr-FR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5099722" y="16040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Image en profondeur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2031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708" y="15007"/>
            <a:ext cx="8897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1.3. </a:t>
            </a:r>
            <a:r>
              <a:rPr lang="fr-FR" sz="2400" b="1" u="sng" dirty="0" smtClean="0">
                <a:solidFill>
                  <a:srgbClr val="00B050"/>
                </a:solidFill>
              </a:rPr>
              <a:t>Création de la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kinect</a:t>
            </a:r>
            <a:r>
              <a:rPr lang="fr-FR" sz="2400" b="1" u="sng" dirty="0" smtClean="0">
                <a:solidFill>
                  <a:srgbClr val="00B050"/>
                </a:solidFill>
              </a:rPr>
              <a:t> et hacking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opensource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68" y="46166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Kinect développé par Microsoft – périphérique de la </a:t>
            </a:r>
            <a:br>
              <a:rPr lang="fr-FR" sz="2400" dirty="0" smtClean="0"/>
            </a:br>
            <a:r>
              <a:rPr lang="fr-FR" sz="2400" dirty="0" smtClean="0"/>
              <a:t>Xbox 360…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287524" y="5696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1082" y="126876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Résultat d’années de recherche académique dans l’imagerie robotique (computer vision)…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285038" y="1376772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81082" y="2204864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La hardware a été développé par </a:t>
            </a:r>
            <a:r>
              <a:rPr lang="fr-FR" sz="2400" dirty="0" err="1" smtClean="0"/>
              <a:t>PrimeSense</a:t>
            </a:r>
            <a:r>
              <a:rPr lang="fr-FR" sz="2400" dirty="0" smtClean="0"/>
              <a:t>, une entreprise israélienne qui a d’autres caméra en profondeur basées sur la technique de projection IR…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285038" y="231287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90464" y="342900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4 novembre 2010 : lancement de la </a:t>
            </a:r>
            <a:r>
              <a:rPr lang="fr-FR" sz="2400" dirty="0" err="1" smtClean="0"/>
              <a:t>kinect</a:t>
            </a:r>
            <a:r>
              <a:rPr lang="fr-FR" sz="2400" dirty="0" smtClean="0"/>
              <a:t> (association des algorithme de Microsoft &amp; hardware </a:t>
            </a:r>
            <a:r>
              <a:rPr lang="fr-FR" sz="2400" dirty="0" err="1" smtClean="0"/>
              <a:t>PrimeSense</a:t>
            </a:r>
            <a:r>
              <a:rPr lang="fr-FR" sz="2400" dirty="0" smtClean="0"/>
              <a:t>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94420" y="3537012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50063" y="4365104"/>
            <a:ext cx="7742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Succès commercial : 10M d’unité vendu le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mois !! </a:t>
            </a:r>
          </a:p>
        </p:txBody>
      </p:sp>
      <p:sp>
        <p:nvSpPr>
          <p:cNvPr id="21" name="Virage 20"/>
          <p:cNvSpPr/>
          <p:nvPr/>
        </p:nvSpPr>
        <p:spPr>
          <a:xfrm flipV="1">
            <a:off x="374924" y="436510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50062" y="4941168"/>
            <a:ext cx="8193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Début du hacking : développement des drivers </a:t>
            </a:r>
            <a:r>
              <a:rPr lang="fr-FR" sz="2400" dirty="0" err="1" smtClean="0"/>
              <a:t>opensource</a:t>
            </a:r>
            <a:r>
              <a:rPr lang="fr-FR" sz="2400" dirty="0" smtClean="0"/>
              <a:t>.. (</a:t>
            </a:r>
            <a:r>
              <a:rPr lang="fr-FR" sz="2400" dirty="0" err="1" smtClean="0"/>
              <a:t>kinect</a:t>
            </a:r>
            <a:r>
              <a:rPr lang="fr-FR" sz="2400" dirty="0" smtClean="0"/>
              <a:t> = système propriétaire fermé!)</a:t>
            </a:r>
          </a:p>
        </p:txBody>
      </p:sp>
      <p:sp>
        <p:nvSpPr>
          <p:cNvPr id="23" name="Virage 22"/>
          <p:cNvSpPr/>
          <p:nvPr/>
        </p:nvSpPr>
        <p:spPr>
          <a:xfrm flipV="1">
            <a:off x="374923" y="494116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02970" y="577216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Adafruit</a:t>
            </a:r>
            <a:r>
              <a:rPr lang="fr-FR" sz="2400" dirty="0" smtClean="0"/>
              <a:t> (compagnie NY): 3000$ de récompense pour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driver </a:t>
            </a:r>
            <a:r>
              <a:rPr lang="fr-FR" sz="2400" dirty="0" err="1" smtClean="0"/>
              <a:t>opensource</a:t>
            </a:r>
            <a:r>
              <a:rPr lang="fr-FR" sz="2400" dirty="0" smtClean="0"/>
              <a:t> 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306926" y="58801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/>
      <p:bldP spid="14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86946" y="260648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Adafruit</a:t>
            </a:r>
            <a:r>
              <a:rPr lang="fr-FR" sz="2400" dirty="0" smtClean="0"/>
              <a:t> (compagnie NY): 3000$ de récompense pour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driver </a:t>
            </a:r>
            <a:r>
              <a:rPr lang="fr-FR" sz="2400" dirty="0" err="1" smtClean="0"/>
              <a:t>opensource</a:t>
            </a:r>
            <a:r>
              <a:rPr lang="fr-FR" sz="2400" dirty="0" smtClean="0"/>
              <a:t> 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90902" y="36866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50062" y="1052736"/>
            <a:ext cx="8193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Le 10 novembre (1 semaine après le lancement !!) :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driver public qui permet de manipuler l’image en profondeur par Hector Martin.</a:t>
            </a:r>
          </a:p>
        </p:txBody>
      </p:sp>
      <p:sp>
        <p:nvSpPr>
          <p:cNvPr id="27" name="Virage 26"/>
          <p:cNvSpPr/>
          <p:nvPr/>
        </p:nvSpPr>
        <p:spPr>
          <a:xfrm flipV="1">
            <a:off x="374923" y="105273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50062" y="2348880"/>
            <a:ext cx="8193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Etablissement du projet « </a:t>
            </a:r>
            <a:r>
              <a:rPr lang="fr-FR" sz="2400" dirty="0" err="1" smtClean="0"/>
              <a:t>OpenKinect</a:t>
            </a:r>
            <a:r>
              <a:rPr lang="fr-FR" sz="2400" dirty="0" smtClean="0"/>
              <a:t> » qui propose jusqu’à aujourd’hui des améliorations…</a:t>
            </a:r>
          </a:p>
        </p:txBody>
      </p:sp>
      <p:sp>
        <p:nvSpPr>
          <p:cNvPr id="29" name="Virage 28"/>
          <p:cNvSpPr/>
          <p:nvPr/>
        </p:nvSpPr>
        <p:spPr>
          <a:xfrm flipV="1">
            <a:off x="374923" y="234888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50062" y="3284984"/>
            <a:ext cx="819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Explosion de librairie pour différents environnement…</a:t>
            </a:r>
          </a:p>
        </p:txBody>
      </p:sp>
      <p:sp>
        <p:nvSpPr>
          <p:cNvPr id="31" name="Virage 30"/>
          <p:cNvSpPr/>
          <p:nvPr/>
        </p:nvSpPr>
        <p:spPr>
          <a:xfrm flipV="1">
            <a:off x="374923" y="328498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923759" y="3933056"/>
            <a:ext cx="8193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En particulier développement de librairies pour </a:t>
            </a:r>
            <a:r>
              <a:rPr lang="fr-FR" sz="2400" b="1" u="sng" dirty="0" smtClean="0"/>
              <a:t>Processing</a:t>
            </a:r>
            <a:r>
              <a:rPr lang="fr-FR" sz="2400" dirty="0" smtClean="0"/>
              <a:t> (Dan </a:t>
            </a:r>
            <a:r>
              <a:rPr lang="fr-FR" sz="2400" dirty="0" err="1" smtClean="0"/>
              <a:t>Shiffman</a:t>
            </a:r>
            <a:r>
              <a:rPr lang="fr-FR" sz="2400" dirty="0" smtClean="0"/>
              <a:t>).</a:t>
            </a:r>
          </a:p>
        </p:txBody>
      </p:sp>
      <p:sp>
        <p:nvSpPr>
          <p:cNvPr id="33" name="Virage 32"/>
          <p:cNvSpPr/>
          <p:nvPr/>
        </p:nvSpPr>
        <p:spPr>
          <a:xfrm flipV="1">
            <a:off x="348620" y="393305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8949" y="4784858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/>
              <a:t>En réponse à cet intérêt </a:t>
            </a:r>
            <a:r>
              <a:rPr lang="fr-FR" sz="2400" b="1" dirty="0" err="1" smtClean="0"/>
              <a:t>PrimeSense</a:t>
            </a:r>
            <a:r>
              <a:rPr lang="fr-FR" sz="2400" b="1" dirty="0" smtClean="0"/>
              <a:t> Libère ses drivers de la </a:t>
            </a:r>
            <a:r>
              <a:rPr lang="fr-FR" sz="2400" b="1" dirty="0" err="1" smtClean="0"/>
              <a:t>kinect</a:t>
            </a:r>
            <a:r>
              <a:rPr lang="fr-FR" sz="2400" b="1" dirty="0" smtClean="0"/>
              <a:t> !!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Flèche droite 34"/>
          <p:cNvSpPr/>
          <p:nvPr/>
        </p:nvSpPr>
        <p:spPr>
          <a:xfrm>
            <a:off x="212905" y="489287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029758" y="5733256"/>
            <a:ext cx="819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Système </a:t>
            </a:r>
            <a:r>
              <a:rPr lang="fr-FR" sz="2400" dirty="0" err="1" smtClean="0"/>
              <a:t>OpenNI</a:t>
            </a:r>
            <a:r>
              <a:rPr lang="fr-FR" sz="2400" dirty="0" smtClean="0"/>
              <a:t> : Natural Interaction</a:t>
            </a:r>
          </a:p>
        </p:txBody>
      </p:sp>
      <p:sp>
        <p:nvSpPr>
          <p:cNvPr id="37" name="Virage 36"/>
          <p:cNvSpPr/>
          <p:nvPr/>
        </p:nvSpPr>
        <p:spPr>
          <a:xfrm flipV="1">
            <a:off x="454619" y="573325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86946" y="260648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Deux systèmes </a:t>
            </a:r>
            <a:r>
              <a:rPr lang="fr-FR" sz="2400" dirty="0" err="1" smtClean="0"/>
              <a:t>opensource</a:t>
            </a:r>
            <a:r>
              <a:rPr lang="fr-FR" sz="2400" dirty="0" smtClean="0"/>
              <a:t> pour contrôler la </a:t>
            </a:r>
            <a:r>
              <a:rPr lang="fr-FR" sz="2400" dirty="0" err="1" smtClean="0"/>
              <a:t>kinect</a:t>
            </a:r>
            <a:r>
              <a:rPr lang="fr-FR" sz="2400" dirty="0" smtClean="0"/>
              <a:t> 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90902" y="36866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733" y="980728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err="1"/>
              <a:t>OpenKinect</a:t>
            </a:r>
            <a:endParaRPr lang="fr-FR" sz="28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4788024" y="980728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err="1" smtClean="0"/>
              <a:t>OpenNI</a:t>
            </a:r>
            <a:endParaRPr lang="fr-FR" sz="2800" b="1" u="sng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2504" y="1754307"/>
            <a:ext cx="394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- Accès aux </a:t>
            </a:r>
            <a:r>
              <a:rPr lang="fr-FR" sz="2400" dirty="0" err="1" smtClean="0"/>
              <a:t>servo-moteurs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535415" y="1754307"/>
            <a:ext cx="4532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- Pas d’ </a:t>
            </a:r>
            <a:r>
              <a:rPr lang="fr-FR" sz="2400" dirty="0" err="1" smtClean="0"/>
              <a:t>ccès</a:t>
            </a:r>
            <a:r>
              <a:rPr lang="fr-FR" sz="2400" dirty="0" smtClean="0"/>
              <a:t> aux </a:t>
            </a:r>
            <a:r>
              <a:rPr lang="fr-FR" sz="2400" dirty="0" err="1" smtClean="0"/>
              <a:t>servo-moteurs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9448" y="2348880"/>
            <a:ext cx="4184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- Licence « full </a:t>
            </a:r>
            <a:r>
              <a:rPr lang="fr-FR" sz="2400" dirty="0" err="1" smtClean="0"/>
              <a:t>opensource</a:t>
            </a:r>
            <a:r>
              <a:rPr lang="fr-FR" sz="2400" dirty="0" smtClean="0"/>
              <a:t> »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32359" y="2348880"/>
            <a:ext cx="45321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- License GNU-LGPL (similaire à </a:t>
            </a:r>
            <a:r>
              <a:rPr lang="fr-FR" sz="2400" dirty="0" err="1" smtClean="0"/>
              <a:t>openkinect</a:t>
            </a:r>
            <a:r>
              <a:rPr lang="fr-FR" sz="2400" dirty="0" smtClean="0"/>
              <a:t>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532359" y="3356992"/>
            <a:ext cx="45321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- Certains modules non-accessibles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0902" y="4293096"/>
            <a:ext cx="4184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- </a:t>
            </a:r>
            <a:r>
              <a:rPr lang="fr-FR" sz="2400" dirty="0" err="1" smtClean="0"/>
              <a:t>Acces</a:t>
            </a:r>
            <a:r>
              <a:rPr lang="fr-FR" sz="2400" dirty="0" smtClean="0"/>
              <a:t> à l’image en profondeur »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635952" y="4293096"/>
            <a:ext cx="4184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- </a:t>
            </a:r>
            <a:r>
              <a:rPr lang="fr-FR" sz="2400" dirty="0" err="1" smtClean="0"/>
              <a:t>Acces</a:t>
            </a:r>
            <a:r>
              <a:rPr lang="fr-FR" sz="2400" dirty="0" smtClean="0"/>
              <a:t> à l’image en profondeur »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03501" y="5301208"/>
            <a:ext cx="4184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- Pas de </a:t>
            </a:r>
            <a:r>
              <a:rPr lang="fr-FR" sz="2400" dirty="0" err="1"/>
              <a:t>Tracking</a:t>
            </a:r>
            <a:r>
              <a:rPr lang="fr-FR" sz="2400" dirty="0"/>
              <a:t> des articulations de plusieurs personnes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648551" y="5301208"/>
            <a:ext cx="4184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- </a:t>
            </a:r>
            <a:r>
              <a:rPr lang="fr-FR" sz="2400" dirty="0" err="1" smtClean="0"/>
              <a:t>Tracking</a:t>
            </a:r>
            <a:r>
              <a:rPr lang="fr-FR" sz="2400" dirty="0" smtClean="0"/>
              <a:t> des articulations de plusieurs personnes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4288021" y="881718"/>
            <a:ext cx="4776474" cy="561981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2364179" y="851143"/>
            <a:ext cx="1847781" cy="65280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Choix de l’auteur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45" name="Connecteur droit 44"/>
          <p:cNvCxnSpPr>
            <a:stCxn id="43" idx="1"/>
            <a:endCxn id="44" idx="2"/>
          </p:cNvCxnSpPr>
          <p:nvPr/>
        </p:nvCxnSpPr>
        <p:spPr>
          <a:xfrm flipH="1" flipV="1">
            <a:off x="3288070" y="1503948"/>
            <a:ext cx="999951" cy="218768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19" grpId="0"/>
      <p:bldP spid="20" grpId="0"/>
      <p:bldP spid="21" grpId="0"/>
      <p:bldP spid="22" grpId="0"/>
      <p:bldP spid="23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07098" y="1196752"/>
            <a:ext cx="86409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Chapitre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5400" b="1" u="sng" cap="all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u="sng" cap="all" dirty="0">
                <a:solidFill>
                  <a:srgbClr val="FF0000"/>
                </a:solidFill>
                <a:latin typeface="Times New Roman" pitchFamily="18" charset="0"/>
              </a:rPr>
              <a:t>Travailler sur l’image en profondeur</a:t>
            </a:r>
            <a:endParaRPr lang="fr-FR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II. Travailler sur l’image en profondeur </a:t>
            </a: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709" y="404664"/>
            <a:ext cx="9077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2.1. </a:t>
            </a:r>
            <a:r>
              <a:rPr lang="fr-FR" sz="2400" b="1" u="sng" dirty="0" smtClean="0">
                <a:solidFill>
                  <a:srgbClr val="00B050"/>
                </a:solidFill>
              </a:rPr>
              <a:t>Installation de la librairie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SimpleOpenNI</a:t>
            </a:r>
            <a:r>
              <a:rPr lang="fr-FR" sz="2400" b="1" u="sng" dirty="0" smtClean="0">
                <a:solidFill>
                  <a:srgbClr val="00B050"/>
                </a:solidFill>
              </a:rPr>
              <a:t> pour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Processing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86946" y="94181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En 2 phases: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90902" y="1049831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980352" y="1448779"/>
            <a:ext cx="819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Installation de la librairie </a:t>
            </a:r>
            <a:r>
              <a:rPr lang="fr-FR" sz="2400" dirty="0" err="1" smtClean="0"/>
              <a:t>OpenNI</a:t>
            </a:r>
            <a:r>
              <a:rPr lang="fr-FR" sz="2400" dirty="0" smtClean="0"/>
              <a:t> sur l’ordinateur</a:t>
            </a:r>
          </a:p>
        </p:txBody>
      </p:sp>
      <p:sp>
        <p:nvSpPr>
          <p:cNvPr id="26" name="Virage 25"/>
          <p:cNvSpPr/>
          <p:nvPr/>
        </p:nvSpPr>
        <p:spPr>
          <a:xfrm flipV="1">
            <a:off x="405213" y="144877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003949" y="1910444"/>
            <a:ext cx="819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Installation de la librairie </a:t>
            </a:r>
            <a:r>
              <a:rPr lang="fr-FR" sz="2400" dirty="0" err="1" smtClean="0"/>
              <a:t>SimpleOpenNI</a:t>
            </a:r>
            <a:r>
              <a:rPr lang="fr-FR" sz="2400" dirty="0" smtClean="0"/>
              <a:t> sur </a:t>
            </a:r>
            <a:r>
              <a:rPr lang="fr-FR" sz="2400" dirty="0" err="1" smtClean="0"/>
              <a:t>Procesisng</a:t>
            </a:r>
            <a:endParaRPr lang="fr-FR" sz="2400" dirty="0" smtClean="0"/>
          </a:p>
        </p:txBody>
      </p:sp>
      <p:sp>
        <p:nvSpPr>
          <p:cNvPr id="28" name="Virage 27"/>
          <p:cNvSpPr/>
          <p:nvPr/>
        </p:nvSpPr>
        <p:spPr>
          <a:xfrm flipV="1">
            <a:off x="428810" y="191044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95" y="3180159"/>
            <a:ext cx="910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https://</a:t>
            </a:r>
            <a:r>
              <a:rPr lang="fr-FR" sz="2800" dirty="0" smtClean="0">
                <a:solidFill>
                  <a:srgbClr val="FF0000"/>
                </a:solidFill>
              </a:rPr>
              <a:t>code.google.com/p/simple-openni/wiki/Installation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29" name="Picture 2" descr="C:\Users\Damien\AppData\Local\Microsoft\Windows\Temporary Internet Files\Content.IE5\N68MD6Y6\MC9004113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47310"/>
            <a:ext cx="865490" cy="690996"/>
          </a:xfrm>
          <a:prstGeom prst="rect">
            <a:avLst/>
          </a:prstGeom>
          <a:noFill/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873265" y="3687415"/>
            <a:ext cx="819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Mac : OS X   →  A priori, pas </a:t>
            </a:r>
            <a:r>
              <a:rPr lang="fr-FR" sz="2400" dirty="0" err="1" smtClean="0"/>
              <a:t>d’install</a:t>
            </a:r>
            <a:r>
              <a:rPr lang="fr-FR" sz="2400" dirty="0" smtClean="0"/>
              <a:t> préalable (voir site)</a:t>
            </a:r>
          </a:p>
        </p:txBody>
      </p:sp>
      <p:sp>
        <p:nvSpPr>
          <p:cNvPr id="34" name="Virage 33"/>
          <p:cNvSpPr/>
          <p:nvPr/>
        </p:nvSpPr>
        <p:spPr>
          <a:xfrm flipV="1">
            <a:off x="298126" y="3687415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873265" y="4335487"/>
            <a:ext cx="819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Windows: télécharger et installer </a:t>
            </a:r>
            <a:r>
              <a:rPr lang="fr-FR" sz="2400" b="1" dirty="0">
                <a:hlinkClick r:id="rId3"/>
              </a:rPr>
              <a:t>Kinect </a:t>
            </a:r>
            <a:r>
              <a:rPr lang="fr-FR" sz="2400" b="1" dirty="0" smtClean="0">
                <a:hlinkClick r:id="rId3"/>
              </a:rPr>
              <a:t>SDK</a:t>
            </a:r>
            <a:r>
              <a:rPr lang="fr-FR" sz="2400" b="1" dirty="0" smtClean="0"/>
              <a:t> </a:t>
            </a:r>
            <a:endParaRPr lang="fr-FR" sz="2400" dirty="0" smtClean="0"/>
          </a:p>
        </p:txBody>
      </p:sp>
      <p:sp>
        <p:nvSpPr>
          <p:cNvPr id="36" name="Virage 35"/>
          <p:cNvSpPr/>
          <p:nvPr/>
        </p:nvSpPr>
        <p:spPr>
          <a:xfrm flipV="1">
            <a:off x="298126" y="433548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828" y="5617176"/>
            <a:ext cx="8532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http://zigfu.com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    &gt;   « 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download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plugin »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77846" y="2615086"/>
            <a:ext cx="3099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 smtClean="0">
                <a:solidFill>
                  <a:srgbClr val="FF0000"/>
                </a:solidFill>
              </a:rPr>
              <a:t>Instructions sur</a:t>
            </a:r>
            <a:r>
              <a:rPr lang="fr-FR" sz="2800" dirty="0" smtClean="0">
                <a:solidFill>
                  <a:srgbClr val="FF0000"/>
                </a:solidFill>
              </a:rPr>
              <a:t>: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38" name="Picture 2" descr="C:\Users\Damien\AppData\Local\Microsoft\Windows\Temporary Internet Files\Content.IE5\N68MD6Y6\MC9004113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567" y="4869160"/>
            <a:ext cx="865490" cy="690996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3099684" y="5036936"/>
            <a:ext cx="4856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 smtClean="0">
                <a:solidFill>
                  <a:srgbClr val="FF0000"/>
                </a:solidFill>
              </a:rPr>
              <a:t>Installation rapide sur: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074025" y="6309320"/>
            <a:ext cx="4003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Windows / MAC</a:t>
            </a:r>
          </a:p>
        </p:txBody>
      </p:sp>
      <p:sp>
        <p:nvSpPr>
          <p:cNvPr id="46" name="Virage 45"/>
          <p:cNvSpPr/>
          <p:nvPr/>
        </p:nvSpPr>
        <p:spPr>
          <a:xfrm flipV="1">
            <a:off x="498886" y="630932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4288" y="511388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À tester…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8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/>
      <p:bldP spid="28" grpId="0" animBg="1"/>
      <p:bldP spid="2" grpId="0"/>
      <p:bldP spid="33" grpId="0"/>
      <p:bldP spid="34" grpId="0" animBg="1"/>
      <p:bldP spid="35" grpId="0"/>
      <p:bldP spid="36" grpId="0" animBg="1"/>
      <p:bldP spid="3" grpId="0"/>
      <p:bldP spid="37" grpId="0"/>
      <p:bldP spid="42" grpId="0"/>
      <p:bldP spid="45" grpId="0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588" y="646331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hlinkClick r:id="rId2"/>
              </a:rPr>
              <a:t>https://code.google.com/p/simple-openni/wiki/Installation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07504" y="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u="sng" dirty="0">
                <a:solidFill>
                  <a:srgbClr val="FF0000"/>
                </a:solidFill>
              </a:rPr>
              <a:t>Windows</a:t>
            </a:r>
            <a:r>
              <a:rPr lang="fr-FR" sz="3600" u="sng" dirty="0" smtClean="0">
                <a:solidFill>
                  <a:srgbClr val="FF0000"/>
                </a:solidFill>
              </a:rPr>
              <a:t>:</a:t>
            </a:r>
            <a:endParaRPr lang="fr-FR" sz="3600" u="sng" dirty="0">
              <a:solidFill>
                <a:srgbClr val="FF0000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04524" y="75115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" y="1268760"/>
            <a:ext cx="89653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4174196" y="2743592"/>
            <a:ext cx="4665708" cy="241463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fr-FR" sz="2800" dirty="0" smtClean="0">
                <a:solidFill>
                  <a:schemeClr val="tx1"/>
                </a:solidFill>
              </a:rPr>
              <a:t>Télécharger le lien suivant</a:t>
            </a:r>
          </a:p>
          <a:p>
            <a:pPr marL="514350" indent="-514350">
              <a:buAutoNum type="arabicParenR"/>
            </a:pPr>
            <a:r>
              <a:rPr lang="fr-FR" sz="2800" dirty="0" smtClean="0">
                <a:solidFill>
                  <a:schemeClr val="tx1"/>
                </a:solidFill>
              </a:rPr>
              <a:t>Procéder à l’installation automatique de la librairie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80587" y="5051547"/>
            <a:ext cx="811093" cy="249661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/>
          <p:cNvCxnSpPr>
            <a:stCxn id="7" idx="1"/>
            <a:endCxn id="8" idx="3"/>
          </p:cNvCxnSpPr>
          <p:nvPr/>
        </p:nvCxnSpPr>
        <p:spPr>
          <a:xfrm flipH="1">
            <a:off x="1691680" y="3950910"/>
            <a:ext cx="2482516" cy="12254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00698" y="188640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Installation de la librairie </a:t>
            </a:r>
            <a:r>
              <a:rPr lang="fr-FR" sz="2400" dirty="0" err="1" smtClean="0"/>
              <a:t>SimpleOpenNI</a:t>
            </a:r>
            <a:r>
              <a:rPr lang="fr-FR" sz="2400" dirty="0" smtClean="0"/>
              <a:t> sous Processing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104654" y="296652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3"/>
          <a:stretch/>
        </p:blipFill>
        <p:spPr bwMode="auto">
          <a:xfrm>
            <a:off x="234950" y="990600"/>
            <a:ext cx="416941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58" y="1524197"/>
            <a:ext cx="41624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3707904" y="1916832"/>
            <a:ext cx="6964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402408" y="2652152"/>
            <a:ext cx="1152128" cy="249661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1159" y="5661248"/>
            <a:ext cx="3603250" cy="74773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Lancer l’installation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>
            <a:endCxn id="8" idx="2"/>
          </p:cNvCxnSpPr>
          <p:nvPr/>
        </p:nvCxnSpPr>
        <p:spPr>
          <a:xfrm flipV="1">
            <a:off x="6864013" y="2901813"/>
            <a:ext cx="1114459" cy="277467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3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7227" y="116632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u="sng" dirty="0" smtClean="0"/>
              <a:t>1</a:t>
            </a:r>
            <a:r>
              <a:rPr lang="fr-FR" sz="2400" u="sng" baseline="30000" dirty="0" smtClean="0"/>
              <a:t>er</a:t>
            </a:r>
            <a:r>
              <a:rPr lang="fr-FR" sz="2400" u="sng" dirty="0" smtClean="0"/>
              <a:t> test</a:t>
            </a:r>
            <a:r>
              <a:rPr lang="fr-FR" sz="2400" dirty="0" smtClean="0"/>
              <a:t>: sur 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 2.2.1 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81183" y="22464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0675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48890" y="601423"/>
            <a:ext cx="8743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File &gt; </a:t>
            </a:r>
            <a:r>
              <a:rPr lang="fr-FR" dirty="0" err="1" smtClean="0"/>
              <a:t>Examples</a:t>
            </a:r>
            <a:r>
              <a:rPr lang="fr-FR" dirty="0" smtClean="0"/>
              <a:t> &gt; </a:t>
            </a:r>
            <a:r>
              <a:rPr lang="fr-FR" dirty="0" err="1" smtClean="0"/>
              <a:t>contributed</a:t>
            </a:r>
            <a:r>
              <a:rPr lang="fr-FR" dirty="0" smtClean="0"/>
              <a:t> </a:t>
            </a:r>
            <a:r>
              <a:rPr lang="fr-FR" dirty="0" err="1" smtClean="0"/>
              <a:t>Libraries</a:t>
            </a:r>
            <a:r>
              <a:rPr lang="fr-FR" dirty="0" smtClean="0"/>
              <a:t> &gt; </a:t>
            </a:r>
            <a:r>
              <a:rPr lang="fr-FR" dirty="0" err="1" smtClean="0"/>
              <a:t>SimpleOpenNI</a:t>
            </a:r>
            <a:r>
              <a:rPr lang="fr-FR" dirty="0" smtClean="0"/>
              <a:t> &gt; </a:t>
            </a:r>
            <a:r>
              <a:rPr lang="fr-FR" dirty="0" err="1" smtClean="0"/>
              <a:t>OpenNI</a:t>
            </a:r>
            <a:r>
              <a:rPr lang="fr-FR" dirty="0" smtClean="0"/>
              <a:t> &gt; </a:t>
            </a:r>
            <a:r>
              <a:rPr lang="fr-FR" dirty="0" err="1" smtClean="0"/>
              <a:t>DepthImage</a:t>
            </a:r>
            <a:endParaRPr lang="fr-FR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156176" y="6063679"/>
            <a:ext cx="2987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Lancer l’exemple…</a:t>
            </a:r>
          </a:p>
        </p:txBody>
      </p:sp>
      <p:sp>
        <p:nvSpPr>
          <p:cNvPr id="32" name="Virage 31"/>
          <p:cNvSpPr/>
          <p:nvPr/>
        </p:nvSpPr>
        <p:spPr>
          <a:xfrm flipV="1">
            <a:off x="5581037" y="606367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439" y="168694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http://makingthingssee.com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/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800" b="1" u="sng" dirty="0" smtClean="0">
                <a:solidFill>
                  <a:srgbClr val="000000"/>
                </a:solidFill>
                <a:latin typeface="Times New Roman" pitchFamily="18" charset="0"/>
              </a:rPr>
              <a:t>Bibliographie:</a:t>
            </a:r>
            <a:endParaRPr lang="fr-FR" sz="48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28" y="228058"/>
            <a:ext cx="4562213" cy="57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14" y="6237312"/>
            <a:ext cx="9245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</a:rPr>
              <a:t>http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</a:rPr>
              <a:t>://csce.uark.edu/~jgauch/5703/other/books/Making_Things_See.pdf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607" y="1036199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u="sng" dirty="0" smtClean="0">
                <a:solidFill>
                  <a:srgbClr val="FF0000"/>
                </a:solidFill>
                <a:latin typeface="Times New Roman" pitchFamily="18" charset="0"/>
              </a:rPr>
              <a:t>Site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endParaRPr lang="fr-FR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1607" y="5589542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u="sng" dirty="0" err="1" smtClean="0">
                <a:solidFill>
                  <a:srgbClr val="FF0000"/>
                </a:solidFill>
                <a:latin typeface="Times New Roman" pitchFamily="18" charset="0"/>
              </a:rPr>
              <a:t>Pdf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</a:rPr>
              <a:t>: (entre autres…) </a:t>
            </a:r>
            <a:endParaRPr lang="fr-FR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7227" y="116632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Programme:</a:t>
            </a:r>
            <a:endParaRPr lang="fr-FR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81183" y="22464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" y="549967"/>
            <a:ext cx="5286549" cy="590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05" y="545604"/>
            <a:ext cx="39433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7227" y="116632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Si tout fonctionne, on obtient:</a:t>
            </a:r>
            <a:endParaRPr lang="fr-FR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81183" y="22464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0" y="1268760"/>
            <a:ext cx="8973222" cy="35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2.2. </a:t>
            </a:r>
            <a:r>
              <a:rPr lang="fr-FR" sz="2400" b="1" u="sng" dirty="0" smtClean="0">
                <a:solidFill>
                  <a:srgbClr val="00B050"/>
                </a:solidFill>
              </a:rPr>
              <a:t>Commentaire du programme et analyse de la « 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depth</a:t>
            </a:r>
            <a:r>
              <a:rPr lang="fr-FR" sz="2400" b="1" u="sng" dirty="0" smtClean="0">
                <a:solidFill>
                  <a:srgbClr val="00B050"/>
                </a:solidFill>
              </a:rPr>
              <a:t> Image » (DI)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8"/>
          <a:stretch/>
        </p:blipFill>
        <p:spPr bwMode="auto">
          <a:xfrm>
            <a:off x="32994" y="1124744"/>
            <a:ext cx="707168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/>
        </p:nvSpPr>
        <p:spPr>
          <a:xfrm>
            <a:off x="32994" y="1124744"/>
            <a:ext cx="2090734" cy="33004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3275856" y="556707"/>
            <a:ext cx="5616624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Importation de la librairie « </a:t>
            </a:r>
            <a:r>
              <a:rPr lang="fr-FR" sz="2000" dirty="0" err="1" smtClean="0">
                <a:solidFill>
                  <a:srgbClr val="000000"/>
                </a:solidFill>
              </a:rPr>
              <a:t>SimpleOpenNI</a:t>
            </a:r>
            <a:r>
              <a:rPr lang="fr-FR" sz="2000" dirty="0" smtClean="0">
                <a:solidFill>
                  <a:srgbClr val="000000"/>
                </a:solidFill>
              </a:rPr>
              <a:t> »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39" name="Connecteur droit 38"/>
          <p:cNvCxnSpPr>
            <a:stCxn id="31" idx="3"/>
            <a:endCxn id="32" idx="1"/>
          </p:cNvCxnSpPr>
          <p:nvPr/>
        </p:nvCxnSpPr>
        <p:spPr>
          <a:xfrm flipV="1">
            <a:off x="2123728" y="923620"/>
            <a:ext cx="1152128" cy="36614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32994" y="1831164"/>
            <a:ext cx="2090734" cy="33004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3275856" y="1427380"/>
            <a:ext cx="5616624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Déclaration d’un objet « </a:t>
            </a:r>
            <a:r>
              <a:rPr lang="fr-FR" sz="2000" dirty="0" err="1" smtClean="0">
                <a:solidFill>
                  <a:srgbClr val="000000"/>
                </a:solidFill>
              </a:rPr>
              <a:t>context</a:t>
            </a:r>
            <a:r>
              <a:rPr lang="fr-FR" sz="2000" dirty="0" smtClean="0">
                <a:solidFill>
                  <a:srgbClr val="000000"/>
                </a:solidFill>
              </a:rPr>
              <a:t> » héritée de la </a:t>
            </a:r>
            <a:r>
              <a:rPr lang="fr-FR" sz="2000" dirty="0">
                <a:solidFill>
                  <a:srgbClr val="000000"/>
                </a:solidFill>
              </a:rPr>
              <a:t>classe </a:t>
            </a:r>
            <a:r>
              <a:rPr lang="fr-FR" sz="2000" dirty="0" smtClean="0">
                <a:solidFill>
                  <a:srgbClr val="000000"/>
                </a:solidFill>
              </a:rPr>
              <a:t>« </a:t>
            </a:r>
            <a:r>
              <a:rPr lang="fr-FR" sz="2000" dirty="0" err="1" smtClean="0">
                <a:solidFill>
                  <a:srgbClr val="000000"/>
                </a:solidFill>
              </a:rPr>
              <a:t>SimpleOpenNI</a:t>
            </a:r>
            <a:r>
              <a:rPr lang="fr-FR" sz="2000" dirty="0" smtClean="0">
                <a:solidFill>
                  <a:srgbClr val="000000"/>
                </a:solidFill>
              </a:rPr>
              <a:t> »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43" name="Connecteur droit 42"/>
          <p:cNvCxnSpPr>
            <a:stCxn id="40" idx="3"/>
            <a:endCxn id="41" idx="1"/>
          </p:cNvCxnSpPr>
          <p:nvPr/>
        </p:nvCxnSpPr>
        <p:spPr>
          <a:xfrm flipV="1">
            <a:off x="2123728" y="1794293"/>
            <a:ext cx="1152128" cy="20189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à coins arrondis 43"/>
          <p:cNvSpPr/>
          <p:nvPr/>
        </p:nvSpPr>
        <p:spPr>
          <a:xfrm>
            <a:off x="207716" y="2968688"/>
            <a:ext cx="2852115" cy="24428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450579" y="2234862"/>
            <a:ext cx="5616624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Initialisation de l’objet « </a:t>
            </a:r>
            <a:r>
              <a:rPr lang="fr-FR" sz="2000" dirty="0" err="1" smtClean="0">
                <a:solidFill>
                  <a:srgbClr val="000000"/>
                </a:solidFill>
              </a:rPr>
              <a:t>context</a:t>
            </a:r>
            <a:r>
              <a:rPr lang="fr-FR" sz="2000" dirty="0" smtClean="0">
                <a:solidFill>
                  <a:srgbClr val="000000"/>
                </a:solidFill>
              </a:rPr>
              <a:t> » par instanciation de la </a:t>
            </a:r>
            <a:r>
              <a:rPr lang="fr-FR" sz="2000" dirty="0">
                <a:solidFill>
                  <a:srgbClr val="000000"/>
                </a:solidFill>
              </a:rPr>
              <a:t>classe </a:t>
            </a:r>
            <a:r>
              <a:rPr lang="fr-FR" sz="2000" dirty="0" smtClean="0">
                <a:solidFill>
                  <a:srgbClr val="000000"/>
                </a:solidFill>
              </a:rPr>
              <a:t>« </a:t>
            </a:r>
            <a:r>
              <a:rPr lang="fr-FR" sz="2000" dirty="0" err="1" smtClean="0">
                <a:solidFill>
                  <a:srgbClr val="000000"/>
                </a:solidFill>
              </a:rPr>
              <a:t>SimpleOpenNI</a:t>
            </a:r>
            <a:r>
              <a:rPr lang="fr-FR" sz="2000" dirty="0" smtClean="0">
                <a:solidFill>
                  <a:srgbClr val="000000"/>
                </a:solidFill>
              </a:rPr>
              <a:t> »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48" name="Connecteur droit 47"/>
          <p:cNvCxnSpPr>
            <a:stCxn id="44" idx="3"/>
            <a:endCxn id="47" idx="1"/>
          </p:cNvCxnSpPr>
          <p:nvPr/>
        </p:nvCxnSpPr>
        <p:spPr>
          <a:xfrm flipV="1">
            <a:off x="3059831" y="2601775"/>
            <a:ext cx="390748" cy="48905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>
          <a:xfrm>
            <a:off x="54837" y="3256520"/>
            <a:ext cx="6749411" cy="136815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3923928" y="5589240"/>
            <a:ext cx="4392488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Ecriture d’un message d’erreur si la </a:t>
            </a:r>
            <a:r>
              <a:rPr lang="fr-FR" sz="2000" dirty="0" err="1" smtClean="0">
                <a:solidFill>
                  <a:srgbClr val="000000"/>
                </a:solidFill>
              </a:rPr>
              <a:t>kinect</a:t>
            </a:r>
            <a:r>
              <a:rPr lang="fr-FR" sz="2000" dirty="0" smtClean="0">
                <a:solidFill>
                  <a:srgbClr val="000000"/>
                </a:solidFill>
              </a:rPr>
              <a:t> n’est pas accessible… 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51" name="Connecteur droit 50"/>
          <p:cNvCxnSpPr>
            <a:stCxn id="49" idx="2"/>
            <a:endCxn id="50" idx="1"/>
          </p:cNvCxnSpPr>
          <p:nvPr/>
        </p:nvCxnSpPr>
        <p:spPr>
          <a:xfrm>
            <a:off x="3429543" y="4624672"/>
            <a:ext cx="494385" cy="133148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0" grpId="0" animBg="1"/>
      <p:bldP spid="41" grpId="0" animBg="1"/>
      <p:bldP spid="44" grpId="0" animBg="1"/>
      <p:bldP spid="47" grpId="0" animBg="1"/>
      <p:bldP spid="49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2.2. </a:t>
            </a:r>
            <a:r>
              <a:rPr lang="fr-FR" sz="2400" b="1" u="sng" dirty="0" smtClean="0">
                <a:solidFill>
                  <a:srgbClr val="00B050"/>
                </a:solidFill>
              </a:rPr>
              <a:t>Commentaire du programme et analyse de la « 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depth</a:t>
            </a:r>
            <a:r>
              <a:rPr lang="fr-FR" sz="2400" b="1" u="sng" dirty="0" smtClean="0">
                <a:solidFill>
                  <a:srgbClr val="00B050"/>
                </a:solidFill>
              </a:rPr>
              <a:t> Image » (DI)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8"/>
          <a:stretch/>
        </p:blipFill>
        <p:spPr bwMode="auto">
          <a:xfrm>
            <a:off x="32994" y="1124744"/>
            <a:ext cx="707168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/>
        </p:nvSpPr>
        <p:spPr>
          <a:xfrm>
            <a:off x="107504" y="4797152"/>
            <a:ext cx="2952328" cy="50405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3059832" y="1124744"/>
            <a:ext cx="5616624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Appel à la méthode </a:t>
            </a:r>
            <a:r>
              <a:rPr lang="fr-FR" sz="2000" dirty="0" err="1" smtClean="0">
                <a:solidFill>
                  <a:srgbClr val="000000"/>
                </a:solidFill>
              </a:rPr>
              <a:t>setMiror</a:t>
            </a:r>
            <a:r>
              <a:rPr lang="fr-FR" sz="2000" dirty="0" smtClean="0">
                <a:solidFill>
                  <a:srgbClr val="000000"/>
                </a:solidFill>
              </a:rPr>
              <a:t> de l’objet « </a:t>
            </a:r>
            <a:r>
              <a:rPr lang="fr-FR" sz="2000" dirty="0" err="1" smtClean="0">
                <a:solidFill>
                  <a:srgbClr val="000000"/>
                </a:solidFill>
              </a:rPr>
              <a:t>context</a:t>
            </a:r>
            <a:r>
              <a:rPr lang="fr-FR" sz="2000" dirty="0" smtClean="0">
                <a:solidFill>
                  <a:srgbClr val="000000"/>
                </a:solidFill>
              </a:rPr>
              <a:t> ». </a:t>
            </a:r>
            <a:r>
              <a:rPr lang="fr-FR" sz="1200" dirty="0" smtClean="0">
                <a:solidFill>
                  <a:srgbClr val="000000"/>
                </a:solidFill>
              </a:rPr>
              <a:t>(à compléter)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39" name="Connecteur droit 38"/>
          <p:cNvCxnSpPr>
            <a:stCxn id="31" idx="0"/>
            <a:endCxn id="32" idx="1"/>
          </p:cNvCxnSpPr>
          <p:nvPr/>
        </p:nvCxnSpPr>
        <p:spPr>
          <a:xfrm flipV="1">
            <a:off x="1583668" y="1491657"/>
            <a:ext cx="1476164" cy="330549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07504" y="5445224"/>
            <a:ext cx="2952328" cy="50405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851920" y="4075846"/>
            <a:ext cx="5112568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La méthode « </a:t>
            </a:r>
            <a:r>
              <a:rPr lang="fr-FR" sz="2000" dirty="0" err="1" smtClean="0">
                <a:solidFill>
                  <a:srgbClr val="000000"/>
                </a:solidFill>
              </a:rPr>
              <a:t>enableDepth</a:t>
            </a:r>
            <a:r>
              <a:rPr lang="fr-FR" sz="2000" dirty="0" smtClean="0">
                <a:solidFill>
                  <a:srgbClr val="000000"/>
                </a:solidFill>
              </a:rPr>
              <a:t> » permet l’ accès à l’image en profondeur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35" name="Connecteur droit 34"/>
          <p:cNvCxnSpPr>
            <a:endCxn id="34" idx="1"/>
          </p:cNvCxnSpPr>
          <p:nvPr/>
        </p:nvCxnSpPr>
        <p:spPr>
          <a:xfrm flipV="1">
            <a:off x="3059832" y="4442759"/>
            <a:ext cx="792088" cy="12544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à coins arrondis 41"/>
          <p:cNvSpPr/>
          <p:nvPr/>
        </p:nvSpPr>
        <p:spPr>
          <a:xfrm>
            <a:off x="107504" y="6095663"/>
            <a:ext cx="2952328" cy="50405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3851920" y="5301208"/>
            <a:ext cx="5112568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La méthode « </a:t>
            </a:r>
            <a:r>
              <a:rPr lang="fr-FR" sz="2000" dirty="0" err="1" smtClean="0">
                <a:solidFill>
                  <a:srgbClr val="000000"/>
                </a:solidFill>
              </a:rPr>
              <a:t>enableRGB</a:t>
            </a:r>
            <a:r>
              <a:rPr lang="fr-FR" sz="2000" dirty="0" smtClean="0">
                <a:solidFill>
                  <a:srgbClr val="000000"/>
                </a:solidFill>
              </a:rPr>
              <a:t> » permet l’ accès à l’image en couleur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46" name="Connecteur droit 45"/>
          <p:cNvCxnSpPr>
            <a:stCxn id="42" idx="3"/>
            <a:endCxn id="45" idx="1"/>
          </p:cNvCxnSpPr>
          <p:nvPr/>
        </p:nvCxnSpPr>
        <p:spPr>
          <a:xfrm flipV="1">
            <a:off x="3059832" y="5668121"/>
            <a:ext cx="792088" cy="67957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9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3" y="980728"/>
            <a:ext cx="689035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2.2. </a:t>
            </a:r>
            <a:r>
              <a:rPr lang="fr-FR" sz="2400" b="1" u="sng" dirty="0" smtClean="0">
                <a:solidFill>
                  <a:srgbClr val="00B050"/>
                </a:solidFill>
              </a:rPr>
              <a:t>Commentaire du programme et analyse de la « 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depth</a:t>
            </a:r>
            <a:r>
              <a:rPr lang="fr-FR" sz="2400" b="1" u="sng" dirty="0" smtClean="0">
                <a:solidFill>
                  <a:srgbClr val="00B050"/>
                </a:solidFill>
              </a:rPr>
              <a:t> Image » (DI)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08058" y="1524134"/>
            <a:ext cx="3107190" cy="57606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173246" y="613815"/>
            <a:ext cx="4824536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Rafraichissement des données issues de la </a:t>
            </a:r>
            <a:r>
              <a:rPr lang="fr-FR" sz="2000" dirty="0" err="1" smtClean="0">
                <a:solidFill>
                  <a:srgbClr val="000000"/>
                </a:solidFill>
              </a:rPr>
              <a:t>kinect</a:t>
            </a:r>
            <a:r>
              <a:rPr lang="fr-FR" sz="2000" dirty="0" smtClean="0">
                <a:solidFill>
                  <a:srgbClr val="000000"/>
                </a:solidFill>
              </a:rPr>
              <a:t> : RGB-image et DI-Image 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39" name="Connecteur droit 38"/>
          <p:cNvCxnSpPr>
            <a:stCxn id="31" idx="3"/>
            <a:endCxn id="32" idx="1"/>
          </p:cNvCxnSpPr>
          <p:nvPr/>
        </p:nvCxnSpPr>
        <p:spPr>
          <a:xfrm flipV="1">
            <a:off x="3415248" y="980728"/>
            <a:ext cx="757998" cy="83143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à coins arrondis 56"/>
          <p:cNvSpPr/>
          <p:nvPr/>
        </p:nvSpPr>
        <p:spPr>
          <a:xfrm>
            <a:off x="308058" y="2218632"/>
            <a:ext cx="3107190" cy="4182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4173246" y="1445253"/>
            <a:ext cx="4824536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Réglage d’un fond rouge (</a:t>
            </a:r>
            <a:r>
              <a:rPr lang="fr-FR" sz="2000" dirty="0" err="1" smtClean="0">
                <a:solidFill>
                  <a:srgbClr val="000000"/>
                </a:solidFill>
              </a:rPr>
              <a:t>r,v,b</a:t>
            </a:r>
            <a:r>
              <a:rPr lang="fr-FR" sz="2000" dirty="0" smtClean="0">
                <a:solidFill>
                  <a:srgbClr val="000000"/>
                </a:solidFill>
              </a:rPr>
              <a:t>)=(200,0,0)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59" name="Connecteur droit 58"/>
          <p:cNvCxnSpPr>
            <a:stCxn id="57" idx="3"/>
            <a:endCxn id="58" idx="1"/>
          </p:cNvCxnSpPr>
          <p:nvPr/>
        </p:nvCxnSpPr>
        <p:spPr>
          <a:xfrm flipV="1">
            <a:off x="3415248" y="1812166"/>
            <a:ext cx="757998" cy="61560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à coins arrondis 61"/>
          <p:cNvSpPr/>
          <p:nvPr/>
        </p:nvSpPr>
        <p:spPr>
          <a:xfrm>
            <a:off x="308058" y="2851805"/>
            <a:ext cx="4230648" cy="57606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4932040" y="2378011"/>
            <a:ext cx="4065742" cy="109340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Affichage de l’image en profondeur « </a:t>
            </a:r>
            <a:r>
              <a:rPr lang="fr-FR" sz="2000" dirty="0" err="1" smtClean="0">
                <a:solidFill>
                  <a:srgbClr val="000000"/>
                </a:solidFill>
              </a:rPr>
              <a:t>depthImage</a:t>
            </a:r>
            <a:r>
              <a:rPr lang="fr-FR" sz="2000" dirty="0" smtClean="0">
                <a:solidFill>
                  <a:srgbClr val="000000"/>
                </a:solidFill>
              </a:rPr>
              <a:t> » héritée de la classe </a:t>
            </a:r>
            <a:r>
              <a:rPr lang="fr-FR" sz="2000" dirty="0" err="1" smtClean="0">
                <a:solidFill>
                  <a:srgbClr val="000000"/>
                </a:solidFill>
              </a:rPr>
              <a:t>PImage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64" name="Connecteur droit 63"/>
          <p:cNvCxnSpPr>
            <a:stCxn id="62" idx="3"/>
            <a:endCxn id="63" idx="1"/>
          </p:cNvCxnSpPr>
          <p:nvPr/>
        </p:nvCxnSpPr>
        <p:spPr>
          <a:xfrm flipV="1">
            <a:off x="4538706" y="2924712"/>
            <a:ext cx="393334" cy="21512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308058" y="3662602"/>
            <a:ext cx="6856230" cy="57606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71" name="Rectangle à coins arrondis 70"/>
          <p:cNvSpPr/>
          <p:nvPr/>
        </p:nvSpPr>
        <p:spPr>
          <a:xfrm>
            <a:off x="4932040" y="5071632"/>
            <a:ext cx="4065742" cy="109340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Affichage de l’image en couleur « </a:t>
            </a:r>
            <a:r>
              <a:rPr lang="fr-FR" sz="2000" dirty="0" err="1" smtClean="0">
                <a:solidFill>
                  <a:srgbClr val="000000"/>
                </a:solidFill>
              </a:rPr>
              <a:t>rgbImage</a:t>
            </a:r>
            <a:r>
              <a:rPr lang="fr-FR" sz="2000" dirty="0" smtClean="0">
                <a:solidFill>
                  <a:srgbClr val="000000"/>
                </a:solidFill>
              </a:rPr>
              <a:t> » héritée de la classe </a:t>
            </a:r>
            <a:r>
              <a:rPr lang="fr-FR" sz="2000" dirty="0" err="1" smtClean="0">
                <a:solidFill>
                  <a:srgbClr val="000000"/>
                </a:solidFill>
              </a:rPr>
              <a:t>PImage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72" name="Connecteur droit 71"/>
          <p:cNvCxnSpPr>
            <a:stCxn id="70" idx="2"/>
            <a:endCxn id="71" idx="1"/>
          </p:cNvCxnSpPr>
          <p:nvPr/>
        </p:nvCxnSpPr>
        <p:spPr>
          <a:xfrm>
            <a:off x="3736173" y="4238666"/>
            <a:ext cx="1195867" cy="137966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57" grpId="0" animBg="1"/>
      <p:bldP spid="58" grpId="0" animBg="1"/>
      <p:bldP spid="62" grpId="0" animBg="1"/>
      <p:bldP spid="63" grpId="0" animBg="1"/>
      <p:bldP spid="70" grpId="0" animBg="1"/>
      <p:bldP spid="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Les limitations de l’image en profondeur (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Depth</a:t>
            </a:r>
            <a:r>
              <a:rPr lang="fr-FR" sz="2400" b="1" u="sng" dirty="0" smtClean="0">
                <a:solidFill>
                  <a:srgbClr val="00B050"/>
                </a:solidFill>
              </a:rPr>
              <a:t> Image)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59835" y="561543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Distance minimale de détection (minimum range)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162236" y="64872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412703" y="1198270"/>
            <a:ext cx="2422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~ 50 cm</a:t>
            </a:r>
          </a:p>
        </p:txBody>
      </p:sp>
      <p:sp>
        <p:nvSpPr>
          <p:cNvPr id="20" name="Virage 19"/>
          <p:cNvSpPr/>
          <p:nvPr/>
        </p:nvSpPr>
        <p:spPr>
          <a:xfrm flipV="1">
            <a:off x="837564" y="119827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6" y="1844824"/>
            <a:ext cx="83708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1"/>
          <p:cNvSpPr/>
          <p:nvPr/>
        </p:nvSpPr>
        <p:spPr>
          <a:xfrm>
            <a:off x="6876256" y="3566769"/>
            <a:ext cx="2099078" cy="139272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731520" y="5649067"/>
            <a:ext cx="3241043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Bras très proche de la </a:t>
            </a:r>
            <a:r>
              <a:rPr lang="fr-FR" sz="2000" dirty="0" err="1" smtClean="0">
                <a:solidFill>
                  <a:srgbClr val="000000"/>
                </a:solidFill>
              </a:rPr>
              <a:t>kinect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24" name="Connecteur droit 23"/>
          <p:cNvCxnSpPr>
            <a:stCxn id="22" idx="2"/>
            <a:endCxn id="23" idx="0"/>
          </p:cNvCxnSpPr>
          <p:nvPr/>
        </p:nvCxnSpPr>
        <p:spPr>
          <a:xfrm flipH="1">
            <a:off x="7352042" y="4959498"/>
            <a:ext cx="573753" cy="68956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2439628" y="3578399"/>
            <a:ext cx="2099078" cy="139272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528057" y="5505347"/>
            <a:ext cx="3241043" cy="102126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Les zones trop proches sont en noire, i.e. non détectées !!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35" name="Connecteur droit 34"/>
          <p:cNvCxnSpPr>
            <a:stCxn id="33" idx="2"/>
            <a:endCxn id="34" idx="0"/>
          </p:cNvCxnSpPr>
          <p:nvPr/>
        </p:nvCxnSpPr>
        <p:spPr>
          <a:xfrm flipH="1">
            <a:off x="2148579" y="4971128"/>
            <a:ext cx="1340588" cy="53421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0" grpId="0" animBg="1"/>
      <p:bldP spid="22" grpId="0" animBg="1"/>
      <p:bldP spid="23" grpId="0" animBg="1"/>
      <p:bldP spid="3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59835" y="4462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Bruit sur les contours des objets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162236" y="13180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4" y="620688"/>
            <a:ext cx="83708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1"/>
          <p:cNvSpPr/>
          <p:nvPr/>
        </p:nvSpPr>
        <p:spPr>
          <a:xfrm>
            <a:off x="2480522" y="2132857"/>
            <a:ext cx="1008112" cy="43204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62236" y="3862789"/>
            <a:ext cx="4388566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Zones noires autour des contours des objets – frontières entre objets. 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24" name="Connecteur droit 23"/>
          <p:cNvCxnSpPr>
            <a:stCxn id="22" idx="2"/>
            <a:endCxn id="23" idx="0"/>
          </p:cNvCxnSpPr>
          <p:nvPr/>
        </p:nvCxnSpPr>
        <p:spPr>
          <a:xfrm flipH="1">
            <a:off x="2356519" y="2564905"/>
            <a:ext cx="628059" cy="129788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2132003" y="696504"/>
            <a:ext cx="520606" cy="93229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1" idx="2"/>
            <a:endCxn id="23" idx="0"/>
          </p:cNvCxnSpPr>
          <p:nvPr/>
        </p:nvCxnSpPr>
        <p:spPr>
          <a:xfrm flipH="1">
            <a:off x="2356519" y="1628799"/>
            <a:ext cx="35787" cy="22339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827584" y="1449735"/>
            <a:ext cx="520606" cy="93229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0" name="Connecteur droit 29"/>
          <p:cNvCxnSpPr>
            <a:stCxn id="29" idx="2"/>
            <a:endCxn id="23" idx="0"/>
          </p:cNvCxnSpPr>
          <p:nvPr/>
        </p:nvCxnSpPr>
        <p:spPr>
          <a:xfrm>
            <a:off x="1087887" y="2382030"/>
            <a:ext cx="1268632" cy="148075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62945" y="4725144"/>
            <a:ext cx="732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Mesure de la distance uniquement si la lumière des points émis par le projecteur IR est réfléchie vers le récepteur IR.</a:t>
            </a:r>
            <a:endParaRPr lang="fr-FR" dirty="0"/>
          </a:p>
        </p:txBody>
      </p:sp>
      <p:sp>
        <p:nvSpPr>
          <p:cNvPr id="26" name="Virage 25"/>
          <p:cNvSpPr/>
          <p:nvPr/>
        </p:nvSpPr>
        <p:spPr>
          <a:xfrm flipV="1">
            <a:off x="359532" y="472514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2944" y="5435767"/>
            <a:ext cx="732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La réflexion de la lumière IR aux frontières s’effectue suivant des angles qui ne permettent pas le retour vers le récepteur IR</a:t>
            </a:r>
            <a:endParaRPr lang="fr-FR" dirty="0"/>
          </a:p>
        </p:txBody>
      </p:sp>
      <p:sp>
        <p:nvSpPr>
          <p:cNvPr id="28" name="Virage 27"/>
          <p:cNvSpPr/>
          <p:nvPr/>
        </p:nvSpPr>
        <p:spPr>
          <a:xfrm flipV="1">
            <a:off x="359531" y="543576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7049" y="6228020"/>
            <a:ext cx="7327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Trou dans les données de la </a:t>
            </a:r>
            <a:r>
              <a:rPr lang="fr-FR" dirty="0" err="1" smtClean="0">
                <a:solidFill>
                  <a:srgbClr val="000000"/>
                </a:solidFill>
              </a:rPr>
              <a:t>kinect</a:t>
            </a:r>
            <a:r>
              <a:rPr lang="fr-FR" dirty="0" smtClean="0">
                <a:solidFill>
                  <a:srgbClr val="000000"/>
                </a:solidFill>
              </a:rPr>
              <a:t> →  pixels noirs</a:t>
            </a:r>
            <a:endParaRPr lang="fr-FR" dirty="0"/>
          </a:p>
        </p:txBody>
      </p:sp>
      <p:sp>
        <p:nvSpPr>
          <p:cNvPr id="32" name="Virage 31"/>
          <p:cNvSpPr/>
          <p:nvPr/>
        </p:nvSpPr>
        <p:spPr>
          <a:xfrm flipV="1">
            <a:off x="383636" y="608589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  <p:bldP spid="29" grpId="0" animBg="1"/>
      <p:bldP spid="14" grpId="0"/>
      <p:bldP spid="26" grpId="0" animBg="1"/>
      <p:bldP spid="27" grpId="0"/>
      <p:bldP spid="28" grpId="0" animBg="1"/>
      <p:bldP spid="31" grpId="0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59835" y="4462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Réflexions sur les surfaces lisses (miroirs, vitres, etc…)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162236" y="13180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4" y="465603"/>
            <a:ext cx="83708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à coins arrondis 22"/>
          <p:cNvSpPr/>
          <p:nvPr/>
        </p:nvSpPr>
        <p:spPr>
          <a:xfrm>
            <a:off x="162236" y="3777971"/>
            <a:ext cx="2861592" cy="73382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Le mur est d’un certain niveau de gris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599447" y="1329699"/>
            <a:ext cx="260303" cy="78827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0" name="Connecteur droit 29"/>
          <p:cNvCxnSpPr>
            <a:stCxn id="29" idx="2"/>
            <a:endCxn id="23" idx="0"/>
          </p:cNvCxnSpPr>
          <p:nvPr/>
        </p:nvCxnSpPr>
        <p:spPr>
          <a:xfrm>
            <a:off x="729599" y="2117978"/>
            <a:ext cx="863433" cy="16599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3563888" y="3705963"/>
            <a:ext cx="5184576" cy="10801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Le miroir sur le mur (à la même distance !!) a un niveau de gris différent de celui du mur et non uniforme !!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469295" y="404664"/>
            <a:ext cx="862345" cy="78827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5" name="Connecteur droit 34"/>
          <p:cNvCxnSpPr>
            <a:stCxn id="34" idx="3"/>
            <a:endCxn id="33" idx="0"/>
          </p:cNvCxnSpPr>
          <p:nvPr/>
        </p:nvCxnSpPr>
        <p:spPr>
          <a:xfrm>
            <a:off x="1331640" y="798804"/>
            <a:ext cx="4824536" cy="290715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2945" y="4923166"/>
            <a:ext cx="529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La lumière IR est réfléchie par la surface du miroir </a:t>
            </a:r>
            <a:endParaRPr lang="fr-FR" dirty="0"/>
          </a:p>
        </p:txBody>
      </p:sp>
      <p:sp>
        <p:nvSpPr>
          <p:cNvPr id="38" name="Virage 37"/>
          <p:cNvSpPr/>
          <p:nvPr/>
        </p:nvSpPr>
        <p:spPr>
          <a:xfrm flipV="1">
            <a:off x="347581" y="482515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85627" y="5302949"/>
            <a:ext cx="7320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Pas de diffusion de la lumière IR qui permet le retour de celle-ci ver le récepteur IR</a:t>
            </a:r>
            <a:endParaRPr lang="fr-FR" dirty="0"/>
          </a:p>
        </p:txBody>
      </p:sp>
      <p:sp>
        <p:nvSpPr>
          <p:cNvPr id="40" name="Virage 39"/>
          <p:cNvSpPr/>
          <p:nvPr/>
        </p:nvSpPr>
        <p:spPr>
          <a:xfrm flipV="1">
            <a:off x="1000064" y="529366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2945" y="5903273"/>
            <a:ext cx="8173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Une partie de la lumière diffusée par les objets de la pièce touchés par les points IR se réfléchit sur le miroir et atteint le récepteur IR  → distances perçues  sont celles des images des objets par la miroir…</a:t>
            </a:r>
            <a:endParaRPr lang="fr-FR" dirty="0"/>
          </a:p>
        </p:txBody>
      </p:sp>
      <p:sp>
        <p:nvSpPr>
          <p:cNvPr id="42" name="Virage 41"/>
          <p:cNvSpPr/>
          <p:nvPr/>
        </p:nvSpPr>
        <p:spPr>
          <a:xfrm flipV="1">
            <a:off x="347581" y="580526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  <p:bldP spid="34" grpId="0" animBg="1"/>
      <p:bldP spid="37" grpId="0"/>
      <p:bldP spid="38" grpId="0" animBg="1"/>
      <p:bldP spid="39" grpId="0"/>
      <p:bldP spid="40" grpId="0" animBg="1"/>
      <p:bldP spid="41" grpId="0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1498452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7645" y="1565277"/>
            <a:ext cx="237626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1936850" y="2420888"/>
            <a:ext cx="227511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211960" y="242088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211960" y="980728"/>
            <a:ext cx="0" cy="15121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4211960" y="2420888"/>
            <a:ext cx="180020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-480000" flipH="1" flipV="1">
            <a:off x="5065594" y="3173854"/>
            <a:ext cx="101318" cy="150252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480000" flipH="1">
            <a:off x="3084368" y="3507327"/>
            <a:ext cx="101318" cy="150252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5116253" y="764704"/>
            <a:ext cx="900100" cy="828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211960" y="1587050"/>
            <a:ext cx="904293" cy="82809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022772" y="4684494"/>
            <a:ext cx="2851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Objet touché par la grille de points IR</a:t>
            </a:r>
            <a:endParaRPr lang="fr-FR" dirty="0"/>
          </a:p>
        </p:txBody>
      </p:sp>
      <p:pic>
        <p:nvPicPr>
          <p:cNvPr id="1029" name="Picture 5" descr="C:\Users\Dam\AppData\Local\Microsoft\Windows\INetCache\IE\CGWXDJ88\Plant-in-Pot-4808-mediu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14" y="3111784"/>
            <a:ext cx="644553" cy="15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Dam\AppData\Local\Microsoft\Windows\INetCache\IE\CGWXDJ88\Plant-in-Pot-4808-mediu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14" y="26712"/>
            <a:ext cx="644553" cy="15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6569267" y="973479"/>
            <a:ext cx="2395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Image de l’objet par le miroir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820726" y="1533613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Miroir / surface réfléchissante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1216669" y="5426480"/>
            <a:ext cx="940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kinect</a:t>
            </a:r>
            <a:endParaRPr lang="fr-FR" dirty="0"/>
          </a:p>
        </p:txBody>
      </p:sp>
      <p:cxnSp>
        <p:nvCxnSpPr>
          <p:cNvPr id="45" name="Connecteur droit 44"/>
          <p:cNvCxnSpPr/>
          <p:nvPr/>
        </p:nvCxnSpPr>
        <p:spPr>
          <a:xfrm rot="480000" flipH="1">
            <a:off x="5197664" y="1396629"/>
            <a:ext cx="101318" cy="150252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2051720" y="4077072"/>
            <a:ext cx="3872994" cy="792088"/>
          </a:xfrm>
          <a:prstGeom prst="straightConnector1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 rot="20921251">
            <a:off x="2708317" y="4425169"/>
            <a:ext cx="2851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Distance réelle K-O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1703748" y="568874"/>
            <a:ext cx="4005115" cy="4050316"/>
          </a:xfrm>
          <a:prstGeom prst="straightConnector1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 rot="18879148">
            <a:off x="1832315" y="2367648"/>
            <a:ext cx="3171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Distance perçue pal la </a:t>
            </a:r>
            <a:r>
              <a:rPr lang="fr-FR" dirty="0" err="1" smtClean="0">
                <a:solidFill>
                  <a:srgbClr val="FFC000"/>
                </a:solidFill>
              </a:rPr>
              <a:t>kinect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59835" y="4462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Occlusions et ombrages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162236" y="13180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4" y="620688"/>
            <a:ext cx="83708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1"/>
          <p:cNvSpPr/>
          <p:nvPr/>
        </p:nvSpPr>
        <p:spPr>
          <a:xfrm>
            <a:off x="2627784" y="1259011"/>
            <a:ext cx="1189587" cy="91339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221359" y="3828492"/>
            <a:ext cx="1634760" cy="53661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ombrage 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24" name="Connecteur droit 23"/>
          <p:cNvCxnSpPr>
            <a:stCxn id="22" idx="2"/>
            <a:endCxn id="44" idx="0"/>
          </p:cNvCxnSpPr>
          <p:nvPr/>
        </p:nvCxnSpPr>
        <p:spPr>
          <a:xfrm>
            <a:off x="3222578" y="2172403"/>
            <a:ext cx="1328223" cy="165608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1153578" y="607682"/>
            <a:ext cx="731621" cy="174119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1" idx="2"/>
            <a:endCxn id="23" idx="0"/>
          </p:cNvCxnSpPr>
          <p:nvPr/>
        </p:nvCxnSpPr>
        <p:spPr>
          <a:xfrm>
            <a:off x="1519389" y="2348881"/>
            <a:ext cx="519350" cy="14796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91580" y="2175649"/>
            <a:ext cx="758484" cy="96455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0" name="Connecteur droit 29"/>
          <p:cNvCxnSpPr>
            <a:stCxn id="29" idx="2"/>
            <a:endCxn id="23" idx="0"/>
          </p:cNvCxnSpPr>
          <p:nvPr/>
        </p:nvCxnSpPr>
        <p:spPr>
          <a:xfrm>
            <a:off x="770822" y="3140208"/>
            <a:ext cx="1267917" cy="68828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à coins arrondis 43"/>
          <p:cNvSpPr/>
          <p:nvPr/>
        </p:nvSpPr>
        <p:spPr>
          <a:xfrm>
            <a:off x="3733421" y="3828492"/>
            <a:ext cx="1634760" cy="53661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Occlusion 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62945" y="4474857"/>
            <a:ext cx="732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Comme pour l’image en couleur, les zones qui ne sont pas éclairées par la grille IR ne peuvent être mesurées…</a:t>
            </a:r>
            <a:endParaRPr lang="fr-FR" dirty="0"/>
          </a:p>
        </p:txBody>
      </p:sp>
      <p:sp>
        <p:nvSpPr>
          <p:cNvPr id="59" name="Virage 58"/>
          <p:cNvSpPr/>
          <p:nvPr/>
        </p:nvSpPr>
        <p:spPr>
          <a:xfrm flipV="1">
            <a:off x="359532" y="447485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57184" y="5301208"/>
            <a:ext cx="7327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Zones ombragées</a:t>
            </a:r>
            <a:endParaRPr lang="fr-FR" dirty="0"/>
          </a:p>
        </p:txBody>
      </p:sp>
      <p:sp>
        <p:nvSpPr>
          <p:cNvPr id="61" name="Virage 60"/>
          <p:cNvSpPr/>
          <p:nvPr/>
        </p:nvSpPr>
        <p:spPr>
          <a:xfrm flipV="1">
            <a:off x="359446" y="522920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60919" y="5939988"/>
            <a:ext cx="7327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Zones d’occlusion : objets situés derrière des objets de 1</a:t>
            </a:r>
            <a:r>
              <a:rPr lang="fr-FR" baseline="30000" dirty="0" smtClean="0">
                <a:solidFill>
                  <a:srgbClr val="000000"/>
                </a:solidFill>
              </a:rPr>
              <a:t>er</a:t>
            </a:r>
            <a:r>
              <a:rPr lang="fr-FR" dirty="0" smtClean="0">
                <a:solidFill>
                  <a:srgbClr val="000000"/>
                </a:solidFill>
              </a:rPr>
              <a:t> plan…</a:t>
            </a:r>
            <a:endParaRPr lang="fr-FR" dirty="0"/>
          </a:p>
        </p:txBody>
      </p:sp>
      <p:sp>
        <p:nvSpPr>
          <p:cNvPr id="63" name="Virage 62"/>
          <p:cNvSpPr/>
          <p:nvPr/>
        </p:nvSpPr>
        <p:spPr>
          <a:xfrm flipV="1">
            <a:off x="363181" y="586798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  <p:bldP spid="29" grpId="0" animBg="1"/>
      <p:bldP spid="44" grpId="0" animBg="1"/>
      <p:bldP spid="58" grpId="0"/>
      <p:bldP spid="59" grpId="0" animBg="1"/>
      <p:bldP spid="60" grpId="0"/>
      <p:bldP spid="61" grpId="0" animBg="1"/>
      <p:bldP spid="62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Historique et possibilités de la </a:t>
            </a:r>
            <a:r>
              <a:rPr lang="fr-FR" sz="2400" b="1" u="sng" cap="all" dirty="0" err="1" smtClean="0">
                <a:solidFill>
                  <a:srgbClr val="FF0000"/>
                </a:solidFill>
                <a:latin typeface="Times New Roman" pitchFamily="18" charset="0"/>
              </a:rPr>
              <a:t>kinect</a:t>
            </a: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3568" y="46166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La </a:t>
            </a:r>
            <a:r>
              <a:rPr lang="fr-FR" sz="2400" dirty="0" err="1" smtClean="0"/>
              <a:t>kinect</a:t>
            </a:r>
            <a:r>
              <a:rPr lang="fr-FR" sz="2400" dirty="0" smtClean="0"/>
              <a:t> est le fruit de la recherche militaire développée pour détecter les terroristes dans l’espace public…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287524" y="5696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0049" y="1386653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u="sng" dirty="0" smtClean="0"/>
              <a:t>Les technologies: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14005" y="1494665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7418" y="1891192"/>
            <a:ext cx="3808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/>
              <a:t>Reconnaissance faciale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04454" y="1196752"/>
            <a:ext cx="3808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 smtClean="0"/>
              <a:t>Squelettisation (du corps)</a:t>
            </a:r>
          </a:p>
        </p:txBody>
      </p:sp>
      <p:pic>
        <p:nvPicPr>
          <p:cNvPr id="2" name="Picture 2" descr="http://researcher.watson.ibm.com/researcher/files/us-smiyaza/biometric-faceRecognition-600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6" y="2291302"/>
            <a:ext cx="3281841" cy="21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55" y="1596862"/>
            <a:ext cx="3439666" cy="23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me.queensu.ca/People/Deluzio/images/GaitCycle_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5" y="4966034"/>
            <a:ext cx="3085033" cy="18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32282" y="4541230"/>
            <a:ext cx="3808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/>
              <a:t>Analyse de démarche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378163" y="4101946"/>
            <a:ext cx="3808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/>
              <a:t>Imagerie en profondeur (3D)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10" y="4478746"/>
            <a:ext cx="2503004" cy="235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9" grpId="0"/>
      <p:bldP spid="10" grpId="0" animBg="1"/>
      <p:bldP spid="11" grpId="0"/>
      <p:bldP spid="13" grpId="0"/>
      <p:bldP spid="21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59834" y="44624"/>
            <a:ext cx="8476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Désalignement entre l’image en couleur et l’image en profondeur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162236" y="13180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4" y="620688"/>
            <a:ext cx="83708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1"/>
          <p:cNvSpPr/>
          <p:nvPr/>
        </p:nvSpPr>
        <p:spPr>
          <a:xfrm>
            <a:off x="1331640" y="444734"/>
            <a:ext cx="1189587" cy="91339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4" name="Connecteur droit 23"/>
          <p:cNvCxnSpPr>
            <a:stCxn id="22" idx="2"/>
            <a:endCxn id="44" idx="0"/>
          </p:cNvCxnSpPr>
          <p:nvPr/>
        </p:nvCxnSpPr>
        <p:spPr>
          <a:xfrm>
            <a:off x="1926434" y="1358126"/>
            <a:ext cx="1936897" cy="12067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à coins arrondis 43"/>
          <p:cNvSpPr/>
          <p:nvPr/>
        </p:nvSpPr>
        <p:spPr>
          <a:xfrm>
            <a:off x="2639195" y="2564904"/>
            <a:ext cx="2448272" cy="793579"/>
          </a:xfrm>
          <a:prstGeom prst="roundRect">
            <a:avLst/>
          </a:prstGeom>
          <a:solidFill>
            <a:srgbClr val="FFC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Décalage de point de vue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5368181" y="444734"/>
            <a:ext cx="1189587" cy="91339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2" name="Connecteur droit 31"/>
          <p:cNvCxnSpPr>
            <a:stCxn id="31" idx="2"/>
            <a:endCxn id="44" idx="0"/>
          </p:cNvCxnSpPr>
          <p:nvPr/>
        </p:nvCxnSpPr>
        <p:spPr>
          <a:xfrm flipH="1">
            <a:off x="3863331" y="1358126"/>
            <a:ext cx="2099644" cy="12067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0949" y="3933056"/>
            <a:ext cx="732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Décalage entre les images causé par le décalage entre la caméra </a:t>
            </a:r>
            <a:r>
              <a:rPr lang="fr-FR" dirty="0" err="1" smtClean="0">
                <a:solidFill>
                  <a:srgbClr val="000000"/>
                </a:solidFill>
              </a:rPr>
              <a:t>rgb</a:t>
            </a:r>
            <a:r>
              <a:rPr lang="fr-FR" dirty="0" smtClean="0">
                <a:solidFill>
                  <a:srgbClr val="000000"/>
                </a:solidFill>
              </a:rPr>
              <a:t> et la caméra IR:</a:t>
            </a:r>
            <a:endParaRPr lang="fr-FR" dirty="0"/>
          </a:p>
        </p:txBody>
      </p:sp>
      <p:sp>
        <p:nvSpPr>
          <p:cNvPr id="38" name="Virage 37"/>
          <p:cNvSpPr/>
          <p:nvPr/>
        </p:nvSpPr>
        <p:spPr>
          <a:xfrm flipV="1">
            <a:off x="357536" y="393305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40" y="5028508"/>
            <a:ext cx="5661771" cy="146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à coins arrondis 44"/>
          <p:cNvSpPr/>
          <p:nvPr/>
        </p:nvSpPr>
        <p:spPr>
          <a:xfrm>
            <a:off x="4251415" y="5186586"/>
            <a:ext cx="370821" cy="45669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46" name="Connecteur droit 45"/>
          <p:cNvCxnSpPr>
            <a:stCxn id="45" idx="1"/>
            <a:endCxn id="47" idx="3"/>
          </p:cNvCxnSpPr>
          <p:nvPr/>
        </p:nvCxnSpPr>
        <p:spPr>
          <a:xfrm flipH="1">
            <a:off x="1658262" y="5414934"/>
            <a:ext cx="2593153" cy="73145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357536" y="5761000"/>
            <a:ext cx="1300726" cy="770773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Caméra </a:t>
            </a:r>
            <a:br>
              <a:rPr lang="fr-FR" sz="2000" dirty="0" smtClean="0">
                <a:solidFill>
                  <a:srgbClr val="000000"/>
                </a:solidFill>
              </a:rPr>
            </a:br>
            <a:r>
              <a:rPr lang="fr-FR" sz="2000" dirty="0" err="1" smtClean="0">
                <a:solidFill>
                  <a:srgbClr val="000000"/>
                </a:solidFill>
              </a:rPr>
              <a:t>rgb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4769796" y="5186586"/>
            <a:ext cx="370821" cy="45669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57" name="Connecteur droit 56"/>
          <p:cNvCxnSpPr>
            <a:stCxn id="56" idx="3"/>
            <a:endCxn id="64" idx="1"/>
          </p:cNvCxnSpPr>
          <p:nvPr/>
        </p:nvCxnSpPr>
        <p:spPr>
          <a:xfrm>
            <a:off x="5140617" y="5414934"/>
            <a:ext cx="2489920" cy="80924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à coins arrondis 63"/>
          <p:cNvSpPr/>
          <p:nvPr/>
        </p:nvSpPr>
        <p:spPr>
          <a:xfrm>
            <a:off x="7630537" y="5838796"/>
            <a:ext cx="1300726" cy="770773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Caméra </a:t>
            </a:r>
            <a:br>
              <a:rPr lang="fr-FR" sz="20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</a:rPr>
              <a:t>IR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 flipV="1">
            <a:off x="4436825" y="4579387"/>
            <a:ext cx="0" cy="118161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4930378" y="4599048"/>
            <a:ext cx="0" cy="118161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Double flèche horizontale 69"/>
          <p:cNvSpPr/>
          <p:nvPr/>
        </p:nvSpPr>
        <p:spPr>
          <a:xfrm>
            <a:off x="4469483" y="4721292"/>
            <a:ext cx="432000" cy="19810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4520795" y="444884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31" grpId="0" animBg="1"/>
      <p:bldP spid="37" grpId="0"/>
      <p:bldP spid="38" grpId="0" animBg="1"/>
      <p:bldP spid="45" grpId="0" animBg="1"/>
      <p:bldP spid="47" grpId="0" animBg="1"/>
      <p:bldP spid="56" grpId="0" animBg="1"/>
      <p:bldP spid="64" grpId="0" animBg="1"/>
      <p:bldP spid="70" grpId="0" animBg="1"/>
      <p:bldP spid="7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2.3. </a:t>
            </a:r>
            <a:r>
              <a:rPr lang="fr-FR" sz="2400" b="1" u="sng" dirty="0" smtClean="0">
                <a:solidFill>
                  <a:srgbClr val="00B050"/>
                </a:solidFill>
              </a:rPr>
              <a:t>Comprendre une image en profondeur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4" y="620688"/>
            <a:ext cx="83708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1287360" y="4005064"/>
            <a:ext cx="2736304" cy="1216801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Image en profondeur : image en NG</a:t>
            </a:r>
          </a:p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r = g = b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66290" y="566258"/>
            <a:ext cx="3978444" cy="324036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>
            <a:stCxn id="18" idx="2"/>
            <a:endCxn id="17" idx="0"/>
          </p:cNvCxnSpPr>
          <p:nvPr/>
        </p:nvCxnSpPr>
        <p:spPr>
          <a:xfrm>
            <a:off x="2655512" y="3806618"/>
            <a:ext cx="0" cy="19844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5363034" y="4005065"/>
            <a:ext cx="2736304" cy="78475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Image en couleur</a:t>
            </a:r>
          </a:p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(</a:t>
            </a:r>
            <a:r>
              <a:rPr lang="fr-FR" sz="2000" dirty="0" err="1" smtClean="0">
                <a:solidFill>
                  <a:srgbClr val="000000"/>
                </a:solidFill>
              </a:rPr>
              <a:t>r,g,b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4741964" y="566258"/>
            <a:ext cx="3978444" cy="324036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5" name="Connecteur droit 34"/>
          <p:cNvCxnSpPr>
            <a:stCxn id="34" idx="2"/>
            <a:endCxn id="33" idx="0"/>
          </p:cNvCxnSpPr>
          <p:nvPr/>
        </p:nvCxnSpPr>
        <p:spPr>
          <a:xfrm>
            <a:off x="6731186" y="3806618"/>
            <a:ext cx="0" cy="19844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59835" y="5769260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Vérification par la lecture des pixels…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>
            <a:off x="162236" y="585644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02383" y="6372036"/>
            <a:ext cx="7327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Programme suivant…</a:t>
            </a:r>
            <a:endParaRPr lang="fr-FR" dirty="0"/>
          </a:p>
        </p:txBody>
      </p:sp>
      <p:sp>
        <p:nvSpPr>
          <p:cNvPr id="45" name="Virage 44"/>
          <p:cNvSpPr/>
          <p:nvPr/>
        </p:nvSpPr>
        <p:spPr>
          <a:xfrm flipV="1">
            <a:off x="604645" y="630002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6" name="Picture 2" descr="C:\Users\Damien\AppData\Local\Microsoft\Windows\Temporary Internet Files\Content.IE5\N68MD6Y6\MC9004113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233" y="4917408"/>
            <a:ext cx="865490" cy="690996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171351" y="5085184"/>
            <a:ext cx="389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 smtClean="0">
                <a:solidFill>
                  <a:srgbClr val="FF0000"/>
                </a:solidFill>
              </a:rPr>
              <a:t>Chaque canal sur 1 octet !! 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3" grpId="0" animBg="1"/>
      <p:bldP spid="34" grpId="0" animBg="1"/>
      <p:bldP spid="37" grpId="0"/>
      <p:bldP spid="38" grpId="0" animBg="1"/>
      <p:bldP spid="42" grpId="0"/>
      <p:bldP spid="45" grpId="0" animBg="1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Lecture des pixels:</a:t>
            </a:r>
            <a:r>
              <a:rPr lang="fr-FR" sz="2000" b="1" dirty="0" smtClean="0">
                <a:solidFill>
                  <a:srgbClr val="0070C0"/>
                </a:solidFill>
              </a:rPr>
              <a:t> (copier-coller)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402688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CC99"/>
                </a:solidFill>
              </a:rPr>
              <a:t>import</a:t>
            </a:r>
            <a:r>
              <a:rPr lang="fr-FR" dirty="0"/>
              <a:t> </a:t>
            </a:r>
            <a:r>
              <a:rPr lang="fr-FR" dirty="0" err="1"/>
              <a:t>SimpleOpenNI</a:t>
            </a:r>
            <a:r>
              <a:rPr lang="fr-FR" dirty="0" smtClean="0"/>
              <a:t>.*;</a:t>
            </a:r>
            <a:endParaRPr lang="fr-FR" dirty="0"/>
          </a:p>
          <a:p>
            <a:r>
              <a:rPr lang="fr-FR" dirty="0" err="1"/>
              <a:t>SimpleOpenNI</a:t>
            </a:r>
            <a:r>
              <a:rPr lang="fr-FR" dirty="0"/>
              <a:t> </a:t>
            </a:r>
            <a:r>
              <a:rPr lang="fr-FR" dirty="0" err="1"/>
              <a:t>kinect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dirty="0" err="1">
                <a:solidFill>
                  <a:srgbClr val="00CC99"/>
                </a:solidFill>
              </a:rPr>
              <a:t>void</a:t>
            </a:r>
            <a:r>
              <a:rPr lang="fr-FR" dirty="0"/>
              <a:t> </a:t>
            </a:r>
            <a:r>
              <a:rPr lang="fr-FR" b="1" dirty="0">
                <a:solidFill>
                  <a:srgbClr val="0070C0"/>
                </a:solidFill>
              </a:rPr>
              <a:t>setup</a:t>
            </a:r>
            <a:r>
              <a:rPr lang="fr-FR" dirty="0" smtClean="0"/>
              <a:t>(){</a:t>
            </a:r>
            <a:endParaRPr lang="fr-FR" dirty="0"/>
          </a:p>
          <a:p>
            <a:r>
              <a:rPr lang="fr-FR" dirty="0" smtClean="0">
                <a:solidFill>
                  <a:srgbClr val="0081E2"/>
                </a:solidFill>
              </a:rPr>
              <a:t>size </a:t>
            </a:r>
            <a:r>
              <a:rPr lang="fr-FR" dirty="0" smtClean="0"/>
              <a:t>(</a:t>
            </a:r>
            <a:r>
              <a:rPr lang="fr-FR" dirty="0"/>
              <a:t>640*2, 480);</a:t>
            </a:r>
          </a:p>
          <a:p>
            <a:r>
              <a:rPr lang="fr-FR" dirty="0" err="1"/>
              <a:t>kinect</a:t>
            </a:r>
            <a:r>
              <a:rPr lang="fr-FR" dirty="0"/>
              <a:t> = </a:t>
            </a:r>
            <a:r>
              <a:rPr lang="fr-FR" dirty="0">
                <a:solidFill>
                  <a:srgbClr val="00CC99"/>
                </a:solidFill>
              </a:rPr>
              <a:t>new</a:t>
            </a:r>
            <a:r>
              <a:rPr lang="fr-FR" dirty="0"/>
              <a:t> </a:t>
            </a:r>
            <a:r>
              <a:rPr lang="fr-FR" dirty="0" err="1" smtClean="0"/>
              <a:t>SimpleOpenNI</a:t>
            </a:r>
            <a:r>
              <a:rPr lang="fr-FR" dirty="0" smtClean="0"/>
              <a:t>(</a:t>
            </a:r>
            <a:r>
              <a:rPr lang="fr-FR" dirty="0" err="1" smtClean="0">
                <a:solidFill>
                  <a:srgbClr val="00CC99"/>
                </a:solidFill>
              </a:rPr>
              <a:t>this</a:t>
            </a:r>
            <a:r>
              <a:rPr lang="fr-FR" dirty="0" smtClean="0"/>
              <a:t>);</a:t>
            </a:r>
            <a:endParaRPr lang="fr-FR" dirty="0"/>
          </a:p>
          <a:p>
            <a:r>
              <a:rPr lang="fr-FR" dirty="0" err="1"/>
              <a:t>kinect.enableDepth</a:t>
            </a:r>
            <a:r>
              <a:rPr lang="fr-FR" dirty="0"/>
              <a:t>();</a:t>
            </a:r>
          </a:p>
          <a:p>
            <a:r>
              <a:rPr lang="fr-FR" dirty="0" err="1"/>
              <a:t>kinect.enableRGB</a:t>
            </a:r>
            <a:r>
              <a:rPr lang="fr-FR" dirty="0"/>
              <a:t>();</a:t>
            </a:r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 err="1">
                <a:solidFill>
                  <a:srgbClr val="00CC99"/>
                </a:solidFill>
              </a:rPr>
              <a:t>void</a:t>
            </a:r>
            <a:r>
              <a:rPr lang="fr-FR" dirty="0"/>
              <a:t> </a:t>
            </a:r>
            <a:r>
              <a:rPr lang="fr-FR" dirty="0" err="1"/>
              <a:t>draw</a:t>
            </a:r>
            <a:r>
              <a:rPr lang="fr-FR" dirty="0" smtClean="0"/>
              <a:t>(){</a:t>
            </a:r>
            <a:endParaRPr lang="fr-FR" dirty="0"/>
          </a:p>
          <a:p>
            <a:r>
              <a:rPr lang="fr-FR" dirty="0" err="1"/>
              <a:t>kinect.update</a:t>
            </a:r>
            <a:r>
              <a:rPr lang="fr-FR" dirty="0"/>
              <a:t>();</a:t>
            </a:r>
          </a:p>
          <a:p>
            <a:r>
              <a:rPr lang="fr-FR" dirty="0" err="1">
                <a:solidFill>
                  <a:srgbClr val="FFC000"/>
                </a:solidFill>
              </a:rPr>
              <a:t>PImage</a:t>
            </a:r>
            <a:r>
              <a:rPr lang="fr-FR" dirty="0"/>
              <a:t> </a:t>
            </a:r>
            <a:r>
              <a:rPr lang="fr-FR" dirty="0" err="1"/>
              <a:t>depthImage</a:t>
            </a:r>
            <a:r>
              <a:rPr lang="fr-FR" dirty="0"/>
              <a:t> = </a:t>
            </a:r>
            <a:r>
              <a:rPr lang="fr-FR" dirty="0" err="1"/>
              <a:t>kinect.depthImage</a:t>
            </a:r>
            <a:r>
              <a:rPr lang="fr-FR" dirty="0"/>
              <a:t>();</a:t>
            </a:r>
          </a:p>
          <a:p>
            <a:r>
              <a:rPr lang="fr-FR" dirty="0" err="1">
                <a:solidFill>
                  <a:srgbClr val="FFC000"/>
                </a:solidFill>
              </a:rPr>
              <a:t>PImage</a:t>
            </a:r>
            <a:r>
              <a:rPr lang="fr-FR" dirty="0"/>
              <a:t> </a:t>
            </a:r>
            <a:r>
              <a:rPr lang="fr-FR" dirty="0" err="1"/>
              <a:t>rgbImage</a:t>
            </a:r>
            <a:r>
              <a:rPr lang="fr-FR" dirty="0"/>
              <a:t> = </a:t>
            </a:r>
            <a:r>
              <a:rPr lang="fr-FR" dirty="0" err="1"/>
              <a:t>kinect.rgbImage</a:t>
            </a:r>
            <a:r>
              <a:rPr lang="fr-FR" dirty="0"/>
              <a:t>();</a:t>
            </a:r>
          </a:p>
          <a:p>
            <a:r>
              <a:rPr lang="fr-FR" dirty="0" smtClean="0">
                <a:solidFill>
                  <a:srgbClr val="0081E2"/>
                </a:solidFill>
              </a:rPr>
              <a:t>image</a:t>
            </a:r>
            <a:r>
              <a:rPr lang="fr-FR" dirty="0" smtClean="0"/>
              <a:t>(</a:t>
            </a:r>
            <a:r>
              <a:rPr lang="fr-FR" dirty="0" err="1" smtClean="0"/>
              <a:t>depthImage</a:t>
            </a:r>
            <a:r>
              <a:rPr lang="fr-FR" dirty="0"/>
              <a:t>, 0, 0);</a:t>
            </a:r>
          </a:p>
          <a:p>
            <a:r>
              <a:rPr lang="fr-FR" dirty="0" smtClean="0">
                <a:solidFill>
                  <a:srgbClr val="0081E2"/>
                </a:solidFill>
              </a:rPr>
              <a:t>image</a:t>
            </a:r>
            <a:r>
              <a:rPr lang="fr-FR" dirty="0" smtClean="0"/>
              <a:t>(</a:t>
            </a:r>
            <a:r>
              <a:rPr lang="fr-FR" dirty="0" err="1" smtClean="0"/>
              <a:t>rgbImage</a:t>
            </a:r>
            <a:r>
              <a:rPr lang="fr-FR" dirty="0"/>
              <a:t>, 640, 0);</a:t>
            </a:r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 err="1">
                <a:solidFill>
                  <a:srgbClr val="00CC99"/>
                </a:solidFill>
              </a:rPr>
              <a:t>void</a:t>
            </a:r>
            <a:r>
              <a:rPr lang="fr-FR" dirty="0"/>
              <a:t> </a:t>
            </a:r>
            <a:r>
              <a:rPr lang="fr-FR" dirty="0" err="1"/>
              <a:t>mousePressed</a:t>
            </a:r>
            <a:r>
              <a:rPr lang="fr-FR" dirty="0"/>
              <a:t>(){</a:t>
            </a:r>
          </a:p>
          <a:p>
            <a:r>
              <a:rPr lang="fr-FR" dirty="0" err="1">
                <a:solidFill>
                  <a:srgbClr val="FFC000"/>
                </a:solidFill>
              </a:rPr>
              <a:t>color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c = </a:t>
            </a:r>
            <a:r>
              <a:rPr lang="fr-FR" dirty="0" err="1">
                <a:solidFill>
                  <a:srgbClr val="0070C0"/>
                </a:solidFill>
              </a:rPr>
              <a:t>get</a:t>
            </a:r>
            <a:r>
              <a:rPr lang="fr-FR" dirty="0"/>
              <a:t>(</a:t>
            </a:r>
            <a:r>
              <a:rPr lang="fr-FR" dirty="0" err="1">
                <a:solidFill>
                  <a:srgbClr val="FF33CC"/>
                </a:solidFill>
              </a:rPr>
              <a:t>mouseX</a:t>
            </a:r>
            <a:r>
              <a:rPr lang="fr-FR" dirty="0"/>
              <a:t>, </a:t>
            </a:r>
            <a:r>
              <a:rPr lang="fr-FR" dirty="0" err="1">
                <a:solidFill>
                  <a:srgbClr val="FF33CC"/>
                </a:solidFill>
              </a:rPr>
              <a:t>mouseY</a:t>
            </a:r>
            <a:r>
              <a:rPr lang="fr-FR" dirty="0"/>
              <a:t>);</a:t>
            </a:r>
          </a:p>
          <a:p>
            <a:r>
              <a:rPr lang="fr-FR" dirty="0" err="1">
                <a:solidFill>
                  <a:srgbClr val="0070C0"/>
                </a:solidFill>
              </a:rPr>
              <a:t>println</a:t>
            </a:r>
            <a:r>
              <a:rPr lang="fr-FR" dirty="0">
                <a:solidFill>
                  <a:srgbClr val="7030A0"/>
                </a:solidFill>
              </a:rPr>
              <a:t>("r: " </a:t>
            </a:r>
            <a:r>
              <a:rPr lang="fr-FR" dirty="0"/>
              <a:t>+ </a:t>
            </a:r>
            <a:r>
              <a:rPr lang="fr-FR" dirty="0" err="1">
                <a:solidFill>
                  <a:srgbClr val="0070C0"/>
                </a:solidFill>
              </a:rPr>
              <a:t>red</a:t>
            </a:r>
            <a:r>
              <a:rPr lang="fr-FR" dirty="0"/>
              <a:t>(c) + </a:t>
            </a:r>
            <a:r>
              <a:rPr lang="fr-FR" dirty="0">
                <a:solidFill>
                  <a:srgbClr val="7030A0"/>
                </a:solidFill>
              </a:rPr>
              <a:t>"g: " </a:t>
            </a:r>
            <a:r>
              <a:rPr lang="fr-FR" dirty="0"/>
              <a:t>+ </a:t>
            </a:r>
            <a:r>
              <a:rPr lang="fr-FR" dirty="0">
                <a:solidFill>
                  <a:srgbClr val="0070C0"/>
                </a:solidFill>
              </a:rPr>
              <a:t>green</a:t>
            </a:r>
            <a:r>
              <a:rPr lang="fr-FR" dirty="0"/>
              <a:t>(c) + </a:t>
            </a:r>
            <a:r>
              <a:rPr lang="fr-FR" dirty="0">
                <a:solidFill>
                  <a:srgbClr val="7030A0"/>
                </a:solidFill>
              </a:rPr>
              <a:t>" b: " </a:t>
            </a:r>
            <a:r>
              <a:rPr lang="fr-FR" dirty="0"/>
              <a:t>+ </a:t>
            </a:r>
            <a:r>
              <a:rPr lang="fr-FR" dirty="0" err="1">
                <a:solidFill>
                  <a:srgbClr val="0070C0"/>
                </a:solidFill>
              </a:rPr>
              <a:t>blue</a:t>
            </a:r>
            <a:r>
              <a:rPr lang="fr-FR" dirty="0"/>
              <a:t>(c));</a:t>
            </a:r>
          </a:p>
          <a:p>
            <a:r>
              <a:rPr lang="fr-FR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132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Lecture des pixels:</a:t>
            </a:r>
            <a:r>
              <a:rPr lang="fr-FR" sz="2000" b="1" dirty="0" smtClean="0">
                <a:solidFill>
                  <a:srgbClr val="0070C0"/>
                </a:solidFill>
              </a:rPr>
              <a:t> (copier-coller)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402688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CC99"/>
                </a:solidFill>
              </a:rPr>
              <a:t>import</a:t>
            </a:r>
            <a:r>
              <a:rPr lang="fr-FR" dirty="0"/>
              <a:t> </a:t>
            </a:r>
            <a:r>
              <a:rPr lang="fr-FR" dirty="0" err="1"/>
              <a:t>SimpleOpenNI</a:t>
            </a:r>
            <a:r>
              <a:rPr lang="fr-FR" dirty="0" smtClean="0"/>
              <a:t>.*;</a:t>
            </a:r>
            <a:endParaRPr lang="fr-FR" dirty="0"/>
          </a:p>
          <a:p>
            <a:r>
              <a:rPr lang="fr-FR" dirty="0" err="1"/>
              <a:t>SimpleOpenNI</a:t>
            </a:r>
            <a:r>
              <a:rPr lang="fr-FR" dirty="0"/>
              <a:t> </a:t>
            </a:r>
            <a:r>
              <a:rPr lang="fr-FR" dirty="0" err="1"/>
              <a:t>kinect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dirty="0" err="1">
                <a:solidFill>
                  <a:srgbClr val="00CC99"/>
                </a:solidFill>
              </a:rPr>
              <a:t>void</a:t>
            </a:r>
            <a:r>
              <a:rPr lang="fr-FR" dirty="0"/>
              <a:t> </a:t>
            </a:r>
            <a:r>
              <a:rPr lang="fr-FR" b="1" dirty="0">
                <a:solidFill>
                  <a:srgbClr val="0070C0"/>
                </a:solidFill>
              </a:rPr>
              <a:t>setup</a:t>
            </a:r>
            <a:r>
              <a:rPr lang="fr-FR" dirty="0" smtClean="0"/>
              <a:t>(){</a:t>
            </a:r>
            <a:endParaRPr lang="fr-FR" dirty="0"/>
          </a:p>
          <a:p>
            <a:r>
              <a:rPr lang="fr-FR" dirty="0" smtClean="0">
                <a:solidFill>
                  <a:srgbClr val="0081E2"/>
                </a:solidFill>
              </a:rPr>
              <a:t>size </a:t>
            </a:r>
            <a:r>
              <a:rPr lang="fr-FR" dirty="0" smtClean="0"/>
              <a:t>(</a:t>
            </a:r>
            <a:r>
              <a:rPr lang="fr-FR" dirty="0"/>
              <a:t>640*2, 480);</a:t>
            </a:r>
          </a:p>
          <a:p>
            <a:r>
              <a:rPr lang="fr-FR" dirty="0" err="1"/>
              <a:t>kinect</a:t>
            </a:r>
            <a:r>
              <a:rPr lang="fr-FR" dirty="0"/>
              <a:t> = </a:t>
            </a:r>
            <a:r>
              <a:rPr lang="fr-FR" dirty="0">
                <a:solidFill>
                  <a:srgbClr val="00CC99"/>
                </a:solidFill>
              </a:rPr>
              <a:t>new</a:t>
            </a:r>
            <a:r>
              <a:rPr lang="fr-FR" dirty="0"/>
              <a:t> </a:t>
            </a:r>
            <a:r>
              <a:rPr lang="fr-FR" dirty="0" err="1" smtClean="0"/>
              <a:t>SimpleOpenNI</a:t>
            </a:r>
            <a:r>
              <a:rPr lang="fr-FR" dirty="0" smtClean="0"/>
              <a:t>(</a:t>
            </a:r>
            <a:r>
              <a:rPr lang="fr-FR" dirty="0" err="1" smtClean="0">
                <a:solidFill>
                  <a:srgbClr val="00CC99"/>
                </a:solidFill>
              </a:rPr>
              <a:t>this</a:t>
            </a:r>
            <a:r>
              <a:rPr lang="fr-FR" dirty="0" smtClean="0"/>
              <a:t>);</a:t>
            </a:r>
            <a:endParaRPr lang="fr-FR" dirty="0"/>
          </a:p>
          <a:p>
            <a:r>
              <a:rPr lang="fr-FR" dirty="0" err="1"/>
              <a:t>kinect.enableDepth</a:t>
            </a:r>
            <a:r>
              <a:rPr lang="fr-FR" dirty="0"/>
              <a:t>();</a:t>
            </a:r>
          </a:p>
          <a:p>
            <a:r>
              <a:rPr lang="fr-FR" dirty="0" err="1"/>
              <a:t>kinect.enableRGB</a:t>
            </a:r>
            <a:r>
              <a:rPr lang="fr-FR" dirty="0"/>
              <a:t>();</a:t>
            </a:r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 err="1">
                <a:solidFill>
                  <a:srgbClr val="00CC99"/>
                </a:solidFill>
              </a:rPr>
              <a:t>void</a:t>
            </a:r>
            <a:r>
              <a:rPr lang="fr-FR" dirty="0"/>
              <a:t> </a:t>
            </a:r>
            <a:r>
              <a:rPr lang="fr-FR" dirty="0" err="1"/>
              <a:t>draw</a:t>
            </a:r>
            <a:r>
              <a:rPr lang="fr-FR" dirty="0" smtClean="0"/>
              <a:t>(){</a:t>
            </a:r>
            <a:endParaRPr lang="fr-FR" dirty="0"/>
          </a:p>
          <a:p>
            <a:r>
              <a:rPr lang="fr-FR" dirty="0" err="1"/>
              <a:t>kinect.update</a:t>
            </a:r>
            <a:r>
              <a:rPr lang="fr-FR" dirty="0"/>
              <a:t>();</a:t>
            </a:r>
          </a:p>
          <a:p>
            <a:r>
              <a:rPr lang="fr-FR" dirty="0" err="1">
                <a:solidFill>
                  <a:srgbClr val="FFC000"/>
                </a:solidFill>
              </a:rPr>
              <a:t>PImage</a:t>
            </a:r>
            <a:r>
              <a:rPr lang="fr-FR" dirty="0"/>
              <a:t> </a:t>
            </a:r>
            <a:r>
              <a:rPr lang="fr-FR" dirty="0" err="1"/>
              <a:t>depthImage</a:t>
            </a:r>
            <a:r>
              <a:rPr lang="fr-FR" dirty="0"/>
              <a:t> = </a:t>
            </a:r>
            <a:r>
              <a:rPr lang="fr-FR" dirty="0" err="1"/>
              <a:t>kinect.depthImage</a:t>
            </a:r>
            <a:r>
              <a:rPr lang="fr-FR" dirty="0"/>
              <a:t>();</a:t>
            </a:r>
          </a:p>
          <a:p>
            <a:r>
              <a:rPr lang="fr-FR" dirty="0" err="1">
                <a:solidFill>
                  <a:srgbClr val="FFC000"/>
                </a:solidFill>
              </a:rPr>
              <a:t>PImage</a:t>
            </a:r>
            <a:r>
              <a:rPr lang="fr-FR" dirty="0"/>
              <a:t> </a:t>
            </a:r>
            <a:r>
              <a:rPr lang="fr-FR" dirty="0" err="1"/>
              <a:t>rgbImage</a:t>
            </a:r>
            <a:r>
              <a:rPr lang="fr-FR" dirty="0"/>
              <a:t> = </a:t>
            </a:r>
            <a:r>
              <a:rPr lang="fr-FR" dirty="0" err="1"/>
              <a:t>kinect.rgbImage</a:t>
            </a:r>
            <a:r>
              <a:rPr lang="fr-FR" dirty="0"/>
              <a:t>();</a:t>
            </a:r>
          </a:p>
          <a:p>
            <a:r>
              <a:rPr lang="fr-FR" dirty="0" smtClean="0">
                <a:solidFill>
                  <a:srgbClr val="0081E2"/>
                </a:solidFill>
              </a:rPr>
              <a:t>image</a:t>
            </a:r>
            <a:r>
              <a:rPr lang="fr-FR" dirty="0" smtClean="0"/>
              <a:t>(</a:t>
            </a:r>
            <a:r>
              <a:rPr lang="fr-FR" dirty="0" err="1" smtClean="0"/>
              <a:t>depthImage</a:t>
            </a:r>
            <a:r>
              <a:rPr lang="fr-FR" dirty="0"/>
              <a:t>, 0, 0);</a:t>
            </a:r>
          </a:p>
          <a:p>
            <a:r>
              <a:rPr lang="fr-FR" dirty="0" smtClean="0">
                <a:solidFill>
                  <a:srgbClr val="0081E2"/>
                </a:solidFill>
              </a:rPr>
              <a:t>image</a:t>
            </a:r>
            <a:r>
              <a:rPr lang="fr-FR" dirty="0" smtClean="0"/>
              <a:t>(</a:t>
            </a:r>
            <a:r>
              <a:rPr lang="fr-FR" dirty="0" err="1" smtClean="0"/>
              <a:t>rgbImage</a:t>
            </a:r>
            <a:r>
              <a:rPr lang="fr-FR" dirty="0"/>
              <a:t>, 640, 0);</a:t>
            </a:r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 err="1">
                <a:solidFill>
                  <a:srgbClr val="00CC99"/>
                </a:solidFill>
              </a:rPr>
              <a:t>void</a:t>
            </a:r>
            <a:r>
              <a:rPr lang="fr-FR" dirty="0"/>
              <a:t> </a:t>
            </a:r>
            <a:r>
              <a:rPr lang="fr-FR" dirty="0" err="1"/>
              <a:t>mousePressed</a:t>
            </a:r>
            <a:r>
              <a:rPr lang="fr-FR" dirty="0"/>
              <a:t>(){</a:t>
            </a:r>
          </a:p>
          <a:p>
            <a:r>
              <a:rPr lang="fr-FR" dirty="0" err="1">
                <a:solidFill>
                  <a:srgbClr val="FFC000"/>
                </a:solidFill>
              </a:rPr>
              <a:t>color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c = </a:t>
            </a:r>
            <a:r>
              <a:rPr lang="fr-FR" dirty="0" err="1">
                <a:solidFill>
                  <a:srgbClr val="0070C0"/>
                </a:solidFill>
              </a:rPr>
              <a:t>get</a:t>
            </a:r>
            <a:r>
              <a:rPr lang="fr-FR" dirty="0"/>
              <a:t>(</a:t>
            </a:r>
            <a:r>
              <a:rPr lang="fr-FR" dirty="0" err="1">
                <a:solidFill>
                  <a:srgbClr val="FF33CC"/>
                </a:solidFill>
              </a:rPr>
              <a:t>mouseX</a:t>
            </a:r>
            <a:r>
              <a:rPr lang="fr-FR" dirty="0"/>
              <a:t>, </a:t>
            </a:r>
            <a:r>
              <a:rPr lang="fr-FR" dirty="0" err="1">
                <a:solidFill>
                  <a:srgbClr val="FF33CC"/>
                </a:solidFill>
              </a:rPr>
              <a:t>mouseY</a:t>
            </a:r>
            <a:r>
              <a:rPr lang="fr-FR" dirty="0"/>
              <a:t>);</a:t>
            </a:r>
          </a:p>
          <a:p>
            <a:r>
              <a:rPr lang="fr-FR" dirty="0" err="1">
                <a:solidFill>
                  <a:srgbClr val="0070C0"/>
                </a:solidFill>
              </a:rPr>
              <a:t>println</a:t>
            </a:r>
            <a:r>
              <a:rPr lang="fr-FR" dirty="0">
                <a:solidFill>
                  <a:srgbClr val="7030A0"/>
                </a:solidFill>
              </a:rPr>
              <a:t>("r: " </a:t>
            </a:r>
            <a:r>
              <a:rPr lang="fr-FR" dirty="0"/>
              <a:t>+ </a:t>
            </a:r>
            <a:r>
              <a:rPr lang="fr-FR" dirty="0" err="1">
                <a:solidFill>
                  <a:srgbClr val="0070C0"/>
                </a:solidFill>
              </a:rPr>
              <a:t>red</a:t>
            </a:r>
            <a:r>
              <a:rPr lang="fr-FR" dirty="0"/>
              <a:t>(c) + </a:t>
            </a:r>
            <a:r>
              <a:rPr lang="fr-FR" dirty="0">
                <a:solidFill>
                  <a:srgbClr val="7030A0"/>
                </a:solidFill>
              </a:rPr>
              <a:t>"g: " </a:t>
            </a:r>
            <a:r>
              <a:rPr lang="fr-FR" dirty="0"/>
              <a:t>+ </a:t>
            </a:r>
            <a:r>
              <a:rPr lang="fr-FR" dirty="0">
                <a:solidFill>
                  <a:srgbClr val="0070C0"/>
                </a:solidFill>
              </a:rPr>
              <a:t>green</a:t>
            </a:r>
            <a:r>
              <a:rPr lang="fr-FR" dirty="0"/>
              <a:t>(c) + </a:t>
            </a:r>
            <a:r>
              <a:rPr lang="fr-FR" dirty="0">
                <a:solidFill>
                  <a:srgbClr val="7030A0"/>
                </a:solidFill>
              </a:rPr>
              <a:t>" b: " </a:t>
            </a:r>
            <a:r>
              <a:rPr lang="fr-FR" dirty="0"/>
              <a:t>+ </a:t>
            </a:r>
            <a:r>
              <a:rPr lang="fr-FR" dirty="0" err="1">
                <a:solidFill>
                  <a:srgbClr val="0070C0"/>
                </a:solidFill>
              </a:rPr>
              <a:t>blue</a:t>
            </a:r>
            <a:r>
              <a:rPr lang="fr-FR" dirty="0"/>
              <a:t>(c));</a:t>
            </a:r>
          </a:p>
          <a:p>
            <a:r>
              <a:rPr lang="fr-FR" dirty="0"/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064" y="836712"/>
            <a:ext cx="3326817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Vérifier la valeur des pixels de l’image en couleur et de l’image en profondeur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2471191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FF0000"/>
                </a:solidFill>
              </a:rPr>
              <a:t>Q</a:t>
            </a:r>
            <a:r>
              <a:rPr lang="fr-FR" sz="2400" dirty="0" smtClean="0">
                <a:solidFill>
                  <a:srgbClr val="FF0000"/>
                </a:solidFill>
              </a:rPr>
              <a:t>: comment relier la valeur d’un pixel à la distance réelle à un objet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784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544" y="46166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En réalité, l’image en profondeur est la représentation (très approximative) d’un </a:t>
            </a:r>
            <a:r>
              <a:rPr lang="fr-FR" sz="2400" b="1" u="sng" dirty="0" smtClean="0"/>
              <a:t>tableau de mesures effectuée par la </a:t>
            </a:r>
            <a:r>
              <a:rPr lang="fr-FR" sz="2400" b="1" u="sng" dirty="0" err="1" smtClean="0"/>
              <a:t>kinect</a:t>
            </a:r>
            <a:r>
              <a:rPr lang="fr-FR" sz="2400" dirty="0" smtClean="0"/>
              <a:t>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71500" y="15417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5477" y="1478225"/>
            <a:ext cx="6392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Distances mesurées entre 0 (ou plutôt 50cm) et 8000mm…</a:t>
            </a:r>
            <a:endParaRPr lang="fr-FR" dirty="0"/>
          </a:p>
        </p:txBody>
      </p:sp>
      <p:sp>
        <p:nvSpPr>
          <p:cNvPr id="9" name="Virage 8"/>
          <p:cNvSpPr/>
          <p:nvPr/>
        </p:nvSpPr>
        <p:spPr>
          <a:xfrm flipV="1">
            <a:off x="552482" y="139221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5476" y="1953107"/>
            <a:ext cx="7712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Valeur de la mesure codée sur </a:t>
            </a:r>
            <a:r>
              <a:rPr lang="fr-FR" b="1" u="sng" dirty="0" smtClean="0">
                <a:solidFill>
                  <a:srgbClr val="FF0000"/>
                </a:solidFill>
              </a:rPr>
              <a:t>11 bits </a:t>
            </a:r>
            <a:r>
              <a:rPr lang="fr-FR" dirty="0" smtClean="0">
                <a:solidFill>
                  <a:srgbClr val="000000"/>
                </a:solidFill>
              </a:rPr>
              <a:t> soit </a:t>
            </a:r>
            <a:r>
              <a:rPr lang="fr-FR" b="1" dirty="0" smtClean="0">
                <a:solidFill>
                  <a:srgbClr val="FF0000"/>
                </a:solidFill>
              </a:rPr>
              <a:t>2024 « paliers de distance »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Virage 10"/>
          <p:cNvSpPr/>
          <p:nvPr/>
        </p:nvSpPr>
        <p:spPr>
          <a:xfrm flipV="1">
            <a:off x="552482" y="186709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2061" y="2566731"/>
            <a:ext cx="20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>
                <a:solidFill>
                  <a:srgbClr val="000000"/>
                </a:solidFill>
              </a:rPr>
              <a:t>Pas de la mesure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Virage 12"/>
          <p:cNvSpPr/>
          <p:nvPr/>
        </p:nvSpPr>
        <p:spPr>
          <a:xfrm flipV="1">
            <a:off x="1049067" y="2478893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63888" y="2445031"/>
                <a:ext cx="3600400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2024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8000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2024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𝒎𝒎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445031"/>
                <a:ext cx="3600400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52482" y="3140968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Les pixels de l’image en profondeur sont codés sur 1 octet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156438" y="324898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7624" y="38610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256 « paliers de distance » traduits graphiquement en niveaux de gris</a:t>
            </a:r>
            <a:endParaRPr lang="fr-FR" dirty="0"/>
          </a:p>
        </p:txBody>
      </p:sp>
      <p:sp>
        <p:nvSpPr>
          <p:cNvPr id="18" name="Virage 17"/>
          <p:cNvSpPr/>
          <p:nvPr/>
        </p:nvSpPr>
        <p:spPr>
          <a:xfrm flipV="1">
            <a:off x="704629" y="377503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31720" y="4423716"/>
                <a:ext cx="2890316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8000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256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𝟑𝟏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𝒎𝒎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720" y="4423716"/>
                <a:ext cx="2890316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699893" y="4509120"/>
            <a:ext cx="20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>
                <a:solidFill>
                  <a:srgbClr val="000000"/>
                </a:solidFill>
              </a:rPr>
              <a:t>Pas de la mesure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Virage 22"/>
          <p:cNvSpPr/>
          <p:nvPr/>
        </p:nvSpPr>
        <p:spPr>
          <a:xfrm flipV="1">
            <a:off x="1216899" y="4421282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30962" y="4545416"/>
            <a:ext cx="2513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Résolution moindre !!</a:t>
            </a:r>
            <a:endParaRPr lang="fr-FR" dirty="0"/>
          </a:p>
        </p:txBody>
      </p:sp>
      <p:pic>
        <p:nvPicPr>
          <p:cNvPr id="25" name="Picture 2" descr="C:\Users\Damien\AppData\Local\Microsoft\Windows\Temporary Internet Files\Content.IE5\N68MD6Y6\MC9004113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3093" y="5360755"/>
            <a:ext cx="865490" cy="690996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965322" y="5229200"/>
            <a:ext cx="6351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u="sng" dirty="0" smtClean="0">
                <a:solidFill>
                  <a:srgbClr val="FF0000"/>
                </a:solidFill>
              </a:rPr>
              <a:t>Possibilité d’accéder directement au tableau de mesure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56114" y="6300028"/>
            <a:ext cx="2513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Partie suivante 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4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21" grpId="0"/>
      <p:bldP spid="22" grpId="0"/>
      <p:bldP spid="23" grpId="0" animBg="1"/>
      <p:bldP spid="24" grpId="0"/>
      <p:bldP spid="26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2.4. </a:t>
            </a:r>
            <a:r>
              <a:rPr lang="fr-FR" sz="2400" b="1" u="sng" dirty="0" smtClean="0">
                <a:solidFill>
                  <a:srgbClr val="00B050"/>
                </a:solidFill>
              </a:rPr>
              <a:t>Accéder au tableau des distances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987824" y="1172546"/>
            <a:ext cx="2736304" cy="78475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Classe « </a:t>
            </a:r>
            <a:r>
              <a:rPr lang="fr-FR" sz="2000" b="1" u="sng" dirty="0" err="1" smtClean="0">
                <a:solidFill>
                  <a:srgbClr val="000000"/>
                </a:solidFill>
              </a:rPr>
              <a:t>SimpleOpenNI</a:t>
            </a:r>
            <a:r>
              <a:rPr lang="fr-FR" sz="2000" dirty="0" smtClean="0">
                <a:solidFill>
                  <a:srgbClr val="000000"/>
                </a:solidFill>
              </a:rPr>
              <a:t> »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6176" y="21328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Attributs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899592" y="2148001"/>
            <a:ext cx="298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Méthodes déjà utilisées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7504" y="488054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rgbClr val="000000"/>
                </a:solidFill>
              </a:rPr>
              <a:t>Bilan sur la classe </a:t>
            </a:r>
            <a:r>
              <a:rPr lang="fr-FR" u="sng" dirty="0" err="1" smtClean="0">
                <a:solidFill>
                  <a:srgbClr val="000000"/>
                </a:solidFill>
              </a:rPr>
              <a:t>SimpleOpenNI</a:t>
            </a:r>
            <a:r>
              <a:rPr lang="fr-FR" u="sng" dirty="0" smtClean="0">
                <a:solidFill>
                  <a:srgbClr val="000000"/>
                </a:solidFill>
              </a:rPr>
              <a:t>:</a:t>
            </a:r>
            <a:endParaRPr lang="fr-FR" u="sng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914838" y="2625759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enableDepth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Flèche droite 25"/>
          <p:cNvSpPr/>
          <p:nvPr/>
        </p:nvSpPr>
        <p:spPr>
          <a:xfrm>
            <a:off x="1504884" y="275061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942357" y="3078262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enableRGB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Flèche droite 27"/>
          <p:cNvSpPr/>
          <p:nvPr/>
        </p:nvSpPr>
        <p:spPr>
          <a:xfrm>
            <a:off x="1532403" y="320312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914838" y="3530765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update()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1504884" y="3655623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942357" y="3983268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depthImage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1532403" y="410812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942357" y="4435771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rgbImage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1532403" y="456062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942357" y="5445224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depthMap</a:t>
            </a:r>
            <a:r>
              <a:rPr lang="fr-FR" sz="2400" dirty="0" smtClean="0">
                <a:solidFill>
                  <a:srgbClr val="FF0000"/>
                </a:solidFill>
              </a:rPr>
              <a:t>()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Flèche droite 40"/>
          <p:cNvSpPr/>
          <p:nvPr/>
        </p:nvSpPr>
        <p:spPr>
          <a:xfrm>
            <a:off x="1532403" y="557007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73607" y="504145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Nouvelle méthode</a:t>
            </a:r>
            <a:endParaRPr lang="fr-FR" dirty="0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041928" y="2741455"/>
            <a:ext cx="25008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Aucun pour l’instant…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87924" y="5833968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rgbClr val="000000"/>
                </a:solidFill>
              </a:rPr>
              <a:t>Renvoie un tableau-1D (liste) d’entier contenant les différentes valeurs des profondeurs mesurées selon la grille IR.</a:t>
            </a:r>
            <a:endParaRPr lang="fr-FR" dirty="0"/>
          </a:p>
        </p:txBody>
      </p:sp>
      <p:sp>
        <p:nvSpPr>
          <p:cNvPr id="49" name="Virage 48"/>
          <p:cNvSpPr/>
          <p:nvPr/>
        </p:nvSpPr>
        <p:spPr>
          <a:xfrm flipV="1">
            <a:off x="3312252" y="600696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3" grpId="0"/>
      <p:bldP spid="48" grpId="0"/>
      <p:bldP spid="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438" y="127805"/>
            <a:ext cx="7375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0000"/>
                </a:solidFill>
              </a:rPr>
              <a:t>Organisation du tableau de profondeur renvoyé par </a:t>
            </a:r>
            <a:r>
              <a:rPr lang="fr-FR" sz="2000" u="sng" dirty="0" err="1" smtClean="0">
                <a:solidFill>
                  <a:srgbClr val="000000"/>
                </a:solidFill>
              </a:rPr>
              <a:t>depthMap</a:t>
            </a:r>
            <a:r>
              <a:rPr lang="fr-FR" sz="2000" u="sng" dirty="0" smtClean="0">
                <a:solidFill>
                  <a:srgbClr val="000000"/>
                </a:solidFill>
              </a:rPr>
              <a:t>()</a:t>
            </a:r>
            <a:endParaRPr lang="fr-FR" sz="2000" u="sng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73963"/>
              </p:ext>
            </p:extLst>
          </p:nvPr>
        </p:nvGraphicFramePr>
        <p:xfrm>
          <a:off x="3275154" y="1844823"/>
          <a:ext cx="46321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22"/>
                <a:gridCol w="579022"/>
                <a:gridCol w="579022"/>
                <a:gridCol w="579022"/>
                <a:gridCol w="579022"/>
                <a:gridCol w="579022"/>
                <a:gridCol w="579022"/>
                <a:gridCol w="5790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Etc…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1812" y="692696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Idem que l’attribut pixels[] de la classe </a:t>
            </a:r>
            <a:r>
              <a:rPr lang="fr-FR" sz="2400" dirty="0" err="1" smtClean="0"/>
              <a:t>PImage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65768" y="80070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5788" y="1383158"/>
            <a:ext cx="2281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u="sng" dirty="0" err="1" smtClean="0"/>
              <a:t>depth</a:t>
            </a:r>
            <a:r>
              <a:rPr lang="fr-FR" sz="2400" u="sng" dirty="0" smtClean="0"/>
              <a:t> Image</a:t>
            </a:r>
            <a:r>
              <a:rPr lang="fr-FR" sz="2400" dirty="0" smtClean="0"/>
              <a:t>:</a:t>
            </a:r>
            <a:endParaRPr lang="fr-FR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9406" y="3501008"/>
            <a:ext cx="177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u="sng" dirty="0" err="1" smtClean="0"/>
              <a:t>depthMap</a:t>
            </a:r>
            <a:r>
              <a:rPr lang="fr-FR" sz="2400" dirty="0" smtClean="0"/>
              <a:t> :</a:t>
            </a:r>
            <a:endParaRPr lang="fr-FR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84338"/>
              </p:ext>
            </p:extLst>
          </p:nvPr>
        </p:nvGraphicFramePr>
        <p:xfrm>
          <a:off x="111339" y="4221088"/>
          <a:ext cx="1741936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42"/>
                <a:gridCol w="217742"/>
                <a:gridCol w="217742"/>
                <a:gridCol w="217742"/>
                <a:gridCol w="217742"/>
                <a:gridCol w="217742"/>
                <a:gridCol w="217742"/>
                <a:gridCol w="21774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75114"/>
              </p:ext>
            </p:extLst>
          </p:nvPr>
        </p:nvGraphicFramePr>
        <p:xfrm>
          <a:off x="1858989" y="4221088"/>
          <a:ext cx="3168352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9166"/>
              </p:ext>
            </p:extLst>
          </p:nvPr>
        </p:nvGraphicFramePr>
        <p:xfrm>
          <a:off x="5021624" y="4221088"/>
          <a:ext cx="3960441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49"/>
                <a:gridCol w="440049"/>
                <a:gridCol w="440049"/>
                <a:gridCol w="440049"/>
                <a:gridCol w="440049"/>
                <a:gridCol w="440049"/>
                <a:gridCol w="440049"/>
                <a:gridCol w="440049"/>
                <a:gridCol w="44004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5738221" y="2159516"/>
            <a:ext cx="370821" cy="456696"/>
          </a:xfrm>
          <a:prstGeom prst="roundRect">
            <a:avLst/>
          </a:prstGeom>
          <a:solidFill>
            <a:srgbClr val="0070C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>
            <a:stCxn id="12" idx="1"/>
            <a:endCxn id="14" idx="3"/>
          </p:cNvCxnSpPr>
          <p:nvPr/>
        </p:nvCxnSpPr>
        <p:spPr>
          <a:xfrm flipH="1">
            <a:off x="2548246" y="2387864"/>
            <a:ext cx="3189975" cy="562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2123728" y="2137250"/>
            <a:ext cx="424518" cy="613735"/>
          </a:xfrm>
          <a:prstGeom prst="roundRect">
            <a:avLst/>
          </a:prstGeom>
          <a:solidFill>
            <a:srgbClr val="0070C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i</a:t>
            </a:r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19" name="Connecteur droit 18"/>
          <p:cNvCxnSpPr>
            <a:stCxn id="12" idx="0"/>
            <a:endCxn id="20" idx="2"/>
          </p:cNvCxnSpPr>
          <p:nvPr/>
        </p:nvCxnSpPr>
        <p:spPr>
          <a:xfrm flipH="1" flipV="1">
            <a:off x="5912918" y="1690025"/>
            <a:ext cx="10714" cy="4694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5700659" y="1076290"/>
            <a:ext cx="424518" cy="613735"/>
          </a:xfrm>
          <a:prstGeom prst="roundRect">
            <a:avLst/>
          </a:prstGeom>
          <a:solidFill>
            <a:srgbClr val="0070C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j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4808" y="484970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Comment relier les coordonnées (</a:t>
            </a:r>
            <a:r>
              <a:rPr lang="fr-FR" sz="2400" dirty="0" err="1" smtClean="0">
                <a:solidFill>
                  <a:srgbClr val="FF0000"/>
                </a:solidFill>
              </a:rPr>
              <a:t>i,j</a:t>
            </a:r>
            <a:r>
              <a:rPr lang="fr-FR" sz="2400" dirty="0" smtClean="0">
                <a:solidFill>
                  <a:srgbClr val="FF0000"/>
                </a:solidFill>
              </a:rPr>
              <a:t>) d’un pixel à l’indice k du tableau </a:t>
            </a:r>
            <a:r>
              <a:rPr lang="fr-FR" sz="2400" dirty="0" err="1" smtClean="0">
                <a:solidFill>
                  <a:srgbClr val="FF0000"/>
                </a:solidFill>
              </a:rPr>
              <a:t>depthMap</a:t>
            </a:r>
            <a:r>
              <a:rPr lang="fr-FR" sz="2400" dirty="0" smtClean="0">
                <a:solidFill>
                  <a:srgbClr val="FF0000"/>
                </a:solidFill>
              </a:rPr>
              <a:t> ?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318764" y="495771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6836" y="594407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On montre : k = </a:t>
            </a:r>
            <a:r>
              <a:rPr lang="fr-FR" sz="2400" dirty="0" smtClean="0">
                <a:solidFill>
                  <a:srgbClr val="000000"/>
                </a:solidFill>
              </a:rPr>
              <a:t>j + i * </a:t>
            </a:r>
            <a:r>
              <a:rPr lang="fr-FR" sz="2400" dirty="0" err="1" smtClean="0">
                <a:solidFill>
                  <a:srgbClr val="000000"/>
                </a:solidFill>
              </a:rPr>
              <a:t>depthWidth</a:t>
            </a:r>
            <a:r>
              <a:rPr lang="fr-FR" sz="2400" dirty="0">
                <a:solidFill>
                  <a:srgbClr val="000000"/>
                </a:solidFill>
              </a:rPr>
              <a:t>()</a:t>
            </a:r>
            <a:endParaRPr lang="fr-FR" sz="2400" dirty="0"/>
          </a:p>
        </p:txBody>
      </p:sp>
      <p:sp>
        <p:nvSpPr>
          <p:cNvPr id="26" name="Virage 25"/>
          <p:cNvSpPr/>
          <p:nvPr/>
        </p:nvSpPr>
        <p:spPr>
          <a:xfrm flipV="1">
            <a:off x="360189" y="586326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3275856" y="3501008"/>
            <a:ext cx="46085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46054" y="3500617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depthWidth</a:t>
            </a:r>
            <a:r>
              <a:rPr lang="fr-FR" dirty="0">
                <a:solidFill>
                  <a:srgbClr val="000000"/>
                </a:solidFill>
              </a:rPr>
              <a:t>()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1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 animBg="1"/>
      <p:bldP spid="14" grpId="0" animBg="1"/>
      <p:bldP spid="20" grpId="0" animBg="1"/>
      <p:bldP spid="23" grpId="0"/>
      <p:bldP spid="24" grpId="0" animBg="1"/>
      <p:bldP spid="25" grpId="0"/>
      <p:bldP spid="26" grpId="0" animBg="1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8476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Affichage de la distance d’un point à la caméra :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626" y="548679"/>
            <a:ext cx="2281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u="sng" dirty="0" smtClean="0"/>
              <a:t>Algorithme:</a:t>
            </a:r>
            <a:endParaRPr lang="fr-FR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68" y="1104067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Afficher </a:t>
            </a:r>
            <a:r>
              <a:rPr lang="fr-FR" sz="2400" dirty="0" err="1" smtClean="0"/>
              <a:t>depthImage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85089" y="112583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3568" y="2636912"/>
            <a:ext cx="20489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Lorsqu’on clique sur un pixel, écrire la valeur de la distance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99863" y="2636912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32656"/>
            <a:ext cx="62674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Dam\AppData\Local\Microsoft\Windows\INetCache\IE\9PSBN2DF\Mouse-Cursor-Arow-Fixe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09093"/>
            <a:ext cx="144016" cy="2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00309" cy="55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9834" y="44624"/>
            <a:ext cx="8476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Programme: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444734"/>
            <a:ext cx="61206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import </a:t>
            </a:r>
            <a:r>
              <a:rPr lang="fr-FR" sz="2000" dirty="0" err="1"/>
              <a:t>SimpleOpenNI</a:t>
            </a:r>
            <a:r>
              <a:rPr lang="fr-FR" sz="2000" dirty="0"/>
              <a:t>.*; </a:t>
            </a:r>
          </a:p>
          <a:p>
            <a:r>
              <a:rPr lang="fr-FR" sz="2000" dirty="0" err="1"/>
              <a:t>SimpleOpenNI</a:t>
            </a:r>
            <a:r>
              <a:rPr lang="fr-FR" sz="2000" dirty="0"/>
              <a:t> </a:t>
            </a:r>
            <a:r>
              <a:rPr lang="fr-FR" sz="2000" dirty="0" err="1"/>
              <a:t>kinect</a:t>
            </a:r>
            <a:r>
              <a:rPr lang="fr-FR" sz="2000" dirty="0"/>
              <a:t>; </a:t>
            </a:r>
          </a:p>
          <a:p>
            <a:endParaRPr lang="fr-FR" sz="2000" dirty="0"/>
          </a:p>
          <a:p>
            <a:r>
              <a:rPr lang="fr-FR" sz="2000" dirty="0" err="1"/>
              <a:t>void</a:t>
            </a:r>
            <a:r>
              <a:rPr lang="fr-FR" sz="2000" dirty="0"/>
              <a:t> setup() { </a:t>
            </a:r>
          </a:p>
          <a:p>
            <a:r>
              <a:rPr lang="fr-FR" sz="2000" dirty="0"/>
              <a:t>  size(640, 480); </a:t>
            </a:r>
          </a:p>
          <a:p>
            <a:r>
              <a:rPr lang="fr-FR" sz="2000" dirty="0"/>
              <a:t>  </a:t>
            </a:r>
            <a:r>
              <a:rPr lang="fr-FR" sz="2000" dirty="0" err="1"/>
              <a:t>kinect</a:t>
            </a:r>
            <a:r>
              <a:rPr lang="fr-FR" sz="2000" dirty="0"/>
              <a:t> = new </a:t>
            </a:r>
            <a:r>
              <a:rPr lang="fr-FR" sz="2000" dirty="0" err="1"/>
              <a:t>SimpleOpenNI</a:t>
            </a:r>
            <a:r>
              <a:rPr lang="fr-FR" sz="2000" dirty="0"/>
              <a:t>(</a:t>
            </a:r>
            <a:r>
              <a:rPr lang="fr-FR" sz="2000" dirty="0" err="1"/>
              <a:t>this</a:t>
            </a:r>
            <a:r>
              <a:rPr lang="fr-FR" sz="2000" dirty="0"/>
              <a:t>); </a:t>
            </a:r>
          </a:p>
          <a:p>
            <a:r>
              <a:rPr lang="fr-FR" sz="2000" dirty="0"/>
              <a:t>  </a:t>
            </a:r>
            <a:r>
              <a:rPr lang="fr-FR" sz="2000" dirty="0" err="1"/>
              <a:t>kinect.enableDepth</a:t>
            </a:r>
            <a:r>
              <a:rPr lang="fr-FR" sz="2000" dirty="0"/>
              <a:t>(); </a:t>
            </a:r>
          </a:p>
          <a:p>
            <a:r>
              <a:rPr lang="fr-FR" sz="2000" dirty="0"/>
              <a:t>} </a:t>
            </a:r>
          </a:p>
          <a:p>
            <a:r>
              <a:rPr lang="fr-FR" sz="2000" dirty="0" err="1"/>
              <a:t>void</a:t>
            </a:r>
            <a:r>
              <a:rPr lang="fr-FR" sz="2000" dirty="0"/>
              <a:t> </a:t>
            </a:r>
            <a:r>
              <a:rPr lang="fr-FR" sz="2000" dirty="0" err="1"/>
              <a:t>draw</a:t>
            </a:r>
            <a:r>
              <a:rPr lang="fr-FR" sz="2000" dirty="0"/>
              <a:t>() { </a:t>
            </a:r>
          </a:p>
          <a:p>
            <a:r>
              <a:rPr lang="fr-FR" sz="2000" dirty="0"/>
              <a:t>  </a:t>
            </a:r>
            <a:r>
              <a:rPr lang="fr-FR" sz="2000" dirty="0" err="1"/>
              <a:t>kinect.update</a:t>
            </a:r>
            <a:r>
              <a:rPr lang="fr-FR" sz="2000" dirty="0"/>
              <a:t>();</a:t>
            </a:r>
          </a:p>
          <a:p>
            <a:r>
              <a:rPr lang="fr-FR" sz="2000" dirty="0"/>
              <a:t>  </a:t>
            </a:r>
            <a:r>
              <a:rPr lang="fr-FR" sz="2000" dirty="0" err="1"/>
              <a:t>PImage</a:t>
            </a:r>
            <a:r>
              <a:rPr lang="fr-FR" sz="2000" dirty="0"/>
              <a:t> </a:t>
            </a:r>
            <a:r>
              <a:rPr lang="fr-FR" sz="2000" dirty="0" err="1"/>
              <a:t>depthImage</a:t>
            </a:r>
            <a:r>
              <a:rPr lang="fr-FR" sz="2000" dirty="0"/>
              <a:t> = </a:t>
            </a:r>
            <a:r>
              <a:rPr lang="fr-FR" sz="2000" dirty="0" err="1"/>
              <a:t>kinect.depthImage</a:t>
            </a:r>
            <a:r>
              <a:rPr lang="fr-FR" sz="2000" dirty="0"/>
              <a:t>(); </a:t>
            </a:r>
          </a:p>
          <a:p>
            <a:r>
              <a:rPr lang="fr-FR" sz="2000" dirty="0"/>
              <a:t>  image(</a:t>
            </a:r>
            <a:r>
              <a:rPr lang="fr-FR" sz="2000" dirty="0" err="1"/>
              <a:t>depthImage</a:t>
            </a:r>
            <a:r>
              <a:rPr lang="fr-FR" sz="2000" dirty="0"/>
              <a:t>, 0, 0); </a:t>
            </a:r>
          </a:p>
          <a:p>
            <a:r>
              <a:rPr lang="fr-FR" sz="2000" dirty="0"/>
              <a:t>} </a:t>
            </a:r>
          </a:p>
          <a:p>
            <a:r>
              <a:rPr lang="fr-FR" sz="2000" dirty="0" err="1"/>
              <a:t>void</a:t>
            </a:r>
            <a:r>
              <a:rPr lang="fr-FR" sz="2000" dirty="0"/>
              <a:t> </a:t>
            </a:r>
            <a:r>
              <a:rPr lang="fr-FR" sz="2000" dirty="0" err="1"/>
              <a:t>mousePressed</a:t>
            </a:r>
            <a:r>
              <a:rPr lang="fr-FR" sz="2000" dirty="0"/>
              <a:t>(){ </a:t>
            </a:r>
          </a:p>
          <a:p>
            <a:r>
              <a:rPr lang="fr-FR" sz="2000" dirty="0"/>
              <a:t>  </a:t>
            </a:r>
            <a:r>
              <a:rPr lang="fr-FR" sz="2000" dirty="0" err="1"/>
              <a:t>int</a:t>
            </a:r>
            <a:r>
              <a:rPr lang="fr-FR" sz="2000" dirty="0"/>
              <a:t>[] </a:t>
            </a:r>
            <a:r>
              <a:rPr lang="fr-FR" sz="2000" dirty="0" err="1"/>
              <a:t>depthValues</a:t>
            </a:r>
            <a:r>
              <a:rPr lang="fr-FR" sz="2000" dirty="0"/>
              <a:t> = </a:t>
            </a:r>
            <a:r>
              <a:rPr lang="fr-FR" sz="2000" dirty="0" err="1"/>
              <a:t>kinect.depthMap</a:t>
            </a:r>
            <a:r>
              <a:rPr lang="fr-FR" sz="2000" dirty="0"/>
              <a:t>(); </a:t>
            </a:r>
          </a:p>
          <a:p>
            <a:r>
              <a:rPr lang="fr-FR" sz="2000" dirty="0"/>
              <a:t>  </a:t>
            </a:r>
            <a:r>
              <a:rPr lang="fr-FR" sz="2000" dirty="0" err="1"/>
              <a:t>int</a:t>
            </a:r>
            <a:r>
              <a:rPr lang="fr-FR" sz="2000" dirty="0"/>
              <a:t> </a:t>
            </a:r>
            <a:r>
              <a:rPr lang="fr-FR" sz="2000" dirty="0" err="1"/>
              <a:t>clickPosition</a:t>
            </a:r>
            <a:r>
              <a:rPr lang="fr-FR" sz="2000" dirty="0"/>
              <a:t> = </a:t>
            </a:r>
            <a:r>
              <a:rPr lang="fr-FR" sz="2000" dirty="0" err="1"/>
              <a:t>mouseX</a:t>
            </a:r>
            <a:r>
              <a:rPr lang="fr-FR" sz="2000" dirty="0"/>
              <a:t> + (</a:t>
            </a:r>
            <a:r>
              <a:rPr lang="fr-FR" sz="2000" dirty="0" err="1"/>
              <a:t>mouseY</a:t>
            </a:r>
            <a:r>
              <a:rPr lang="fr-FR" sz="2000" dirty="0"/>
              <a:t> * 640); </a:t>
            </a:r>
          </a:p>
          <a:p>
            <a:r>
              <a:rPr lang="fr-FR" sz="2000" dirty="0"/>
              <a:t>  </a:t>
            </a:r>
            <a:r>
              <a:rPr lang="fr-FR" sz="2000" dirty="0" err="1"/>
              <a:t>int</a:t>
            </a:r>
            <a:r>
              <a:rPr lang="fr-FR" sz="2000" dirty="0"/>
              <a:t> </a:t>
            </a:r>
            <a:r>
              <a:rPr lang="fr-FR" sz="2000" dirty="0" err="1"/>
              <a:t>clickedDepth</a:t>
            </a:r>
            <a:r>
              <a:rPr lang="fr-FR" sz="2000" dirty="0"/>
              <a:t> = </a:t>
            </a:r>
            <a:r>
              <a:rPr lang="fr-FR" sz="2000" dirty="0" err="1"/>
              <a:t>depthValues</a:t>
            </a:r>
            <a:r>
              <a:rPr lang="fr-FR" sz="2000" dirty="0"/>
              <a:t>[</a:t>
            </a:r>
            <a:r>
              <a:rPr lang="fr-FR" sz="2000" dirty="0" err="1"/>
              <a:t>clickPosition</a:t>
            </a:r>
            <a:r>
              <a:rPr lang="fr-FR" sz="2000" dirty="0"/>
              <a:t>]; </a:t>
            </a:r>
          </a:p>
          <a:p>
            <a:r>
              <a:rPr lang="fr-FR" sz="2000" dirty="0"/>
              <a:t>  </a:t>
            </a:r>
            <a:r>
              <a:rPr lang="fr-FR" sz="2000" dirty="0" err="1"/>
              <a:t>println</a:t>
            </a:r>
            <a:r>
              <a:rPr lang="fr-FR" sz="2000" dirty="0"/>
              <a:t>("distance au pixel (" + </a:t>
            </a:r>
            <a:r>
              <a:rPr lang="fr-FR" sz="2000" dirty="0" err="1"/>
              <a:t>mouseX</a:t>
            </a:r>
            <a:r>
              <a:rPr lang="fr-FR" sz="2000" dirty="0"/>
              <a:t> + "," + </a:t>
            </a:r>
          </a:p>
          <a:p>
            <a:r>
              <a:rPr lang="fr-FR" sz="2000" dirty="0"/>
              <a:t>          </a:t>
            </a:r>
            <a:r>
              <a:rPr lang="fr-FR" sz="2000" dirty="0" err="1"/>
              <a:t>mouseY</a:t>
            </a:r>
            <a:r>
              <a:rPr lang="fr-FR" sz="2000" dirty="0"/>
              <a:t> + "), est : " + </a:t>
            </a:r>
            <a:r>
              <a:rPr lang="fr-FR" sz="2000" dirty="0" err="1"/>
              <a:t>clickedDepth</a:t>
            </a:r>
            <a:r>
              <a:rPr lang="fr-FR" sz="2000" dirty="0"/>
              <a:t> + " mm" ); </a:t>
            </a:r>
          </a:p>
          <a:p>
            <a:r>
              <a:rPr lang="fr-FR" sz="2000" dirty="0"/>
              <a:t>}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59834" y="44624"/>
            <a:ext cx="8476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Copier/coller: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searcher.watson.ibm.com/researcher/files/us-smiyaza/biometric-faceRecognition-600-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2805"/>
            <a:ext cx="1798820" cy="11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20" y="50231"/>
            <a:ext cx="1890508" cy="130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me.queensu.ca/People/Deluzio/images/GaitCycle_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540"/>
            <a:ext cx="2192500" cy="13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06" y="26540"/>
            <a:ext cx="1622034" cy="152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colade fermante 2"/>
          <p:cNvSpPr/>
          <p:nvPr/>
        </p:nvSpPr>
        <p:spPr>
          <a:xfrm rot="5400000">
            <a:off x="4185319" y="-2634665"/>
            <a:ext cx="432049" cy="844366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 rot="5400000">
            <a:off x="4111620" y="1976988"/>
            <a:ext cx="576065" cy="455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372286" y="1853279"/>
            <a:ext cx="2279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Toutes ces technos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619672" y="2564904"/>
            <a:ext cx="5616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Espace public </a:t>
            </a:r>
            <a:br>
              <a:rPr lang="fr-FR" sz="2000" dirty="0" smtClean="0"/>
            </a:br>
            <a:r>
              <a:rPr lang="fr-FR" sz="2000" dirty="0" smtClean="0"/>
              <a:t>(projets créatifs à but civil)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6208" y="3210575"/>
            <a:ext cx="23042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/>
              <a:t>Interfaces gestuelles de logiciels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925124" y="3518351"/>
            <a:ext cx="2304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u="sng" dirty="0" err="1" smtClean="0"/>
              <a:t>Scaner</a:t>
            </a:r>
            <a:r>
              <a:rPr lang="fr-FR" sz="2000" u="sng" dirty="0" smtClean="0"/>
              <a:t> 3D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2623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630878" y="3545802"/>
            <a:ext cx="2304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/>
              <a:t>Motion capture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48" y="3965285"/>
            <a:ext cx="1323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90" y="4220288"/>
            <a:ext cx="3661966" cy="205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073941" y="6407433"/>
            <a:ext cx="2304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0714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9" grpId="0"/>
      <p:bldP spid="20" grpId="0"/>
      <p:bldP spid="22" grpId="0"/>
      <p:bldP spid="25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2.5. </a:t>
            </a:r>
            <a:r>
              <a:rPr lang="fr-FR" sz="2400" b="1" u="sng" dirty="0" smtClean="0">
                <a:solidFill>
                  <a:srgbClr val="00B050"/>
                </a:solidFill>
              </a:rPr>
              <a:t>Traquer le point le plus proche de la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kinect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987824" y="1172546"/>
            <a:ext cx="2736304" cy="78475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Classe « </a:t>
            </a:r>
            <a:r>
              <a:rPr lang="fr-FR" sz="2000" b="1" u="sng" dirty="0" err="1" smtClean="0">
                <a:solidFill>
                  <a:srgbClr val="000000"/>
                </a:solidFill>
              </a:rPr>
              <a:t>SimpleOpenNI</a:t>
            </a:r>
            <a:r>
              <a:rPr lang="fr-FR" sz="2000" dirty="0" smtClean="0">
                <a:solidFill>
                  <a:srgbClr val="000000"/>
                </a:solidFill>
              </a:rPr>
              <a:t> »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6176" y="21328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Attributs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899592" y="2148001"/>
            <a:ext cx="298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Méthodes déjà utilisées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7504" y="488054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rgbClr val="000000"/>
                </a:solidFill>
              </a:rPr>
              <a:t>Bilan sur la classe </a:t>
            </a:r>
            <a:r>
              <a:rPr lang="fr-FR" u="sng" dirty="0" err="1" smtClean="0">
                <a:solidFill>
                  <a:srgbClr val="000000"/>
                </a:solidFill>
              </a:rPr>
              <a:t>SimpleOpenNI</a:t>
            </a:r>
            <a:r>
              <a:rPr lang="fr-FR" u="sng" dirty="0" smtClean="0">
                <a:solidFill>
                  <a:srgbClr val="000000"/>
                </a:solidFill>
              </a:rPr>
              <a:t>:</a:t>
            </a:r>
            <a:endParaRPr lang="fr-FR" u="sng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914838" y="2625759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enableDepth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Flèche droite 25"/>
          <p:cNvSpPr/>
          <p:nvPr/>
        </p:nvSpPr>
        <p:spPr>
          <a:xfrm>
            <a:off x="1504884" y="275061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942357" y="3078262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enableRGB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Flèche droite 27"/>
          <p:cNvSpPr/>
          <p:nvPr/>
        </p:nvSpPr>
        <p:spPr>
          <a:xfrm>
            <a:off x="1532403" y="320312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914838" y="3530765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update()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1504884" y="3655623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942357" y="3983268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depthImage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1532403" y="410812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942357" y="4435771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rgbImage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1532403" y="456062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942357" y="5445224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depthMap</a:t>
            </a:r>
            <a:r>
              <a:rPr lang="fr-FR" sz="2400" dirty="0" smtClean="0">
                <a:solidFill>
                  <a:srgbClr val="FF0000"/>
                </a:solidFill>
              </a:rPr>
              <a:t>()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Flèche droite 40"/>
          <p:cNvSpPr/>
          <p:nvPr/>
        </p:nvSpPr>
        <p:spPr>
          <a:xfrm>
            <a:off x="1532403" y="557007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73607" y="504145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Nouvelle méthode</a:t>
            </a:r>
            <a:endParaRPr lang="fr-FR" dirty="0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041928" y="2741455"/>
            <a:ext cx="25008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Aucun pour l’instant…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87924" y="5833968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rgbClr val="000000"/>
                </a:solidFill>
              </a:rPr>
              <a:t>Renvoie un tableau-1D (liste) d’entier contenant les différentes valeurs des profondeurs mesurées selon la grille IR.</a:t>
            </a:r>
            <a:endParaRPr lang="fr-FR" dirty="0"/>
          </a:p>
        </p:txBody>
      </p:sp>
      <p:sp>
        <p:nvSpPr>
          <p:cNvPr id="49" name="Virage 48"/>
          <p:cNvSpPr/>
          <p:nvPr/>
        </p:nvSpPr>
        <p:spPr>
          <a:xfrm flipV="1">
            <a:off x="3312252" y="600696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3" grpId="0"/>
      <p:bldP spid="48" grpId="0"/>
      <p:bldP spid="4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166" y="0"/>
            <a:ext cx="8476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Algorithme de </a:t>
            </a:r>
            <a:r>
              <a:rPr lang="fr-FR" sz="2000" b="1" u="sng" dirty="0" err="1" smtClean="0">
                <a:solidFill>
                  <a:srgbClr val="0070C0"/>
                </a:solidFill>
              </a:rPr>
              <a:t>tracking</a:t>
            </a:r>
            <a:r>
              <a:rPr lang="fr-FR" sz="2000" b="1" u="sng" dirty="0" smtClean="0">
                <a:solidFill>
                  <a:srgbClr val="0070C0"/>
                </a:solidFill>
              </a:rPr>
              <a:t> pour chaque boucle « </a:t>
            </a:r>
            <a:r>
              <a:rPr lang="fr-FR" sz="2000" b="1" u="sng" dirty="0" err="1" smtClean="0">
                <a:solidFill>
                  <a:srgbClr val="0070C0"/>
                </a:solidFill>
              </a:rPr>
              <a:t>draw</a:t>
            </a:r>
            <a:r>
              <a:rPr lang="fr-FR" sz="2000" b="1" u="sng" dirty="0" smtClean="0">
                <a:solidFill>
                  <a:srgbClr val="0070C0"/>
                </a:solidFill>
              </a:rPr>
              <a:t>() :  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496711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Récupérer le tableau des profondeurs depuis la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</a:rPr>
              <a:t>kinect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 : </a:t>
            </a:r>
            <a:r>
              <a:rPr lang="fr-FR" sz="2000" dirty="0" err="1" smtClean="0">
                <a:solidFill>
                  <a:srgbClr val="FF0000"/>
                </a:solidFill>
              </a:rPr>
              <a:t>depthMap</a:t>
            </a:r>
            <a:r>
              <a:rPr lang="fr-FR" sz="2000" dirty="0" smtClean="0">
                <a:solidFill>
                  <a:srgbClr val="FF0000"/>
                </a:solidFill>
              </a:rPr>
              <a:t>()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29598" y="62156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4758" y="1052736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Parcourir les pixels de la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</a:rPr>
              <a:t>depthImage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– pour chaque ligne (indice y) : 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34804" y="117759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5178" y="1486391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pour chaque pixels de cette ligne (indice 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) : 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455224" y="161124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04543" y="1886501"/>
            <a:ext cx="7226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Calculer l’indice i dans le tableau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</a:rPr>
              <a:t>depthMap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 (i=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</a:rPr>
              <a:t>x+y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*640)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894589" y="201135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04543" y="2286611"/>
            <a:ext cx="7226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Récupérer la valeur de la profondeur à cet indice i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894589" y="241146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66408" y="2686721"/>
            <a:ext cx="6141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Si cette valeur est la plus petite rencontrée: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1256454" y="281157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068113" y="3086831"/>
            <a:ext cx="6141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Mémoriser cette plus petite valeur 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1658159" y="321168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068113" y="3532946"/>
            <a:ext cx="6141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Mémoriser la position la position correspondante (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) du pixel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1658159" y="365780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65179" y="4221088"/>
            <a:ext cx="79552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Fin des deux boucles: À la fin du parcours de l’image, la dernière profondeur mémorisée est la plus petite de toute l’image et le dernier couple (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) mémorisé est la position correspondante 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455225" y="434594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9552" y="5221788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Afficher l’image en profondeur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129598" y="531398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44758" y="5733256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Afficher un disque rouge à la position (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</a:rPr>
              <a:t>) correspondant à la plus petite profondeur précédemment détectée.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Flèche droite 25"/>
          <p:cNvSpPr/>
          <p:nvPr/>
        </p:nvSpPr>
        <p:spPr>
          <a:xfrm>
            <a:off x="134804" y="582545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923"/>
            <a:ext cx="5400599" cy="675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4518" y="29996"/>
            <a:ext cx="1809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Programme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84168" y="62923"/>
            <a:ext cx="2385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Copier/coller le code et lancer le programme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20858" y="1518252"/>
            <a:ext cx="3923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Précaution d’emploi: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Damien\AppData\Local\Microsoft\Windows\Temporary Internet Files\Content.IE5\N68MD6Y6\MC9004113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99117"/>
            <a:ext cx="865490" cy="690996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354630" y="2041472"/>
            <a:ext cx="34563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Placer la </a:t>
            </a:r>
            <a:r>
              <a:rPr lang="fr-FR" sz="2000" b="1" dirty="0" err="1" smtClean="0">
                <a:solidFill>
                  <a:srgbClr val="0070C0"/>
                </a:solidFill>
              </a:rPr>
              <a:t>kinect</a:t>
            </a:r>
            <a:r>
              <a:rPr lang="fr-FR" sz="2000" b="1" dirty="0" smtClean="0">
                <a:solidFill>
                  <a:srgbClr val="0070C0"/>
                </a:solidFill>
              </a:rPr>
              <a:t> sur une table en hauteur et vérifier que dans la scène observée, l’objet le plus proche est bien l’objet souhaité (main, etc…)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1" y="62068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import </a:t>
            </a:r>
            <a:r>
              <a:rPr lang="en-US" sz="1400" dirty="0" err="1"/>
              <a:t>SimpleOpenNI</a:t>
            </a:r>
            <a:r>
              <a:rPr lang="en-US" sz="1400" dirty="0" smtClean="0"/>
              <a:t>.*;</a:t>
            </a:r>
          </a:p>
          <a:p>
            <a:endParaRPr lang="en-US" sz="1400" dirty="0"/>
          </a:p>
          <a:p>
            <a:r>
              <a:rPr lang="en-US" sz="1400" dirty="0" err="1"/>
              <a:t>SimpleOpenNI</a:t>
            </a:r>
            <a:r>
              <a:rPr lang="en-US" sz="1400" dirty="0"/>
              <a:t> </a:t>
            </a:r>
            <a:r>
              <a:rPr lang="en-US" sz="1400" dirty="0" err="1"/>
              <a:t>kinect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closestValue</a:t>
            </a:r>
            <a:r>
              <a:rPr lang="en-US" sz="1400" dirty="0"/>
              <a:t>; </a:t>
            </a:r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closestX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closestY</a:t>
            </a:r>
            <a:r>
              <a:rPr lang="en-US" sz="1400" dirty="0" smtClean="0"/>
              <a:t>;</a:t>
            </a:r>
          </a:p>
          <a:p>
            <a:endParaRPr lang="en-US" sz="1400" dirty="0"/>
          </a:p>
          <a:p>
            <a:r>
              <a:rPr lang="en-US" sz="1400" dirty="0"/>
              <a:t>void setup(){</a:t>
            </a:r>
          </a:p>
          <a:p>
            <a:r>
              <a:rPr lang="en-US" sz="1400" dirty="0"/>
              <a:t>  size(640, 480);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kinect</a:t>
            </a:r>
            <a:r>
              <a:rPr lang="en-US" sz="1400" dirty="0"/>
              <a:t> = new </a:t>
            </a:r>
            <a:r>
              <a:rPr lang="en-US" sz="1400" dirty="0" err="1"/>
              <a:t>SimpleOpenNI</a:t>
            </a:r>
            <a:r>
              <a:rPr lang="en-US" sz="1400" dirty="0"/>
              <a:t>(this);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kinect.enableDepth</a:t>
            </a:r>
            <a:r>
              <a:rPr lang="en-US" sz="1400" dirty="0"/>
              <a:t>();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167336" y="20524"/>
            <a:ext cx="59766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void draw(){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closestValue</a:t>
            </a:r>
            <a:r>
              <a:rPr lang="en-US" sz="1400" dirty="0"/>
              <a:t> = 8000; 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kinect.update</a:t>
            </a:r>
            <a:r>
              <a:rPr lang="en-US" sz="1400" dirty="0"/>
              <a:t>();</a:t>
            </a:r>
          </a:p>
          <a:p>
            <a:r>
              <a:rPr lang="en-US" sz="1400" dirty="0"/>
              <a:t>  </a:t>
            </a:r>
            <a:r>
              <a:rPr lang="en-US" sz="1400" dirty="0">
                <a:solidFill>
                  <a:srgbClr val="0081E2"/>
                </a:solidFill>
              </a:rPr>
              <a:t>// get the depth array from the </a:t>
            </a:r>
            <a:r>
              <a:rPr lang="en-US" sz="1400" dirty="0" err="1">
                <a:solidFill>
                  <a:srgbClr val="0081E2"/>
                </a:solidFill>
              </a:rPr>
              <a:t>kinect</a:t>
            </a:r>
            <a:endParaRPr lang="en-US" sz="1400" dirty="0">
              <a:solidFill>
                <a:srgbClr val="0081E2"/>
              </a:solidFill>
            </a:endParaRPr>
          </a:p>
          <a:p>
            <a:r>
              <a:rPr lang="en-US" sz="1400" dirty="0"/>
              <a:t>  </a:t>
            </a:r>
            <a:r>
              <a:rPr lang="en-US" sz="1400" dirty="0" err="1"/>
              <a:t>int</a:t>
            </a:r>
            <a:r>
              <a:rPr lang="en-US" sz="1400" dirty="0"/>
              <a:t>[] </a:t>
            </a:r>
            <a:r>
              <a:rPr lang="en-US" sz="1400" dirty="0" err="1"/>
              <a:t>depthValues</a:t>
            </a:r>
            <a:r>
              <a:rPr lang="en-US" sz="1400" dirty="0"/>
              <a:t> = </a:t>
            </a:r>
            <a:r>
              <a:rPr lang="en-US" sz="1400" dirty="0" err="1"/>
              <a:t>kinect.depthMap</a:t>
            </a:r>
            <a:r>
              <a:rPr lang="en-US" sz="1400" dirty="0"/>
              <a:t>();</a:t>
            </a:r>
          </a:p>
          <a:p>
            <a:r>
              <a:rPr lang="en-US" sz="1400" dirty="0">
                <a:solidFill>
                  <a:srgbClr val="0081E2"/>
                </a:solidFill>
              </a:rPr>
              <a:t>  // for each row in the depth image</a:t>
            </a:r>
          </a:p>
          <a:p>
            <a:r>
              <a:rPr lang="en-US" sz="1400" dirty="0"/>
              <a:t>  for(</a:t>
            </a:r>
            <a:r>
              <a:rPr lang="en-US" sz="1400" dirty="0" err="1"/>
              <a:t>int</a:t>
            </a:r>
            <a:r>
              <a:rPr lang="en-US" sz="1400" dirty="0"/>
              <a:t> y = 0; y &lt; 480; y++){ </a:t>
            </a:r>
          </a:p>
          <a:p>
            <a:r>
              <a:rPr lang="en-US" sz="1400" dirty="0">
                <a:solidFill>
                  <a:srgbClr val="0081E2"/>
                </a:solidFill>
              </a:rPr>
              <a:t>  // look at each pixel in the row</a:t>
            </a:r>
          </a:p>
          <a:p>
            <a:r>
              <a:rPr lang="en-US" sz="1400" dirty="0"/>
              <a:t>    for(</a:t>
            </a:r>
            <a:r>
              <a:rPr lang="en-US" sz="1400" dirty="0" err="1"/>
              <a:t>int</a:t>
            </a:r>
            <a:r>
              <a:rPr lang="en-US" sz="1400" dirty="0"/>
              <a:t> x = 0; x &lt; 640; x++){</a:t>
            </a:r>
          </a:p>
          <a:p>
            <a:r>
              <a:rPr lang="en-US" sz="1400" dirty="0">
                <a:solidFill>
                  <a:srgbClr val="0081E2"/>
                </a:solidFill>
              </a:rPr>
              <a:t>      // pull out the corresponding value from the depth array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x + y * 640; 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currentDepthValue</a:t>
            </a:r>
            <a:r>
              <a:rPr lang="en-US" sz="1400" dirty="0"/>
              <a:t> = </a:t>
            </a:r>
            <a:r>
              <a:rPr lang="en-US" sz="1400" dirty="0" err="1"/>
              <a:t>depthValues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];</a:t>
            </a:r>
          </a:p>
          <a:p>
            <a:r>
              <a:rPr lang="en-US" sz="1400" dirty="0">
                <a:solidFill>
                  <a:srgbClr val="0081E2"/>
                </a:solidFill>
              </a:rPr>
              <a:t>      // if that pixel is the closest one we've seen so far</a:t>
            </a:r>
          </a:p>
          <a:p>
            <a:r>
              <a:rPr lang="en-US" sz="1400" dirty="0"/>
              <a:t>      if(</a:t>
            </a:r>
            <a:r>
              <a:rPr lang="en-US" sz="1400" dirty="0" err="1"/>
              <a:t>currentDepthValue</a:t>
            </a:r>
            <a:r>
              <a:rPr lang="en-US" sz="1400" dirty="0"/>
              <a:t> &gt; 0 &amp;&amp; </a:t>
            </a:r>
            <a:r>
              <a:rPr lang="en-US" sz="1400" dirty="0" err="1"/>
              <a:t>currentDepthValue</a:t>
            </a:r>
            <a:r>
              <a:rPr lang="en-US" sz="1400" dirty="0"/>
              <a:t> &lt; </a:t>
            </a:r>
            <a:r>
              <a:rPr lang="en-US" sz="1400" dirty="0" err="1"/>
              <a:t>closestValue</a:t>
            </a:r>
            <a:r>
              <a:rPr lang="en-US" sz="1400" dirty="0"/>
              <a:t>){ </a:t>
            </a:r>
          </a:p>
          <a:p>
            <a:r>
              <a:rPr lang="en-US" sz="1400" dirty="0"/>
              <a:t>      </a:t>
            </a:r>
            <a:r>
              <a:rPr lang="en-US" sz="1400" dirty="0">
                <a:solidFill>
                  <a:srgbClr val="0081E2"/>
                </a:solidFill>
              </a:rPr>
              <a:t>// save its value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closestValue</a:t>
            </a:r>
            <a:r>
              <a:rPr lang="en-US" sz="1400" dirty="0"/>
              <a:t> = </a:t>
            </a:r>
            <a:r>
              <a:rPr lang="en-US" sz="1400" dirty="0" err="1"/>
              <a:t>currentDepthValue</a:t>
            </a:r>
            <a:r>
              <a:rPr lang="en-US" sz="1400" dirty="0"/>
              <a:t>;</a:t>
            </a:r>
          </a:p>
          <a:p>
            <a:r>
              <a:rPr lang="en-US" sz="1400" dirty="0">
                <a:solidFill>
                  <a:srgbClr val="0081E2"/>
                </a:solidFill>
              </a:rPr>
              <a:t>        // and save its position (both X and Y coordinates)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closestX</a:t>
            </a:r>
            <a:r>
              <a:rPr lang="en-US" sz="1400" dirty="0"/>
              <a:t> = x;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closestY</a:t>
            </a:r>
            <a:r>
              <a:rPr lang="en-US" sz="1400" dirty="0"/>
              <a:t> = y;</a:t>
            </a:r>
          </a:p>
          <a:p>
            <a:r>
              <a:rPr lang="en-US" sz="1400" dirty="0"/>
              <a:t>      }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  }</a:t>
            </a:r>
          </a:p>
          <a:p>
            <a:r>
              <a:rPr lang="en-US" sz="1400" dirty="0">
                <a:solidFill>
                  <a:srgbClr val="0081E2"/>
                </a:solidFill>
              </a:rPr>
              <a:t>  //draw the depth image on the screen</a:t>
            </a:r>
          </a:p>
          <a:p>
            <a:r>
              <a:rPr lang="en-US" sz="1400" dirty="0"/>
              <a:t>  image(</a:t>
            </a:r>
            <a:r>
              <a:rPr lang="en-US" sz="1400" dirty="0" err="1"/>
              <a:t>kinect.depthImage</a:t>
            </a:r>
            <a:r>
              <a:rPr lang="en-US" sz="1400" dirty="0"/>
              <a:t>(),0,0);</a:t>
            </a:r>
          </a:p>
          <a:p>
            <a:r>
              <a:rPr lang="en-US" sz="1400" dirty="0">
                <a:solidFill>
                  <a:srgbClr val="0081E2"/>
                </a:solidFill>
              </a:rPr>
              <a:t>  // draw a red circle over it,</a:t>
            </a:r>
          </a:p>
          <a:p>
            <a:r>
              <a:rPr lang="en-US" sz="1400" dirty="0">
                <a:solidFill>
                  <a:srgbClr val="0081E2"/>
                </a:solidFill>
              </a:rPr>
              <a:t>  // positioned at the X and Y coordinates</a:t>
            </a:r>
          </a:p>
          <a:p>
            <a:r>
              <a:rPr lang="en-US" sz="1400" dirty="0">
                <a:solidFill>
                  <a:srgbClr val="0081E2"/>
                </a:solidFill>
              </a:rPr>
              <a:t>  // we saved of the closest pixel.</a:t>
            </a:r>
          </a:p>
          <a:p>
            <a:r>
              <a:rPr lang="en-US" sz="1400" dirty="0"/>
              <a:t>  fill(255,0,0</a:t>
            </a:r>
            <a:r>
              <a:rPr lang="en-US" sz="1400" dirty="0" smtClean="0"/>
              <a:t>);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ellipse(</a:t>
            </a:r>
            <a:r>
              <a:rPr lang="fr-FR" sz="1400" dirty="0" err="1" smtClean="0"/>
              <a:t>closestX</a:t>
            </a:r>
            <a:r>
              <a:rPr lang="fr-FR" sz="1400" dirty="0"/>
              <a:t>, </a:t>
            </a:r>
            <a:r>
              <a:rPr lang="fr-FR" sz="1400" dirty="0" err="1"/>
              <a:t>closestY</a:t>
            </a:r>
            <a:r>
              <a:rPr lang="fr-FR" sz="1400" dirty="0"/>
              <a:t>, 25, 25</a:t>
            </a:r>
            <a:r>
              <a:rPr lang="fr-FR" sz="1400" dirty="0" smtClean="0"/>
              <a:t>);</a:t>
            </a:r>
          </a:p>
          <a:p>
            <a:r>
              <a:rPr lang="fr-FR" sz="1400" dirty="0"/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166" y="0"/>
            <a:ext cx="8476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Copier/</a:t>
            </a:r>
            <a:r>
              <a:rPr lang="fr-FR" sz="2000" b="1" u="sng" dirty="0" err="1" smtClean="0">
                <a:solidFill>
                  <a:srgbClr val="0070C0"/>
                </a:solidFill>
              </a:rPr>
              <a:t>coler</a:t>
            </a:r>
            <a:r>
              <a:rPr lang="fr-FR" sz="2000" b="1" u="sng" dirty="0" smtClean="0">
                <a:solidFill>
                  <a:srgbClr val="0070C0"/>
                </a:solidFill>
              </a:rPr>
              <a:t>: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400599" cy="675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71831" y="6829"/>
            <a:ext cx="41427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u="sng" dirty="0" smtClean="0">
                <a:solidFill>
                  <a:srgbClr val="0070C0"/>
                </a:solidFill>
              </a:rPr>
              <a:t>Commentaire du code</a:t>
            </a:r>
            <a:endParaRPr lang="fr-FR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587"/>
            <a:ext cx="5400599" cy="675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219269" y="254341"/>
            <a:ext cx="1760443" cy="684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7" name="Connecteur droit 6"/>
          <p:cNvCxnSpPr>
            <a:stCxn id="6" idx="3"/>
            <a:endCxn id="8" idx="1"/>
          </p:cNvCxnSpPr>
          <p:nvPr/>
        </p:nvCxnSpPr>
        <p:spPr>
          <a:xfrm flipV="1">
            <a:off x="1979712" y="328035"/>
            <a:ext cx="1859226" cy="26830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838938" y="59729"/>
            <a:ext cx="3332585" cy="53661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Variables globales 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(par défaut initialisées à 0)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83502" y="1102692"/>
            <a:ext cx="2686438" cy="50825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2" name="Connecteur droit 21"/>
          <p:cNvCxnSpPr>
            <a:stCxn id="21" idx="3"/>
            <a:endCxn id="23" idx="1"/>
          </p:cNvCxnSpPr>
          <p:nvPr/>
        </p:nvCxnSpPr>
        <p:spPr>
          <a:xfrm>
            <a:off x="3069940" y="1356817"/>
            <a:ext cx="6790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3748962" y="764136"/>
            <a:ext cx="3703358" cy="118536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Initialisation/instanciation de la classe </a:t>
            </a:r>
            <a:r>
              <a:rPr lang="fr-FR" dirty="0" err="1" smtClean="0">
                <a:solidFill>
                  <a:srgbClr val="000000"/>
                </a:solidFill>
              </a:rPr>
              <a:t>SimpleOpenNI</a:t>
            </a:r>
            <a:r>
              <a:rPr lang="fr-FR" dirty="0" smtClean="0">
                <a:solidFill>
                  <a:srgbClr val="000000"/>
                </a:solidFill>
              </a:rPr>
              <a:t> et lancement de l’acquisition de l’image en profondeur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83502" y="1949498"/>
            <a:ext cx="1884242" cy="15678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5" name="Connecteur droit 34"/>
          <p:cNvCxnSpPr>
            <a:stCxn id="34" idx="3"/>
            <a:endCxn id="36" idx="1"/>
          </p:cNvCxnSpPr>
          <p:nvPr/>
        </p:nvCxnSpPr>
        <p:spPr>
          <a:xfrm>
            <a:off x="2267744" y="2027891"/>
            <a:ext cx="2232248" cy="62563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4499992" y="2060848"/>
            <a:ext cx="3703358" cy="118536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Initialisation de la plus petite valeur détectée à 8000 (la plus grande valeur possible)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388505" y="2137707"/>
            <a:ext cx="1884242" cy="15678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42" name="Connecteur droit 41"/>
          <p:cNvCxnSpPr>
            <a:stCxn id="41" idx="3"/>
            <a:endCxn id="43" idx="1"/>
          </p:cNvCxnSpPr>
          <p:nvPr/>
        </p:nvCxnSpPr>
        <p:spPr>
          <a:xfrm>
            <a:off x="2272747" y="2216100"/>
            <a:ext cx="3379371" cy="18164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5652118" y="3439839"/>
            <a:ext cx="3371083" cy="118536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Récupération des données issues de la </a:t>
            </a:r>
            <a:r>
              <a:rPr lang="fr-FR" dirty="0" err="1" smtClean="0">
                <a:solidFill>
                  <a:srgbClr val="000000"/>
                </a:solidFill>
              </a:rPr>
              <a:t>kinect</a:t>
            </a:r>
            <a:r>
              <a:rPr lang="fr-FR" dirty="0" smtClean="0">
                <a:solidFill>
                  <a:srgbClr val="000000"/>
                </a:solidFill>
              </a:rPr>
              <a:t> (</a:t>
            </a:r>
            <a:r>
              <a:rPr lang="fr-FR" dirty="0" err="1" smtClean="0">
                <a:solidFill>
                  <a:srgbClr val="000000"/>
                </a:solidFill>
              </a:rPr>
              <a:t>depthImage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70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1" grpId="0" animBg="1"/>
      <p:bldP spid="23" grpId="0" animBg="1"/>
      <p:bldP spid="34" grpId="0" animBg="1"/>
      <p:bldP spid="36" grpId="0" animBg="1"/>
      <p:bldP spid="41" grpId="0" animBg="1"/>
      <p:bldP spid="4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587"/>
            <a:ext cx="5400599" cy="675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395536" y="2276872"/>
            <a:ext cx="3240360" cy="36004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7" name="Connecteur droit 6"/>
          <p:cNvCxnSpPr>
            <a:stCxn id="6" idx="0"/>
            <a:endCxn id="8" idx="1"/>
          </p:cNvCxnSpPr>
          <p:nvPr/>
        </p:nvCxnSpPr>
        <p:spPr>
          <a:xfrm flipV="1">
            <a:off x="2015716" y="328035"/>
            <a:ext cx="1823222" cy="19488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838938" y="59729"/>
            <a:ext cx="5053542" cy="53661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Mémorisation du tableau de profondeur dans la variable </a:t>
            </a:r>
            <a:r>
              <a:rPr lang="fr-FR" dirty="0" err="1" smtClean="0">
                <a:solidFill>
                  <a:srgbClr val="000000"/>
                </a:solidFill>
              </a:rPr>
              <a:t>depthValues</a:t>
            </a:r>
            <a:r>
              <a:rPr lang="fr-FR" dirty="0" smtClean="0">
                <a:solidFill>
                  <a:srgbClr val="000000"/>
                </a:solidFill>
              </a:rPr>
              <a:t>[]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86204" y="2766762"/>
            <a:ext cx="5616624" cy="271781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4" idx="3"/>
            <a:endCxn id="26" idx="2"/>
          </p:cNvCxnSpPr>
          <p:nvPr/>
        </p:nvCxnSpPr>
        <p:spPr>
          <a:xfrm flipV="1">
            <a:off x="5802828" y="2291206"/>
            <a:ext cx="590332" cy="183446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3866389" y="1011798"/>
            <a:ext cx="5053542" cy="127940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Recherche et mémorisation de la plus petite valeur de la profondeur parmi tous les pixels de </a:t>
            </a:r>
            <a:r>
              <a:rPr lang="fr-FR" dirty="0" err="1" smtClean="0">
                <a:solidFill>
                  <a:srgbClr val="000000"/>
                </a:solidFill>
              </a:rPr>
              <a:t>depthImage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79512" y="5589240"/>
            <a:ext cx="2615004" cy="228793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7" name="Connecteur droit 36"/>
          <p:cNvCxnSpPr>
            <a:stCxn id="33" idx="3"/>
            <a:endCxn id="38" idx="1"/>
          </p:cNvCxnSpPr>
          <p:nvPr/>
        </p:nvCxnSpPr>
        <p:spPr>
          <a:xfrm flipV="1">
            <a:off x="2994516" y="5600087"/>
            <a:ext cx="2661836" cy="1035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5656352" y="5451916"/>
            <a:ext cx="3263579" cy="296341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Affichage de </a:t>
            </a:r>
            <a:r>
              <a:rPr lang="fr-FR" dirty="0" err="1" smtClean="0">
                <a:solidFill>
                  <a:srgbClr val="000000"/>
                </a:solidFill>
              </a:rPr>
              <a:t>depthImage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365178" y="6265776"/>
            <a:ext cx="2910678" cy="40358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45" name="Connecteur droit 44"/>
          <p:cNvCxnSpPr>
            <a:stCxn id="44" idx="3"/>
            <a:endCxn id="46" idx="1"/>
          </p:cNvCxnSpPr>
          <p:nvPr/>
        </p:nvCxnSpPr>
        <p:spPr>
          <a:xfrm flipV="1">
            <a:off x="3275856" y="6374328"/>
            <a:ext cx="2366162" cy="9324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à coins arrondis 45"/>
          <p:cNvSpPr/>
          <p:nvPr/>
        </p:nvSpPr>
        <p:spPr>
          <a:xfrm>
            <a:off x="5642018" y="5955972"/>
            <a:ext cx="3394478" cy="83671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Affichage d’un disque rouge à la position de la plus petite profondeur </a:t>
            </a:r>
          </a:p>
        </p:txBody>
      </p:sp>
    </p:spTree>
    <p:extLst>
      <p:ext uri="{BB962C8B-B14F-4D97-AF65-F5344CB8AC3E}">
        <p14:creationId xmlns:p14="http://schemas.microsoft.com/office/powerpoint/2010/main" val="19531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4" grpId="0" animBg="1"/>
      <p:bldP spid="26" grpId="0" animBg="1"/>
      <p:bldP spid="33" grpId="0" animBg="1"/>
      <p:bldP spid="38" grpId="0" animBg="1"/>
      <p:bldP spid="44" grpId="0" animBg="1"/>
      <p:bldP spid="4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Amélioration possible du programme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0911" y="46166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Utilisation d’une variable unique de type </a:t>
            </a:r>
            <a:r>
              <a:rPr lang="fr-FR" sz="2400" dirty="0" err="1" smtClean="0"/>
              <a:t>Pvector</a:t>
            </a:r>
            <a:r>
              <a:rPr lang="fr-FR" sz="2400" dirty="0" smtClean="0"/>
              <a:t> pour mémoriser la position du point le plus proche 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107504" y="5696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03514" y="1484784"/>
            <a:ext cx="1836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>
                <a:solidFill>
                  <a:srgbClr val="FFC000"/>
                </a:solidFill>
              </a:rPr>
              <a:t>int</a:t>
            </a:r>
            <a:r>
              <a:rPr lang="fr-FR" sz="2400" dirty="0">
                <a:solidFill>
                  <a:srgbClr val="FFC000"/>
                </a:solidFill>
              </a:rPr>
              <a:t> </a:t>
            </a:r>
            <a:r>
              <a:rPr lang="fr-FR" sz="2400" dirty="0" err="1"/>
              <a:t>closestX</a:t>
            </a:r>
            <a:endParaRPr lang="fr-FR" sz="2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>
                <a:solidFill>
                  <a:srgbClr val="FFC000"/>
                </a:solidFill>
              </a:rPr>
              <a:t>int</a:t>
            </a:r>
            <a:r>
              <a:rPr lang="fr-FR" sz="2400" dirty="0">
                <a:solidFill>
                  <a:srgbClr val="FFC000"/>
                </a:solidFill>
              </a:rPr>
              <a:t> </a:t>
            </a:r>
            <a:r>
              <a:rPr lang="fr-FR" sz="2400" dirty="0" err="1" smtClean="0"/>
              <a:t>closestY</a:t>
            </a:r>
            <a:endParaRPr lang="fr-FR" sz="2400" dirty="0"/>
          </a:p>
        </p:txBody>
      </p:sp>
      <p:sp>
        <p:nvSpPr>
          <p:cNvPr id="2" name="Accolade fermante 1"/>
          <p:cNvSpPr/>
          <p:nvPr/>
        </p:nvSpPr>
        <p:spPr>
          <a:xfrm>
            <a:off x="2339752" y="1484784"/>
            <a:ext cx="144016" cy="9361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droite 2"/>
          <p:cNvSpPr/>
          <p:nvPr/>
        </p:nvSpPr>
        <p:spPr>
          <a:xfrm>
            <a:off x="2627784" y="1856738"/>
            <a:ext cx="648072" cy="160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91880" y="1689741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C000"/>
                </a:solidFill>
              </a:rPr>
              <a:t>Pvector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/>
              <a:t>closestPosition</a:t>
            </a:r>
            <a:endParaRPr lang="fr-FR" sz="2400" dirty="0"/>
          </a:p>
        </p:txBody>
      </p:sp>
      <p:sp>
        <p:nvSpPr>
          <p:cNvPr id="16" name="Rectangle 15"/>
          <p:cNvSpPr/>
          <p:nvPr/>
        </p:nvSpPr>
        <p:spPr>
          <a:xfrm>
            <a:off x="4042120" y="2315781"/>
            <a:ext cx="413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À initialiser dans le setup()</a:t>
            </a:r>
            <a:endParaRPr lang="fr-FR" sz="2400" dirty="0"/>
          </a:p>
        </p:txBody>
      </p:sp>
      <p:sp>
        <p:nvSpPr>
          <p:cNvPr id="17" name="Virage 16"/>
          <p:cNvSpPr/>
          <p:nvPr/>
        </p:nvSpPr>
        <p:spPr>
          <a:xfrm flipV="1">
            <a:off x="3559126" y="222977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0241" y="3140968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Utilisation de la méthode </a:t>
            </a:r>
            <a:r>
              <a:rPr lang="fr-FR" sz="2400" i="1" dirty="0" smtClean="0">
                <a:solidFill>
                  <a:srgbClr val="FF0000"/>
                </a:solidFill>
              </a:rPr>
              <a:t>min() </a:t>
            </a:r>
            <a:r>
              <a:rPr lang="fr-FR" sz="2400" dirty="0" smtClean="0"/>
              <a:t>directement sur le tableau </a:t>
            </a:r>
            <a:r>
              <a:rPr lang="fr-FR" sz="2400" dirty="0" err="1" smtClean="0"/>
              <a:t>depthValues</a:t>
            </a:r>
            <a:r>
              <a:rPr lang="fr-FR" sz="2400" dirty="0" smtClean="0"/>
              <a:t>[] pour déterminer la profondeur  minimale…</a:t>
            </a:r>
            <a:endParaRPr lang="fr-FR" sz="2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214197" y="324898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0716" y="4149080"/>
            <a:ext cx="413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On évite la double boucle</a:t>
            </a:r>
            <a:endParaRPr lang="fr-FR" sz="2400" dirty="0"/>
          </a:p>
        </p:txBody>
      </p:sp>
      <p:sp>
        <p:nvSpPr>
          <p:cNvPr id="21" name="Virage 20"/>
          <p:cNvSpPr/>
          <p:nvPr/>
        </p:nvSpPr>
        <p:spPr>
          <a:xfrm flipV="1">
            <a:off x="727722" y="406306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95774" y="4676607"/>
            <a:ext cx="7336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Pb: trouver la position de l’élément trouvé….</a:t>
            </a:r>
            <a:endParaRPr lang="fr-FR" sz="2400" dirty="0"/>
          </a:p>
        </p:txBody>
      </p:sp>
      <p:sp>
        <p:nvSpPr>
          <p:cNvPr id="25" name="Virage 24"/>
          <p:cNvSpPr/>
          <p:nvPr/>
        </p:nvSpPr>
        <p:spPr>
          <a:xfrm flipV="1">
            <a:off x="712780" y="459059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2780" y="5301208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u="sng" dirty="0" smtClean="0"/>
              <a:t>Autre possibilité</a:t>
            </a:r>
            <a:r>
              <a:rPr lang="fr-FR" sz="2400" dirty="0" smtClean="0"/>
              <a:t>: garder la double boucle mais effectuer la recherche de la profondeur minimale et de sa position dans une méthode à part : </a:t>
            </a:r>
            <a:r>
              <a:rPr lang="fr-FR" sz="2400" dirty="0" err="1" smtClean="0"/>
              <a:t>findMinValue</a:t>
            </a:r>
            <a:r>
              <a:rPr lang="fr-FR" sz="2400" dirty="0" smtClean="0"/>
              <a:t>() </a:t>
            </a:r>
            <a:endParaRPr lang="fr-FR" sz="2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Flèche droite 26"/>
          <p:cNvSpPr/>
          <p:nvPr/>
        </p:nvSpPr>
        <p:spPr>
          <a:xfrm>
            <a:off x="316736" y="540922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3" grpId="0"/>
      <p:bldP spid="2" grpId="0" animBg="1"/>
      <p:bldP spid="3" grpId="0" animBg="1"/>
      <p:bldP spid="14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5" grpId="0" animBg="1"/>
      <p:bldP spid="26" grpId="0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2.6. </a:t>
            </a:r>
            <a:r>
              <a:rPr lang="fr-FR" sz="2400" b="1" u="sng" dirty="0" smtClean="0">
                <a:solidFill>
                  <a:srgbClr val="00B050"/>
                </a:solidFill>
              </a:rPr>
              <a:t>Dessiner au « feutre invisible » !! 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0911" y="46166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Utilisation de la distance minimale précédemment détectée pour dessiner une courbe à la main…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54867" y="5696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98246" y="1297127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Programme quasiment identique au précédent 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Flèche droite 33"/>
          <p:cNvSpPr/>
          <p:nvPr/>
        </p:nvSpPr>
        <p:spPr>
          <a:xfrm>
            <a:off x="2202" y="140513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5615" y="1908782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Rajout de variables globales permettant la mémorisation des positions (</a:t>
            </a:r>
            <a:r>
              <a:rPr lang="fr-FR" sz="2400" dirty="0" err="1" smtClean="0">
                <a:solidFill>
                  <a:srgbClr val="000000"/>
                </a:solidFill>
              </a:rPr>
              <a:t>x</a:t>
            </a:r>
            <a:r>
              <a:rPr lang="fr-FR" sz="2400" baseline="-25000" dirty="0" err="1" smtClean="0">
                <a:solidFill>
                  <a:srgbClr val="000000"/>
                </a:solidFill>
              </a:rPr>
              <a:t>min</a:t>
            </a:r>
            <a:r>
              <a:rPr lang="fr-FR" sz="2400" dirty="0" err="1" smtClean="0">
                <a:solidFill>
                  <a:srgbClr val="000000"/>
                </a:solidFill>
              </a:rPr>
              <a:t>,y</a:t>
            </a:r>
            <a:r>
              <a:rPr lang="fr-FR" sz="2400" baseline="-25000" dirty="0" err="1" smtClean="0">
                <a:solidFill>
                  <a:srgbClr val="000000"/>
                </a:solidFill>
              </a:rPr>
              <a:t>min</a:t>
            </a:r>
            <a:r>
              <a:rPr lang="fr-FR" sz="2400" dirty="0" smtClean="0">
                <a:solidFill>
                  <a:srgbClr val="000000"/>
                </a:solidFill>
              </a:rPr>
              <a:t>) précédemment trouvées</a:t>
            </a:r>
            <a:endParaRPr lang="fr-FR" sz="2400" dirty="0"/>
          </a:p>
        </p:txBody>
      </p:sp>
      <p:sp>
        <p:nvSpPr>
          <p:cNvPr id="37" name="Virage 36"/>
          <p:cNvSpPr/>
          <p:nvPr/>
        </p:nvSpPr>
        <p:spPr>
          <a:xfrm flipV="1">
            <a:off x="632621" y="2020793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5" y="2765332"/>
            <a:ext cx="7848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Tracer de proche en proche une ligne entre le point </a:t>
            </a:r>
            <a:r>
              <a:rPr lang="fr-FR" sz="2400" dirty="0">
                <a:solidFill>
                  <a:srgbClr val="000000"/>
                </a:solidFill>
              </a:rPr>
              <a:t>(</a:t>
            </a:r>
            <a:r>
              <a:rPr lang="fr-FR" sz="2400" dirty="0" err="1">
                <a:solidFill>
                  <a:srgbClr val="000000"/>
                </a:solidFill>
              </a:rPr>
              <a:t>x</a:t>
            </a:r>
            <a:r>
              <a:rPr lang="fr-FR" sz="2400" baseline="-25000" dirty="0" err="1">
                <a:solidFill>
                  <a:srgbClr val="000000"/>
                </a:solidFill>
              </a:rPr>
              <a:t>min</a:t>
            </a:r>
            <a:r>
              <a:rPr lang="fr-FR" sz="2400" dirty="0" err="1">
                <a:solidFill>
                  <a:srgbClr val="000000"/>
                </a:solidFill>
              </a:rPr>
              <a:t>,y</a:t>
            </a:r>
            <a:r>
              <a:rPr lang="fr-FR" sz="2400" baseline="-25000" dirty="0" err="1">
                <a:solidFill>
                  <a:srgbClr val="000000"/>
                </a:solidFill>
              </a:rPr>
              <a:t>min</a:t>
            </a:r>
            <a:r>
              <a:rPr lang="fr-FR" sz="2400" dirty="0">
                <a:solidFill>
                  <a:srgbClr val="000000"/>
                </a:solidFill>
              </a:rPr>
              <a:t>) précédemment </a:t>
            </a:r>
            <a:r>
              <a:rPr lang="fr-FR" sz="2400" dirty="0" smtClean="0">
                <a:solidFill>
                  <a:srgbClr val="000000"/>
                </a:solidFill>
              </a:rPr>
              <a:t>trouvés et le nouveau point </a:t>
            </a:r>
            <a:r>
              <a:rPr lang="fr-FR" sz="2400" dirty="0">
                <a:solidFill>
                  <a:srgbClr val="000000"/>
                </a:solidFill>
              </a:rPr>
              <a:t>(</a:t>
            </a:r>
            <a:r>
              <a:rPr lang="fr-FR" sz="2400" dirty="0" err="1">
                <a:solidFill>
                  <a:srgbClr val="000000"/>
                </a:solidFill>
              </a:rPr>
              <a:t>x</a:t>
            </a:r>
            <a:r>
              <a:rPr lang="fr-FR" sz="2400" baseline="-25000" dirty="0" err="1">
                <a:solidFill>
                  <a:srgbClr val="000000"/>
                </a:solidFill>
              </a:rPr>
              <a:t>min</a:t>
            </a:r>
            <a:r>
              <a:rPr lang="fr-FR" sz="2400" dirty="0" err="1">
                <a:solidFill>
                  <a:srgbClr val="000000"/>
                </a:solidFill>
              </a:rPr>
              <a:t>,y</a:t>
            </a:r>
            <a:r>
              <a:rPr lang="fr-FR" sz="2400" baseline="-25000" dirty="0" err="1">
                <a:solidFill>
                  <a:srgbClr val="000000"/>
                </a:solidFill>
              </a:rPr>
              <a:t>min</a:t>
            </a:r>
            <a:r>
              <a:rPr lang="fr-FR" sz="2400" dirty="0">
                <a:solidFill>
                  <a:srgbClr val="000000"/>
                </a:solidFill>
              </a:rPr>
              <a:t>) </a:t>
            </a:r>
            <a:r>
              <a:rPr lang="fr-FR" sz="2400" dirty="0" smtClean="0">
                <a:solidFill>
                  <a:srgbClr val="000000"/>
                </a:solidFill>
              </a:rPr>
              <a:t>nouvellement trouvé…</a:t>
            </a:r>
            <a:endParaRPr lang="fr-FR" sz="2400" dirty="0"/>
          </a:p>
        </p:txBody>
      </p:sp>
      <p:sp>
        <p:nvSpPr>
          <p:cNvPr id="10" name="Virage 9"/>
          <p:cNvSpPr/>
          <p:nvPr/>
        </p:nvSpPr>
        <p:spPr>
          <a:xfrm flipV="1">
            <a:off x="632621" y="2877343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3" grpId="0"/>
      <p:bldP spid="34" grpId="0" animBg="1"/>
      <p:bldP spid="35" grpId="0"/>
      <p:bldP spid="37" grpId="0" animBg="1"/>
      <p:bldP spid="9" grpId="0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1" y="62068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import </a:t>
            </a:r>
            <a:r>
              <a:rPr lang="en-US" sz="1400" dirty="0" err="1"/>
              <a:t>SimpleOpenNI</a:t>
            </a:r>
            <a:r>
              <a:rPr lang="en-US" sz="1400" dirty="0" smtClean="0"/>
              <a:t>.*;</a:t>
            </a:r>
          </a:p>
          <a:p>
            <a:endParaRPr lang="en-US" sz="1400" dirty="0"/>
          </a:p>
          <a:p>
            <a:r>
              <a:rPr lang="en-US" sz="1400" dirty="0" err="1"/>
              <a:t>SimpleOpenNI</a:t>
            </a:r>
            <a:r>
              <a:rPr lang="en-US" sz="1400" dirty="0"/>
              <a:t> </a:t>
            </a:r>
            <a:r>
              <a:rPr lang="en-US" sz="1400" dirty="0" err="1"/>
              <a:t>kinect</a:t>
            </a:r>
            <a:r>
              <a:rPr lang="en-US" sz="1400" dirty="0" smtClean="0"/>
              <a:t>;</a:t>
            </a:r>
            <a:endParaRPr lang="en-US" sz="1400" dirty="0"/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closestValue</a:t>
            </a:r>
            <a:r>
              <a:rPr lang="en-US" sz="1400" dirty="0"/>
              <a:t>; </a:t>
            </a:r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closestX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closestY</a:t>
            </a:r>
            <a:r>
              <a:rPr lang="en-US" sz="1400" dirty="0" smtClean="0"/>
              <a:t>;</a:t>
            </a:r>
          </a:p>
          <a:p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// </a:t>
            </a:r>
            <a:r>
              <a:rPr lang="en-US" sz="1400" dirty="0">
                <a:solidFill>
                  <a:srgbClr val="FF0000"/>
                </a:solidFill>
              </a:rPr>
              <a:t>declare global variables for the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// previous x and y </a:t>
            </a:r>
            <a:r>
              <a:rPr lang="en-US" sz="1400" dirty="0" smtClean="0">
                <a:solidFill>
                  <a:srgbClr val="FF0000"/>
                </a:solidFill>
              </a:rPr>
              <a:t>coordinates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int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lastX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</a:rPr>
              <a:t>lastY</a:t>
            </a:r>
            <a:r>
              <a:rPr lang="en-US" sz="1400" dirty="0" smtClean="0">
                <a:solidFill>
                  <a:srgbClr val="FF0000"/>
                </a:solidFill>
              </a:rPr>
              <a:t> ;</a:t>
            </a:r>
          </a:p>
          <a:p>
            <a:endParaRPr lang="en-US" sz="1400" dirty="0"/>
          </a:p>
          <a:p>
            <a:r>
              <a:rPr lang="en-US" sz="1400" dirty="0"/>
              <a:t>void setup(){</a:t>
            </a:r>
          </a:p>
          <a:p>
            <a:r>
              <a:rPr lang="en-US" sz="1400" dirty="0"/>
              <a:t>  size(640, 480);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kinect</a:t>
            </a:r>
            <a:r>
              <a:rPr lang="en-US" sz="1400" dirty="0"/>
              <a:t> = new </a:t>
            </a:r>
            <a:r>
              <a:rPr lang="en-US" sz="1400" dirty="0" err="1"/>
              <a:t>SimpleOpenNI</a:t>
            </a:r>
            <a:r>
              <a:rPr lang="en-US" sz="1400" dirty="0"/>
              <a:t>(this);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kinect.enableDepth</a:t>
            </a:r>
            <a:r>
              <a:rPr lang="en-US" sz="1400" dirty="0"/>
              <a:t>();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167336" y="20524"/>
            <a:ext cx="59766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void draw(){</a:t>
            </a:r>
          </a:p>
          <a:p>
            <a:r>
              <a:rPr lang="en-US" sz="1300" dirty="0"/>
              <a:t>  </a:t>
            </a:r>
            <a:r>
              <a:rPr lang="en-US" sz="1300" dirty="0" err="1"/>
              <a:t>closestValue</a:t>
            </a:r>
            <a:r>
              <a:rPr lang="en-US" sz="1300" dirty="0"/>
              <a:t> = 8000; </a:t>
            </a:r>
          </a:p>
          <a:p>
            <a:r>
              <a:rPr lang="en-US" sz="1300" dirty="0"/>
              <a:t>  </a:t>
            </a:r>
            <a:r>
              <a:rPr lang="en-US" sz="1300" dirty="0" err="1"/>
              <a:t>kinect.update</a:t>
            </a:r>
            <a:r>
              <a:rPr lang="en-US" sz="1300" dirty="0"/>
              <a:t>();</a:t>
            </a:r>
          </a:p>
          <a:p>
            <a:r>
              <a:rPr lang="en-US" sz="1300" dirty="0"/>
              <a:t>  </a:t>
            </a:r>
            <a:r>
              <a:rPr lang="en-US" sz="1300" dirty="0">
                <a:solidFill>
                  <a:srgbClr val="0081E2"/>
                </a:solidFill>
              </a:rPr>
              <a:t>// get the depth array from the </a:t>
            </a:r>
            <a:r>
              <a:rPr lang="en-US" sz="1300" dirty="0" err="1">
                <a:solidFill>
                  <a:srgbClr val="0081E2"/>
                </a:solidFill>
              </a:rPr>
              <a:t>kinect</a:t>
            </a:r>
            <a:endParaRPr lang="en-US" sz="1300" dirty="0">
              <a:solidFill>
                <a:srgbClr val="0081E2"/>
              </a:solidFill>
            </a:endParaRPr>
          </a:p>
          <a:p>
            <a:r>
              <a:rPr lang="en-US" sz="1300" dirty="0"/>
              <a:t>  </a:t>
            </a:r>
            <a:r>
              <a:rPr lang="en-US" sz="1300" dirty="0" err="1"/>
              <a:t>int</a:t>
            </a:r>
            <a:r>
              <a:rPr lang="en-US" sz="1300" dirty="0"/>
              <a:t>[] </a:t>
            </a:r>
            <a:r>
              <a:rPr lang="en-US" sz="1300" dirty="0" err="1"/>
              <a:t>depthValues</a:t>
            </a:r>
            <a:r>
              <a:rPr lang="en-US" sz="1300" dirty="0"/>
              <a:t> = </a:t>
            </a:r>
            <a:r>
              <a:rPr lang="en-US" sz="1300" dirty="0" err="1"/>
              <a:t>kinect.depthMap</a:t>
            </a:r>
            <a:r>
              <a:rPr lang="en-US" sz="1300" dirty="0"/>
              <a:t>();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// for each row in the depth image</a:t>
            </a:r>
          </a:p>
          <a:p>
            <a:r>
              <a:rPr lang="en-US" sz="1300" dirty="0"/>
              <a:t>  for(</a:t>
            </a:r>
            <a:r>
              <a:rPr lang="en-US" sz="1300" dirty="0" err="1"/>
              <a:t>int</a:t>
            </a:r>
            <a:r>
              <a:rPr lang="en-US" sz="1300" dirty="0"/>
              <a:t> y = 0; y &lt; 480; y++){ 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// look at each pixel in the row</a:t>
            </a:r>
          </a:p>
          <a:p>
            <a:r>
              <a:rPr lang="en-US" sz="1300" dirty="0"/>
              <a:t>    for(</a:t>
            </a:r>
            <a:r>
              <a:rPr lang="en-US" sz="1300" dirty="0" err="1"/>
              <a:t>int</a:t>
            </a:r>
            <a:r>
              <a:rPr lang="en-US" sz="1300" dirty="0"/>
              <a:t> x = 0; x &lt; 640; x++){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    // pull out the corresponding value from the depth array</a:t>
            </a:r>
          </a:p>
          <a:p>
            <a:r>
              <a:rPr lang="en-US" sz="1300" dirty="0"/>
              <a:t>      </a:t>
            </a:r>
            <a:r>
              <a:rPr lang="en-US" sz="1300" dirty="0" err="1"/>
              <a:t>int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= x + y * 640; </a:t>
            </a:r>
          </a:p>
          <a:p>
            <a:r>
              <a:rPr lang="en-US" sz="1300" dirty="0"/>
              <a:t>      </a:t>
            </a:r>
            <a:r>
              <a:rPr lang="en-US" sz="1300" dirty="0" err="1"/>
              <a:t>int</a:t>
            </a:r>
            <a:r>
              <a:rPr lang="en-US" sz="1300" dirty="0"/>
              <a:t> </a:t>
            </a:r>
            <a:r>
              <a:rPr lang="en-US" sz="1300" dirty="0" err="1"/>
              <a:t>currentDepthValue</a:t>
            </a:r>
            <a:r>
              <a:rPr lang="en-US" sz="1300" dirty="0"/>
              <a:t> = </a:t>
            </a:r>
            <a:r>
              <a:rPr lang="en-US" sz="1300" dirty="0" err="1"/>
              <a:t>depthValues</a:t>
            </a:r>
            <a:r>
              <a:rPr lang="en-US" sz="1300" dirty="0"/>
              <a:t>[</a:t>
            </a:r>
            <a:r>
              <a:rPr lang="en-US" sz="1300" dirty="0" err="1"/>
              <a:t>i</a:t>
            </a:r>
            <a:r>
              <a:rPr lang="en-US" sz="1300" dirty="0"/>
              <a:t>];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    // if that pixel is the closest one we've seen so far</a:t>
            </a:r>
          </a:p>
          <a:p>
            <a:r>
              <a:rPr lang="en-US" sz="1300" dirty="0"/>
              <a:t>      if(</a:t>
            </a:r>
            <a:r>
              <a:rPr lang="en-US" sz="1300" dirty="0" err="1"/>
              <a:t>currentDepthValue</a:t>
            </a:r>
            <a:r>
              <a:rPr lang="en-US" sz="1300" dirty="0"/>
              <a:t> &gt; 0 &amp;&amp; </a:t>
            </a:r>
            <a:r>
              <a:rPr lang="en-US" sz="1300" dirty="0" err="1"/>
              <a:t>currentDepthValue</a:t>
            </a:r>
            <a:r>
              <a:rPr lang="en-US" sz="1300" dirty="0"/>
              <a:t> &lt; </a:t>
            </a:r>
            <a:r>
              <a:rPr lang="en-US" sz="1300" dirty="0" err="1"/>
              <a:t>closestValue</a:t>
            </a:r>
            <a:r>
              <a:rPr lang="en-US" sz="1300" dirty="0"/>
              <a:t>){ </a:t>
            </a:r>
          </a:p>
          <a:p>
            <a:r>
              <a:rPr lang="en-US" sz="1300" dirty="0"/>
              <a:t>      </a:t>
            </a:r>
            <a:r>
              <a:rPr lang="en-US" sz="1300" dirty="0">
                <a:solidFill>
                  <a:srgbClr val="0081E2"/>
                </a:solidFill>
              </a:rPr>
              <a:t>// save its value</a:t>
            </a:r>
          </a:p>
          <a:p>
            <a:r>
              <a:rPr lang="en-US" sz="1300" dirty="0"/>
              <a:t>        </a:t>
            </a:r>
            <a:r>
              <a:rPr lang="en-US" sz="1300" dirty="0" err="1"/>
              <a:t>closestValue</a:t>
            </a:r>
            <a:r>
              <a:rPr lang="en-US" sz="1300" dirty="0"/>
              <a:t> = </a:t>
            </a:r>
            <a:r>
              <a:rPr lang="en-US" sz="1300" dirty="0" err="1"/>
              <a:t>currentDepthValue</a:t>
            </a:r>
            <a:r>
              <a:rPr lang="en-US" sz="1300" dirty="0"/>
              <a:t>;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      // and save its position (both X and Y coordinates)</a:t>
            </a:r>
          </a:p>
          <a:p>
            <a:r>
              <a:rPr lang="en-US" sz="1300" dirty="0"/>
              <a:t>        </a:t>
            </a:r>
            <a:r>
              <a:rPr lang="en-US" sz="1300" dirty="0" err="1"/>
              <a:t>closestX</a:t>
            </a:r>
            <a:r>
              <a:rPr lang="en-US" sz="1300" dirty="0"/>
              <a:t> = x;</a:t>
            </a:r>
          </a:p>
          <a:p>
            <a:r>
              <a:rPr lang="en-US" sz="1300" dirty="0"/>
              <a:t>        </a:t>
            </a:r>
            <a:r>
              <a:rPr lang="en-US" sz="1300" dirty="0" err="1"/>
              <a:t>closestY</a:t>
            </a:r>
            <a:r>
              <a:rPr lang="en-US" sz="1300" dirty="0"/>
              <a:t> = y;</a:t>
            </a:r>
          </a:p>
          <a:p>
            <a:r>
              <a:rPr lang="en-US" sz="1300" dirty="0"/>
              <a:t>      }</a:t>
            </a:r>
          </a:p>
          <a:p>
            <a:r>
              <a:rPr lang="en-US" sz="1300" dirty="0"/>
              <a:t>    }</a:t>
            </a:r>
          </a:p>
          <a:p>
            <a:r>
              <a:rPr lang="en-US" sz="1300" dirty="0"/>
              <a:t>  }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//draw the depth image on the screen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</a:t>
            </a:r>
            <a:r>
              <a:rPr lang="en-US" sz="1300" dirty="0"/>
              <a:t>image(</a:t>
            </a:r>
            <a:r>
              <a:rPr lang="en-US" sz="1300" dirty="0" err="1"/>
              <a:t>kinect.depthImage</a:t>
            </a:r>
            <a:r>
              <a:rPr lang="en-US" sz="1300" dirty="0"/>
              <a:t>(),0,0</a:t>
            </a:r>
            <a:r>
              <a:rPr lang="en-US" sz="1300" dirty="0" smtClean="0"/>
              <a:t>);</a:t>
            </a:r>
          </a:p>
          <a:p>
            <a:r>
              <a:rPr lang="en-US" sz="1300" dirty="0"/>
              <a:t>  </a:t>
            </a:r>
            <a:r>
              <a:rPr lang="en-US" sz="1300" dirty="0">
                <a:solidFill>
                  <a:srgbClr val="0081E2"/>
                </a:solidFill>
              </a:rPr>
              <a:t>// set the line drawing color to red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  stroke(255,0,0</a:t>
            </a:r>
            <a:r>
              <a:rPr lang="en-US" sz="1300" dirty="0">
                <a:solidFill>
                  <a:srgbClr val="FF0000"/>
                </a:solidFill>
              </a:rPr>
              <a:t>);</a:t>
            </a:r>
          </a:p>
          <a:p>
            <a:r>
              <a:rPr lang="en-US" sz="1300" dirty="0" smtClean="0">
                <a:solidFill>
                  <a:srgbClr val="0081E2"/>
                </a:solidFill>
              </a:rPr>
              <a:t>  // </a:t>
            </a:r>
            <a:r>
              <a:rPr lang="en-US" sz="1300" dirty="0">
                <a:solidFill>
                  <a:srgbClr val="0081E2"/>
                </a:solidFill>
              </a:rPr>
              <a:t>draw a line from the previous point to the new closest one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  line(</a:t>
            </a:r>
            <a:r>
              <a:rPr lang="en-US" sz="1300" dirty="0" err="1" smtClean="0">
                <a:solidFill>
                  <a:srgbClr val="FF0000"/>
                </a:solidFill>
              </a:rPr>
              <a:t>lastX</a:t>
            </a:r>
            <a:r>
              <a:rPr lang="en-US" sz="1300" dirty="0">
                <a:solidFill>
                  <a:srgbClr val="FF0000"/>
                </a:solidFill>
              </a:rPr>
              <a:t>, </a:t>
            </a:r>
            <a:r>
              <a:rPr lang="en-US" sz="1300" dirty="0" err="1" smtClean="0">
                <a:solidFill>
                  <a:srgbClr val="FF0000"/>
                </a:solidFill>
              </a:rPr>
              <a:t>lastY</a:t>
            </a:r>
            <a:r>
              <a:rPr lang="en-US" sz="1300" dirty="0">
                <a:solidFill>
                  <a:srgbClr val="FF0000"/>
                </a:solidFill>
              </a:rPr>
              <a:t>, </a:t>
            </a:r>
            <a:r>
              <a:rPr lang="en-US" sz="1300" dirty="0" err="1">
                <a:solidFill>
                  <a:srgbClr val="FF0000"/>
                </a:solidFill>
              </a:rPr>
              <a:t>closestX</a:t>
            </a:r>
            <a:r>
              <a:rPr lang="en-US" sz="1300" dirty="0">
                <a:solidFill>
                  <a:srgbClr val="FF0000"/>
                </a:solidFill>
              </a:rPr>
              <a:t>, </a:t>
            </a:r>
            <a:r>
              <a:rPr lang="en-US" sz="1300" dirty="0" err="1">
                <a:solidFill>
                  <a:srgbClr val="FF0000"/>
                </a:solidFill>
              </a:rPr>
              <a:t>closestY</a:t>
            </a:r>
            <a:r>
              <a:rPr lang="en-US" sz="1300" dirty="0">
                <a:solidFill>
                  <a:srgbClr val="FF0000"/>
                </a:solidFill>
              </a:rPr>
              <a:t>);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  </a:t>
            </a:r>
            <a:r>
              <a:rPr lang="en-US" sz="1300" dirty="0" smtClean="0">
                <a:solidFill>
                  <a:srgbClr val="0081E2"/>
                </a:solidFill>
              </a:rPr>
              <a:t>// </a:t>
            </a:r>
            <a:r>
              <a:rPr lang="en-US" sz="1300" dirty="0">
                <a:solidFill>
                  <a:srgbClr val="0081E2"/>
                </a:solidFill>
              </a:rPr>
              <a:t>save the closest point as the new previous one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  </a:t>
            </a:r>
            <a:r>
              <a:rPr lang="en-US" sz="1300" dirty="0" err="1" smtClean="0">
                <a:solidFill>
                  <a:srgbClr val="FF0000"/>
                </a:solidFill>
              </a:rPr>
              <a:t>lastX</a:t>
            </a:r>
            <a:r>
              <a:rPr lang="en-US" sz="1300" dirty="0" smtClean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= </a:t>
            </a:r>
            <a:r>
              <a:rPr lang="en-US" sz="1300" dirty="0" err="1">
                <a:solidFill>
                  <a:srgbClr val="FF0000"/>
                </a:solidFill>
              </a:rPr>
              <a:t>closestX</a:t>
            </a:r>
            <a:r>
              <a:rPr lang="en-US" sz="1300" dirty="0">
                <a:solidFill>
                  <a:srgbClr val="FF0000"/>
                </a:solidFill>
              </a:rPr>
              <a:t>;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  </a:t>
            </a:r>
            <a:r>
              <a:rPr lang="en-US" sz="1300" dirty="0" err="1" smtClean="0">
                <a:solidFill>
                  <a:srgbClr val="FF0000"/>
                </a:solidFill>
              </a:rPr>
              <a:t>lastY</a:t>
            </a:r>
            <a:r>
              <a:rPr lang="en-US" sz="1300" dirty="0" smtClean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= </a:t>
            </a:r>
            <a:r>
              <a:rPr lang="en-US" sz="1300" dirty="0" err="1">
                <a:solidFill>
                  <a:srgbClr val="FF0000"/>
                </a:solidFill>
              </a:rPr>
              <a:t>closestY</a:t>
            </a:r>
            <a:r>
              <a:rPr lang="en-US" sz="1300" dirty="0">
                <a:solidFill>
                  <a:srgbClr val="FF0000"/>
                </a:solidFill>
              </a:rPr>
              <a:t>;</a:t>
            </a:r>
          </a:p>
          <a:p>
            <a:r>
              <a:rPr lang="fr-FR" sz="1300" dirty="0" smtClean="0"/>
              <a:t>}</a:t>
            </a:r>
            <a:endParaRPr lang="fr-FR" sz="13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166" y="0"/>
            <a:ext cx="8476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code: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627425" y="298721"/>
            <a:ext cx="5616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Les applications sont vastes 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7" y="2200210"/>
            <a:ext cx="4131366" cy="334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uble flèche horizontale 4"/>
          <p:cNvSpPr/>
          <p:nvPr/>
        </p:nvSpPr>
        <p:spPr>
          <a:xfrm rot="5400000">
            <a:off x="3779912" y="1253989"/>
            <a:ext cx="122413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63688" y="6165304"/>
            <a:ext cx="5616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L’ordinateur peut voir en 3D 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5" y="2201089"/>
            <a:ext cx="4131318" cy="33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25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Différents problèmes: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0911" y="46166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Les lignes successives sont effacées à cause du rafraichissement de l’image en profondeur ….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54867" y="5696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821" y="5212503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Ne plus afficher </a:t>
            </a:r>
            <a:r>
              <a:rPr lang="fr-FR" sz="2400" dirty="0" err="1" smtClean="0">
                <a:solidFill>
                  <a:srgbClr val="000000"/>
                </a:solidFill>
              </a:rPr>
              <a:t>depthImage</a:t>
            </a:r>
            <a:r>
              <a:rPr lang="fr-FR" sz="2400" dirty="0" smtClean="0">
                <a:solidFill>
                  <a:srgbClr val="000000"/>
                </a:solidFill>
              </a:rPr>
              <a:t> dans le </a:t>
            </a:r>
            <a:r>
              <a:rPr lang="fr-FR" sz="2400" dirty="0" err="1" smtClean="0">
                <a:solidFill>
                  <a:srgbClr val="000000"/>
                </a:solidFill>
              </a:rPr>
              <a:t>draw</a:t>
            </a:r>
            <a:r>
              <a:rPr lang="fr-FR" sz="2400" dirty="0" smtClean="0">
                <a:solidFill>
                  <a:srgbClr val="000000"/>
                </a:solidFill>
              </a:rPr>
              <a:t>() </a:t>
            </a:r>
            <a:endParaRPr lang="fr-FR" sz="2400" dirty="0"/>
          </a:p>
        </p:txBody>
      </p:sp>
      <p:sp>
        <p:nvSpPr>
          <p:cNvPr id="14" name="Virage 13"/>
          <p:cNvSpPr/>
          <p:nvPr/>
        </p:nvSpPr>
        <p:spPr>
          <a:xfrm flipV="1">
            <a:off x="480827" y="518481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37217" y="4581128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u="sng" dirty="0">
                <a:solidFill>
                  <a:srgbClr val="000000"/>
                </a:solidFill>
              </a:rPr>
              <a:t>Solution</a:t>
            </a:r>
            <a:r>
              <a:rPr lang="fr-FR" sz="2400" dirty="0" smtClean="0">
                <a:solidFill>
                  <a:srgbClr val="000000"/>
                </a:solidFill>
              </a:rPr>
              <a:t>:</a:t>
            </a:r>
            <a:endParaRPr lang="fr-FR" sz="2400" dirty="0"/>
          </a:p>
        </p:txBody>
      </p:sp>
      <p:sp>
        <p:nvSpPr>
          <p:cNvPr id="17" name="Flèche droite 16"/>
          <p:cNvSpPr/>
          <p:nvPr/>
        </p:nvSpPr>
        <p:spPr>
          <a:xfrm>
            <a:off x="441173" y="468914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3821" y="5834881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Afficher sur fond noir…</a:t>
            </a:r>
            <a:endParaRPr lang="fr-FR" sz="2400" dirty="0"/>
          </a:p>
        </p:txBody>
      </p:sp>
      <p:sp>
        <p:nvSpPr>
          <p:cNvPr id="19" name="Virage 18"/>
          <p:cNvSpPr/>
          <p:nvPr/>
        </p:nvSpPr>
        <p:spPr>
          <a:xfrm flipV="1">
            <a:off x="480827" y="580719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2708"/>
            <a:ext cx="4299198" cy="32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13" grpId="0"/>
      <p:bldP spid="14" grpId="0" animBg="1"/>
      <p:bldP spid="16" grpId="0"/>
      <p:bldP spid="17" grpId="0" animBg="1"/>
      <p:bldP spid="18" grpId="0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1" y="620688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import </a:t>
            </a:r>
            <a:r>
              <a:rPr lang="en-US" sz="1400" dirty="0" err="1"/>
              <a:t>SimpleOpenNI</a:t>
            </a:r>
            <a:r>
              <a:rPr lang="en-US" sz="1400" dirty="0" smtClean="0"/>
              <a:t>.*;</a:t>
            </a:r>
          </a:p>
          <a:p>
            <a:endParaRPr lang="en-US" sz="1400" dirty="0"/>
          </a:p>
          <a:p>
            <a:r>
              <a:rPr lang="en-US" sz="1400" dirty="0" err="1"/>
              <a:t>SimpleOpenNI</a:t>
            </a:r>
            <a:r>
              <a:rPr lang="en-US" sz="1400" dirty="0"/>
              <a:t> </a:t>
            </a:r>
            <a:r>
              <a:rPr lang="en-US" sz="1400" dirty="0" err="1"/>
              <a:t>kinect</a:t>
            </a:r>
            <a:r>
              <a:rPr lang="en-US" sz="1400" dirty="0" smtClean="0"/>
              <a:t>;</a:t>
            </a:r>
            <a:endParaRPr lang="en-US" sz="1400" dirty="0"/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closestValue</a:t>
            </a:r>
            <a:r>
              <a:rPr lang="en-US" sz="1400" dirty="0"/>
              <a:t>; </a:t>
            </a:r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closestX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closestY</a:t>
            </a:r>
            <a:r>
              <a:rPr lang="en-US" sz="1400" dirty="0" smtClean="0"/>
              <a:t>;</a:t>
            </a:r>
          </a:p>
          <a:p>
            <a:endParaRPr lang="en-US" sz="1400" dirty="0"/>
          </a:p>
          <a:p>
            <a:r>
              <a:rPr lang="en-US" sz="1400" dirty="0" smtClean="0">
                <a:solidFill>
                  <a:srgbClr val="0081E2"/>
                </a:solidFill>
              </a:rPr>
              <a:t>// </a:t>
            </a:r>
            <a:r>
              <a:rPr lang="en-US" sz="1400" dirty="0">
                <a:solidFill>
                  <a:srgbClr val="0081E2"/>
                </a:solidFill>
              </a:rPr>
              <a:t>declare global variables for the</a:t>
            </a:r>
          </a:p>
          <a:p>
            <a:r>
              <a:rPr lang="en-US" sz="1400" dirty="0">
                <a:solidFill>
                  <a:srgbClr val="0081E2"/>
                </a:solidFill>
              </a:rPr>
              <a:t>// previous x and y </a:t>
            </a:r>
            <a:r>
              <a:rPr lang="en-US" sz="1400" dirty="0" smtClean="0">
                <a:solidFill>
                  <a:srgbClr val="0081E2"/>
                </a:solidFill>
              </a:rPr>
              <a:t>coordinates</a:t>
            </a:r>
          </a:p>
          <a:p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lastX</a:t>
            </a:r>
            <a:r>
              <a:rPr lang="en-US" sz="1400" dirty="0" smtClean="0"/>
              <a:t>, </a:t>
            </a:r>
            <a:r>
              <a:rPr lang="en-US" sz="1400" dirty="0" err="1" smtClean="0"/>
              <a:t>lastY</a:t>
            </a:r>
            <a:r>
              <a:rPr lang="en-US" sz="1400" dirty="0" smtClean="0"/>
              <a:t> ;</a:t>
            </a:r>
          </a:p>
          <a:p>
            <a:endParaRPr lang="en-US" sz="1400" dirty="0"/>
          </a:p>
          <a:p>
            <a:r>
              <a:rPr lang="en-US" sz="1400" dirty="0"/>
              <a:t>void setup(){</a:t>
            </a:r>
          </a:p>
          <a:p>
            <a:r>
              <a:rPr lang="en-US" sz="1400" dirty="0"/>
              <a:t>  size(640, 480</a:t>
            </a:r>
            <a:r>
              <a:rPr lang="en-US" sz="1400" dirty="0" smtClean="0"/>
              <a:t>);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  background(0);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  </a:t>
            </a:r>
            <a:r>
              <a:rPr lang="en-US" sz="1400" dirty="0" err="1"/>
              <a:t>kinect</a:t>
            </a:r>
            <a:r>
              <a:rPr lang="en-US" sz="1400" dirty="0"/>
              <a:t> = new </a:t>
            </a:r>
            <a:r>
              <a:rPr lang="en-US" sz="1400" dirty="0" err="1"/>
              <a:t>SimpleOpenNI</a:t>
            </a:r>
            <a:r>
              <a:rPr lang="en-US" sz="1400" dirty="0"/>
              <a:t>(this);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kinect.enableDepth</a:t>
            </a:r>
            <a:r>
              <a:rPr lang="en-US" sz="1400" dirty="0"/>
              <a:t>();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167336" y="20524"/>
            <a:ext cx="59766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void draw(){</a:t>
            </a:r>
          </a:p>
          <a:p>
            <a:r>
              <a:rPr lang="en-US" sz="1300" dirty="0"/>
              <a:t>  </a:t>
            </a:r>
            <a:r>
              <a:rPr lang="en-US" sz="1300" dirty="0" err="1"/>
              <a:t>closestValue</a:t>
            </a:r>
            <a:r>
              <a:rPr lang="en-US" sz="1300" dirty="0"/>
              <a:t> = 8000; </a:t>
            </a:r>
          </a:p>
          <a:p>
            <a:r>
              <a:rPr lang="en-US" sz="1300" dirty="0"/>
              <a:t>  </a:t>
            </a:r>
            <a:r>
              <a:rPr lang="en-US" sz="1300" dirty="0" err="1"/>
              <a:t>kinect.update</a:t>
            </a:r>
            <a:r>
              <a:rPr lang="en-US" sz="1300" dirty="0"/>
              <a:t>();</a:t>
            </a:r>
          </a:p>
          <a:p>
            <a:r>
              <a:rPr lang="en-US" sz="1300" dirty="0"/>
              <a:t>  </a:t>
            </a:r>
            <a:r>
              <a:rPr lang="en-US" sz="1300" dirty="0">
                <a:solidFill>
                  <a:srgbClr val="0081E2"/>
                </a:solidFill>
              </a:rPr>
              <a:t>// get the depth array from the </a:t>
            </a:r>
            <a:r>
              <a:rPr lang="en-US" sz="1300" dirty="0" err="1">
                <a:solidFill>
                  <a:srgbClr val="0081E2"/>
                </a:solidFill>
              </a:rPr>
              <a:t>kinect</a:t>
            </a:r>
            <a:endParaRPr lang="en-US" sz="1300" dirty="0">
              <a:solidFill>
                <a:srgbClr val="0081E2"/>
              </a:solidFill>
            </a:endParaRPr>
          </a:p>
          <a:p>
            <a:r>
              <a:rPr lang="en-US" sz="1300" dirty="0"/>
              <a:t>  </a:t>
            </a:r>
            <a:r>
              <a:rPr lang="en-US" sz="1300" dirty="0" err="1"/>
              <a:t>int</a:t>
            </a:r>
            <a:r>
              <a:rPr lang="en-US" sz="1300" dirty="0"/>
              <a:t>[] </a:t>
            </a:r>
            <a:r>
              <a:rPr lang="en-US" sz="1300" dirty="0" err="1"/>
              <a:t>depthValues</a:t>
            </a:r>
            <a:r>
              <a:rPr lang="en-US" sz="1300" dirty="0"/>
              <a:t> = </a:t>
            </a:r>
            <a:r>
              <a:rPr lang="en-US" sz="1300" dirty="0" err="1"/>
              <a:t>kinect.depthMap</a:t>
            </a:r>
            <a:r>
              <a:rPr lang="en-US" sz="1300" dirty="0"/>
              <a:t>();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// for each row in the depth image</a:t>
            </a:r>
          </a:p>
          <a:p>
            <a:r>
              <a:rPr lang="en-US" sz="1300" dirty="0"/>
              <a:t>  for(</a:t>
            </a:r>
            <a:r>
              <a:rPr lang="en-US" sz="1300" dirty="0" err="1"/>
              <a:t>int</a:t>
            </a:r>
            <a:r>
              <a:rPr lang="en-US" sz="1300" dirty="0"/>
              <a:t> y = 0; y &lt; 480; y++){ 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// look at each pixel in the row</a:t>
            </a:r>
          </a:p>
          <a:p>
            <a:r>
              <a:rPr lang="en-US" sz="1300" dirty="0"/>
              <a:t>    for(</a:t>
            </a:r>
            <a:r>
              <a:rPr lang="en-US" sz="1300" dirty="0" err="1"/>
              <a:t>int</a:t>
            </a:r>
            <a:r>
              <a:rPr lang="en-US" sz="1300" dirty="0"/>
              <a:t> x = 0; x &lt; 640; x++){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    // pull out the corresponding value from the depth array</a:t>
            </a:r>
          </a:p>
          <a:p>
            <a:r>
              <a:rPr lang="en-US" sz="1300" dirty="0"/>
              <a:t>      </a:t>
            </a:r>
            <a:r>
              <a:rPr lang="en-US" sz="1300" dirty="0" err="1"/>
              <a:t>int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= x + y * 640; </a:t>
            </a:r>
          </a:p>
          <a:p>
            <a:r>
              <a:rPr lang="en-US" sz="1300" dirty="0"/>
              <a:t>      </a:t>
            </a:r>
            <a:r>
              <a:rPr lang="en-US" sz="1300" dirty="0" err="1"/>
              <a:t>int</a:t>
            </a:r>
            <a:r>
              <a:rPr lang="en-US" sz="1300" dirty="0"/>
              <a:t> </a:t>
            </a:r>
            <a:r>
              <a:rPr lang="en-US" sz="1300" dirty="0" err="1"/>
              <a:t>currentDepthValue</a:t>
            </a:r>
            <a:r>
              <a:rPr lang="en-US" sz="1300" dirty="0"/>
              <a:t> = </a:t>
            </a:r>
            <a:r>
              <a:rPr lang="en-US" sz="1300" dirty="0" err="1"/>
              <a:t>depthValues</a:t>
            </a:r>
            <a:r>
              <a:rPr lang="en-US" sz="1300" dirty="0"/>
              <a:t>[</a:t>
            </a:r>
            <a:r>
              <a:rPr lang="en-US" sz="1300" dirty="0" err="1"/>
              <a:t>i</a:t>
            </a:r>
            <a:r>
              <a:rPr lang="en-US" sz="1300" dirty="0"/>
              <a:t>];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    // if that pixel is the closest one we've seen so far</a:t>
            </a:r>
          </a:p>
          <a:p>
            <a:r>
              <a:rPr lang="en-US" sz="1300" dirty="0"/>
              <a:t>      if(</a:t>
            </a:r>
            <a:r>
              <a:rPr lang="en-US" sz="1300" dirty="0" err="1"/>
              <a:t>currentDepthValue</a:t>
            </a:r>
            <a:r>
              <a:rPr lang="en-US" sz="1300" dirty="0"/>
              <a:t> &gt; 0 &amp;&amp; </a:t>
            </a:r>
            <a:r>
              <a:rPr lang="en-US" sz="1300" dirty="0" err="1"/>
              <a:t>currentDepthValue</a:t>
            </a:r>
            <a:r>
              <a:rPr lang="en-US" sz="1300" dirty="0"/>
              <a:t> &lt; </a:t>
            </a:r>
            <a:r>
              <a:rPr lang="en-US" sz="1300" dirty="0" err="1"/>
              <a:t>closestValue</a:t>
            </a:r>
            <a:r>
              <a:rPr lang="en-US" sz="1300" dirty="0"/>
              <a:t>){ </a:t>
            </a:r>
          </a:p>
          <a:p>
            <a:r>
              <a:rPr lang="en-US" sz="1300" dirty="0"/>
              <a:t>      </a:t>
            </a:r>
            <a:r>
              <a:rPr lang="en-US" sz="1300" dirty="0">
                <a:solidFill>
                  <a:srgbClr val="0081E2"/>
                </a:solidFill>
              </a:rPr>
              <a:t>// save its value</a:t>
            </a:r>
          </a:p>
          <a:p>
            <a:r>
              <a:rPr lang="en-US" sz="1300" dirty="0"/>
              <a:t>        </a:t>
            </a:r>
            <a:r>
              <a:rPr lang="en-US" sz="1300" dirty="0" err="1"/>
              <a:t>closestValue</a:t>
            </a:r>
            <a:r>
              <a:rPr lang="en-US" sz="1300" dirty="0"/>
              <a:t> = </a:t>
            </a:r>
            <a:r>
              <a:rPr lang="en-US" sz="1300" dirty="0" err="1"/>
              <a:t>currentDepthValue</a:t>
            </a:r>
            <a:r>
              <a:rPr lang="en-US" sz="1300" dirty="0"/>
              <a:t>;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      // and save its position (both X and Y coordinates)</a:t>
            </a:r>
          </a:p>
          <a:p>
            <a:r>
              <a:rPr lang="en-US" sz="1300" dirty="0"/>
              <a:t>        </a:t>
            </a:r>
            <a:r>
              <a:rPr lang="en-US" sz="1300" dirty="0" err="1"/>
              <a:t>closestX</a:t>
            </a:r>
            <a:r>
              <a:rPr lang="en-US" sz="1300" dirty="0"/>
              <a:t> = x;</a:t>
            </a:r>
          </a:p>
          <a:p>
            <a:r>
              <a:rPr lang="en-US" sz="1300" dirty="0"/>
              <a:t>        </a:t>
            </a:r>
            <a:r>
              <a:rPr lang="en-US" sz="1300" dirty="0" err="1"/>
              <a:t>closestY</a:t>
            </a:r>
            <a:r>
              <a:rPr lang="en-US" sz="1300" dirty="0"/>
              <a:t> = y;</a:t>
            </a:r>
          </a:p>
          <a:p>
            <a:r>
              <a:rPr lang="en-US" sz="1300" dirty="0"/>
              <a:t>      }</a:t>
            </a:r>
          </a:p>
          <a:p>
            <a:r>
              <a:rPr lang="en-US" sz="1300" dirty="0"/>
              <a:t>    }</a:t>
            </a:r>
          </a:p>
          <a:p>
            <a:r>
              <a:rPr lang="en-US" sz="1300" dirty="0"/>
              <a:t>  }</a:t>
            </a:r>
          </a:p>
          <a:p>
            <a:r>
              <a:rPr lang="en-US" sz="1300" dirty="0">
                <a:solidFill>
                  <a:srgbClr val="0081E2"/>
                </a:solidFill>
              </a:rPr>
              <a:t>  //draw the depth image on the screen</a:t>
            </a:r>
          </a:p>
          <a:p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smtClean="0">
                <a:solidFill>
                  <a:srgbClr val="FF0000"/>
                </a:solidFill>
              </a:rPr>
              <a:t>// </a:t>
            </a:r>
            <a:r>
              <a:rPr lang="en-US" sz="1300" dirty="0">
                <a:solidFill>
                  <a:srgbClr val="FF0000"/>
                </a:solidFill>
              </a:rPr>
              <a:t>image(</a:t>
            </a:r>
            <a:r>
              <a:rPr lang="en-US" sz="1300" dirty="0" err="1">
                <a:solidFill>
                  <a:srgbClr val="FF0000"/>
                </a:solidFill>
              </a:rPr>
              <a:t>kinect.depthImage</a:t>
            </a:r>
            <a:r>
              <a:rPr lang="en-US" sz="1300" dirty="0">
                <a:solidFill>
                  <a:srgbClr val="FF0000"/>
                </a:solidFill>
              </a:rPr>
              <a:t>(),0,0</a:t>
            </a:r>
            <a:r>
              <a:rPr lang="en-US" sz="1300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sz="1300" dirty="0"/>
              <a:t>  </a:t>
            </a:r>
            <a:r>
              <a:rPr lang="en-US" sz="1300" dirty="0">
                <a:solidFill>
                  <a:srgbClr val="0081E2"/>
                </a:solidFill>
              </a:rPr>
              <a:t>// set the line drawing color to red</a:t>
            </a:r>
          </a:p>
          <a:p>
            <a:r>
              <a:rPr lang="en-US" sz="1300" dirty="0" smtClean="0"/>
              <a:t>  stroke(255,0,0</a:t>
            </a:r>
            <a:r>
              <a:rPr lang="en-US" sz="1300" dirty="0"/>
              <a:t>);</a:t>
            </a:r>
          </a:p>
          <a:p>
            <a:r>
              <a:rPr lang="en-US" sz="1300" dirty="0" smtClean="0">
                <a:solidFill>
                  <a:srgbClr val="0081E2"/>
                </a:solidFill>
              </a:rPr>
              <a:t>  // </a:t>
            </a:r>
            <a:r>
              <a:rPr lang="en-US" sz="1300" dirty="0">
                <a:solidFill>
                  <a:srgbClr val="0081E2"/>
                </a:solidFill>
              </a:rPr>
              <a:t>draw a line from the previous point to the new closest one</a:t>
            </a:r>
          </a:p>
          <a:p>
            <a:r>
              <a:rPr lang="en-US" sz="1300" dirty="0" smtClean="0"/>
              <a:t>  line(</a:t>
            </a:r>
            <a:r>
              <a:rPr lang="en-US" sz="1300" dirty="0" err="1" smtClean="0"/>
              <a:t>lastX</a:t>
            </a:r>
            <a:r>
              <a:rPr lang="en-US" sz="1300" dirty="0"/>
              <a:t>, </a:t>
            </a:r>
            <a:r>
              <a:rPr lang="en-US" sz="1300" dirty="0" err="1" smtClean="0"/>
              <a:t>lastY</a:t>
            </a:r>
            <a:r>
              <a:rPr lang="en-US" sz="1300" dirty="0"/>
              <a:t>, </a:t>
            </a:r>
            <a:r>
              <a:rPr lang="en-US" sz="1300" dirty="0" err="1"/>
              <a:t>closestX</a:t>
            </a:r>
            <a:r>
              <a:rPr lang="en-US" sz="1300" dirty="0"/>
              <a:t>, </a:t>
            </a:r>
            <a:r>
              <a:rPr lang="en-US" sz="1300" dirty="0" err="1"/>
              <a:t>closestY</a:t>
            </a:r>
            <a:r>
              <a:rPr lang="en-US" sz="1300" dirty="0"/>
              <a:t>);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  </a:t>
            </a:r>
            <a:r>
              <a:rPr lang="en-US" sz="1300" dirty="0" smtClean="0">
                <a:solidFill>
                  <a:srgbClr val="0081E2"/>
                </a:solidFill>
              </a:rPr>
              <a:t>// </a:t>
            </a:r>
            <a:r>
              <a:rPr lang="en-US" sz="1300" dirty="0">
                <a:solidFill>
                  <a:srgbClr val="0081E2"/>
                </a:solidFill>
              </a:rPr>
              <a:t>save the closest point as the new previous one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  </a:t>
            </a:r>
            <a:r>
              <a:rPr lang="en-US" sz="1300" dirty="0" err="1" smtClean="0"/>
              <a:t>lastX</a:t>
            </a:r>
            <a:r>
              <a:rPr lang="en-US" sz="1300" dirty="0" smtClean="0"/>
              <a:t> </a:t>
            </a:r>
            <a:r>
              <a:rPr lang="en-US" sz="1300" dirty="0"/>
              <a:t>= </a:t>
            </a:r>
            <a:r>
              <a:rPr lang="en-US" sz="1300" dirty="0" err="1"/>
              <a:t>closestX</a:t>
            </a:r>
            <a:r>
              <a:rPr lang="en-US" sz="1300" dirty="0"/>
              <a:t>;</a:t>
            </a:r>
          </a:p>
          <a:p>
            <a:r>
              <a:rPr lang="en-US" sz="1300" dirty="0" smtClean="0"/>
              <a:t>  </a:t>
            </a:r>
            <a:r>
              <a:rPr lang="en-US" sz="1300" dirty="0" err="1" smtClean="0"/>
              <a:t>lastY</a:t>
            </a:r>
            <a:r>
              <a:rPr lang="en-US" sz="1300" dirty="0" smtClean="0"/>
              <a:t> </a:t>
            </a:r>
            <a:r>
              <a:rPr lang="en-US" sz="1300" dirty="0"/>
              <a:t>= </a:t>
            </a:r>
            <a:r>
              <a:rPr lang="en-US" sz="1300" dirty="0" err="1"/>
              <a:t>closestY</a:t>
            </a:r>
            <a:r>
              <a:rPr lang="en-US" sz="1300" dirty="0"/>
              <a:t>;</a:t>
            </a:r>
          </a:p>
          <a:p>
            <a:r>
              <a:rPr lang="fr-FR" sz="1300" dirty="0" smtClean="0"/>
              <a:t>}</a:t>
            </a:r>
            <a:endParaRPr lang="fr-FR" sz="13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166" y="0"/>
            <a:ext cx="8476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code: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Différents problèmes: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0911" y="461665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Sauts trop importants entre les différentes lignes !!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54867" y="5696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56866"/>
            <a:ext cx="353087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48050" y="4601145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Symétriser la position x dans l’image : x ←  640 - x - 1</a:t>
            </a:r>
            <a:endParaRPr lang="fr-FR" sz="2400" dirty="0"/>
          </a:p>
        </p:txBody>
      </p:sp>
      <p:sp>
        <p:nvSpPr>
          <p:cNvPr id="20" name="Virage 19"/>
          <p:cNvSpPr/>
          <p:nvPr/>
        </p:nvSpPr>
        <p:spPr>
          <a:xfrm flipV="1">
            <a:off x="447699" y="458112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6919" y="4119463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u="sng" dirty="0">
                <a:solidFill>
                  <a:srgbClr val="000000"/>
                </a:solidFill>
              </a:rPr>
              <a:t>Solution</a:t>
            </a:r>
            <a:r>
              <a:rPr lang="fr-FR" sz="2400" dirty="0" smtClean="0">
                <a:solidFill>
                  <a:srgbClr val="000000"/>
                </a:solidFill>
              </a:rPr>
              <a:t>:</a:t>
            </a:r>
            <a:endParaRPr lang="fr-FR" sz="2400" dirty="0"/>
          </a:p>
        </p:txBody>
      </p:sp>
      <p:sp>
        <p:nvSpPr>
          <p:cNvPr id="22" name="Flèche droite 21"/>
          <p:cNvSpPr/>
          <p:nvPr/>
        </p:nvSpPr>
        <p:spPr>
          <a:xfrm>
            <a:off x="250875" y="4227475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444208" y="1434342"/>
            <a:ext cx="24789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Mauvais </a:t>
            </a:r>
            <a:r>
              <a:rPr lang="fr-FR" sz="2400" dirty="0" err="1" smtClean="0"/>
              <a:t>tracking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Flèche droite 25"/>
          <p:cNvSpPr/>
          <p:nvPr/>
        </p:nvSpPr>
        <p:spPr>
          <a:xfrm>
            <a:off x="6048164" y="154235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50042" y="3717032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Déplacement inversé par rapport à la réalité…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Flèche droite 27"/>
          <p:cNvSpPr/>
          <p:nvPr/>
        </p:nvSpPr>
        <p:spPr>
          <a:xfrm>
            <a:off x="253998" y="382504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8050" y="5910371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Interpoler les positions et lisser la courbe entre les différentes positions</a:t>
            </a:r>
            <a:endParaRPr lang="fr-FR" sz="2400" dirty="0"/>
          </a:p>
        </p:txBody>
      </p:sp>
      <p:sp>
        <p:nvSpPr>
          <p:cNvPr id="30" name="Virage 29"/>
          <p:cNvSpPr/>
          <p:nvPr/>
        </p:nvSpPr>
        <p:spPr>
          <a:xfrm flipV="1">
            <a:off x="447699" y="589035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8050" y="5028999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Ne prendre en compte que les positions entre 60cm et 1,5m pour éliminer les sauts trop grands</a:t>
            </a:r>
            <a:endParaRPr lang="fr-FR" sz="2400" dirty="0"/>
          </a:p>
        </p:txBody>
      </p:sp>
      <p:sp>
        <p:nvSpPr>
          <p:cNvPr id="32" name="Virage 31"/>
          <p:cNvSpPr/>
          <p:nvPr/>
        </p:nvSpPr>
        <p:spPr>
          <a:xfrm flipV="1">
            <a:off x="459765" y="521119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12" grpId="0"/>
      <p:bldP spid="20" grpId="0" animBg="1"/>
      <p:bldP spid="21" grpId="0"/>
      <p:bldP spid="22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0808"/>
            <a:ext cx="3672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import </a:t>
            </a:r>
            <a:r>
              <a:rPr lang="fr-FR" sz="1000" dirty="0" err="1"/>
              <a:t>SimpleOpenNI</a:t>
            </a:r>
            <a:r>
              <a:rPr lang="fr-FR" sz="1000" dirty="0"/>
              <a:t>.*;</a:t>
            </a:r>
          </a:p>
          <a:p>
            <a:r>
              <a:rPr lang="fr-FR" sz="1000" dirty="0" err="1"/>
              <a:t>SimpleOpenNI</a:t>
            </a:r>
            <a:r>
              <a:rPr lang="fr-FR" sz="1000" dirty="0"/>
              <a:t> </a:t>
            </a:r>
            <a:r>
              <a:rPr lang="fr-FR" sz="1000" dirty="0" err="1"/>
              <a:t>kinect</a:t>
            </a:r>
            <a:r>
              <a:rPr lang="fr-FR" sz="1000" dirty="0"/>
              <a:t>;</a:t>
            </a:r>
          </a:p>
          <a:p>
            <a:r>
              <a:rPr lang="fr-FR" sz="1000" dirty="0" err="1"/>
              <a:t>int</a:t>
            </a:r>
            <a:r>
              <a:rPr lang="fr-FR" sz="1000" dirty="0"/>
              <a:t> </a:t>
            </a:r>
            <a:r>
              <a:rPr lang="fr-FR" sz="1000" dirty="0" err="1"/>
              <a:t>closestValue</a:t>
            </a:r>
            <a:r>
              <a:rPr lang="fr-FR" sz="1000" dirty="0"/>
              <a:t>;</a:t>
            </a:r>
          </a:p>
          <a:p>
            <a:r>
              <a:rPr lang="fr-FR" sz="1000" dirty="0" err="1"/>
              <a:t>int</a:t>
            </a:r>
            <a:r>
              <a:rPr lang="fr-FR" sz="1000" dirty="0"/>
              <a:t> </a:t>
            </a:r>
            <a:r>
              <a:rPr lang="fr-FR" sz="1000" dirty="0" err="1"/>
              <a:t>closestX</a:t>
            </a:r>
            <a:r>
              <a:rPr lang="fr-FR" sz="1000" dirty="0"/>
              <a:t>;</a:t>
            </a:r>
          </a:p>
          <a:p>
            <a:r>
              <a:rPr lang="fr-FR" sz="1000" dirty="0" err="1"/>
              <a:t>int</a:t>
            </a:r>
            <a:r>
              <a:rPr lang="fr-FR" sz="1000" dirty="0"/>
              <a:t> </a:t>
            </a:r>
            <a:r>
              <a:rPr lang="fr-FR" sz="1000" dirty="0" err="1"/>
              <a:t>closestY</a:t>
            </a:r>
            <a:r>
              <a:rPr lang="fr-FR" sz="1000" dirty="0"/>
              <a:t>;</a:t>
            </a:r>
          </a:p>
          <a:p>
            <a:r>
              <a:rPr lang="fr-FR" sz="1000" dirty="0" err="1"/>
              <a:t>float</a:t>
            </a:r>
            <a:r>
              <a:rPr lang="fr-FR" sz="1000" dirty="0"/>
              <a:t> </a:t>
            </a:r>
            <a:r>
              <a:rPr lang="fr-FR" sz="1000" dirty="0" err="1"/>
              <a:t>lastX</a:t>
            </a:r>
            <a:r>
              <a:rPr lang="fr-FR" sz="1000" dirty="0"/>
              <a:t>;</a:t>
            </a:r>
          </a:p>
          <a:p>
            <a:r>
              <a:rPr lang="fr-FR" sz="1000" dirty="0" err="1"/>
              <a:t>float</a:t>
            </a:r>
            <a:r>
              <a:rPr lang="fr-FR" sz="1000" dirty="0"/>
              <a:t> </a:t>
            </a:r>
            <a:r>
              <a:rPr lang="fr-FR" sz="1000" dirty="0" err="1"/>
              <a:t>lastY</a:t>
            </a:r>
            <a:r>
              <a:rPr lang="fr-FR" sz="1000" dirty="0"/>
              <a:t>;</a:t>
            </a:r>
          </a:p>
          <a:p>
            <a:endParaRPr lang="fr-FR" sz="1000" dirty="0"/>
          </a:p>
          <a:p>
            <a:r>
              <a:rPr lang="fr-FR" sz="1000" dirty="0" err="1"/>
              <a:t>void</a:t>
            </a:r>
            <a:r>
              <a:rPr lang="fr-FR" sz="1000" dirty="0"/>
              <a:t> setup(){</a:t>
            </a:r>
          </a:p>
          <a:p>
            <a:r>
              <a:rPr lang="fr-FR" sz="1000" dirty="0"/>
              <a:t>  size(640, 480);</a:t>
            </a:r>
          </a:p>
          <a:p>
            <a:r>
              <a:rPr lang="fr-FR" sz="1000" dirty="0"/>
              <a:t>  </a:t>
            </a:r>
            <a:r>
              <a:rPr lang="fr-FR" sz="1000" dirty="0" err="1"/>
              <a:t>kinect</a:t>
            </a:r>
            <a:r>
              <a:rPr lang="fr-FR" sz="1000" dirty="0"/>
              <a:t> = new </a:t>
            </a:r>
            <a:r>
              <a:rPr lang="fr-FR" sz="1000" dirty="0" err="1"/>
              <a:t>SimpleOpenNI</a:t>
            </a:r>
            <a:r>
              <a:rPr lang="fr-FR" sz="1000" dirty="0"/>
              <a:t>(</a:t>
            </a:r>
            <a:r>
              <a:rPr lang="fr-FR" sz="1000" dirty="0" err="1"/>
              <a:t>this</a:t>
            </a:r>
            <a:r>
              <a:rPr lang="fr-FR" sz="1000" dirty="0"/>
              <a:t>);</a:t>
            </a:r>
          </a:p>
          <a:p>
            <a:r>
              <a:rPr lang="fr-FR" sz="1000" dirty="0"/>
              <a:t>  </a:t>
            </a:r>
            <a:r>
              <a:rPr lang="fr-FR" sz="1000" dirty="0" err="1"/>
              <a:t>kinect.enableDepth</a:t>
            </a:r>
            <a:r>
              <a:rPr lang="fr-FR" sz="1000" dirty="0"/>
              <a:t>();</a:t>
            </a:r>
          </a:p>
          <a:p>
            <a:r>
              <a:rPr lang="fr-FR" sz="1000" dirty="0"/>
              <a:t>  </a:t>
            </a:r>
          </a:p>
          <a:p>
            <a:r>
              <a:rPr lang="fr-FR" sz="1000" dirty="0"/>
              <a:t>  // initialisation de la position initiale du point traqué</a:t>
            </a:r>
          </a:p>
          <a:p>
            <a:r>
              <a:rPr lang="fr-FR" sz="1000" dirty="0"/>
              <a:t>  // au milieu de la fenêtre d'affichage</a:t>
            </a:r>
          </a:p>
          <a:p>
            <a:r>
              <a:rPr lang="fr-FR" sz="1000" dirty="0"/>
              <a:t>  </a:t>
            </a:r>
            <a:r>
              <a:rPr lang="fr-FR" sz="1000" dirty="0" err="1"/>
              <a:t>lastX</a:t>
            </a:r>
            <a:r>
              <a:rPr lang="fr-FR" sz="1000" dirty="0"/>
              <a:t> = </a:t>
            </a:r>
            <a:r>
              <a:rPr lang="fr-FR" sz="1000" dirty="0" err="1"/>
              <a:t>width</a:t>
            </a:r>
            <a:r>
              <a:rPr lang="fr-FR" sz="1000" dirty="0"/>
              <a:t>/2;</a:t>
            </a:r>
          </a:p>
          <a:p>
            <a:r>
              <a:rPr lang="fr-FR" sz="1000" dirty="0"/>
              <a:t>  </a:t>
            </a:r>
            <a:r>
              <a:rPr lang="fr-FR" sz="1000" dirty="0" err="1"/>
              <a:t>lastY</a:t>
            </a:r>
            <a:r>
              <a:rPr lang="fr-FR" sz="1000" dirty="0"/>
              <a:t> = </a:t>
            </a:r>
            <a:r>
              <a:rPr lang="fr-FR" sz="1000" dirty="0" err="1"/>
              <a:t>height</a:t>
            </a:r>
            <a:r>
              <a:rPr lang="fr-FR" sz="1000" dirty="0"/>
              <a:t>/2;</a:t>
            </a:r>
          </a:p>
          <a:p>
            <a:r>
              <a:rPr lang="fr-FR" sz="1000" dirty="0"/>
              <a:t>    </a:t>
            </a:r>
          </a:p>
          <a:p>
            <a:r>
              <a:rPr lang="fr-FR" sz="1000" dirty="0"/>
              <a:t>  // </a:t>
            </a:r>
            <a:r>
              <a:rPr lang="fr-FR" sz="1000" dirty="0" err="1"/>
              <a:t>start</a:t>
            </a:r>
            <a:r>
              <a:rPr lang="fr-FR" sz="1000" dirty="0"/>
              <a:t> out </a:t>
            </a:r>
            <a:r>
              <a:rPr lang="fr-FR" sz="1000" dirty="0" err="1"/>
              <a:t>with</a:t>
            </a:r>
            <a:r>
              <a:rPr lang="fr-FR" sz="1000" dirty="0"/>
              <a:t> a black background</a:t>
            </a:r>
          </a:p>
          <a:p>
            <a:r>
              <a:rPr lang="fr-FR" sz="1000" dirty="0"/>
              <a:t>  background(0);</a:t>
            </a:r>
          </a:p>
          <a:p>
            <a:r>
              <a:rPr lang="fr-FR" sz="1000" dirty="0" smtClean="0"/>
              <a:t>}</a:t>
            </a:r>
            <a:endParaRPr lang="fr-FR" sz="1000" dirty="0"/>
          </a:p>
        </p:txBody>
      </p:sp>
      <p:sp>
        <p:nvSpPr>
          <p:cNvPr id="3" name="Rectangle 2"/>
          <p:cNvSpPr/>
          <p:nvPr/>
        </p:nvSpPr>
        <p:spPr>
          <a:xfrm>
            <a:off x="3131840" y="0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 err="1"/>
              <a:t>void</a:t>
            </a:r>
            <a:r>
              <a:rPr lang="fr-FR" sz="1100" dirty="0"/>
              <a:t> </a:t>
            </a:r>
            <a:r>
              <a:rPr lang="fr-FR" sz="1100" dirty="0" err="1"/>
              <a:t>draw</a:t>
            </a:r>
            <a:r>
              <a:rPr lang="fr-FR" sz="1100" dirty="0"/>
              <a:t>(){</a:t>
            </a:r>
          </a:p>
          <a:p>
            <a:r>
              <a:rPr lang="fr-FR" sz="1100" dirty="0"/>
              <a:t>  </a:t>
            </a:r>
            <a:r>
              <a:rPr lang="fr-FR" sz="1100" dirty="0" err="1"/>
              <a:t>closestValue</a:t>
            </a:r>
            <a:r>
              <a:rPr lang="fr-FR" sz="1100" dirty="0"/>
              <a:t> = 8000;</a:t>
            </a:r>
          </a:p>
          <a:p>
            <a:r>
              <a:rPr lang="fr-FR" sz="1100" dirty="0"/>
              <a:t>  </a:t>
            </a:r>
            <a:r>
              <a:rPr lang="fr-FR" sz="1100" dirty="0" err="1"/>
              <a:t>kinect.update</a:t>
            </a:r>
            <a:r>
              <a:rPr lang="fr-FR" sz="1100" dirty="0"/>
              <a:t>();</a:t>
            </a:r>
          </a:p>
          <a:p>
            <a:r>
              <a:rPr lang="fr-FR" sz="1100" dirty="0"/>
              <a:t>  </a:t>
            </a:r>
            <a:r>
              <a:rPr lang="fr-FR" sz="1100" dirty="0" err="1"/>
              <a:t>int</a:t>
            </a:r>
            <a:r>
              <a:rPr lang="fr-FR" sz="1100" dirty="0"/>
              <a:t>[] </a:t>
            </a:r>
            <a:r>
              <a:rPr lang="fr-FR" sz="1100" dirty="0" err="1"/>
              <a:t>depthValues</a:t>
            </a:r>
            <a:r>
              <a:rPr lang="fr-FR" sz="1100" dirty="0"/>
              <a:t> = </a:t>
            </a:r>
            <a:r>
              <a:rPr lang="fr-FR" sz="1100" dirty="0" err="1"/>
              <a:t>kinect.depthMap</a:t>
            </a:r>
            <a:r>
              <a:rPr lang="fr-FR" sz="1100" dirty="0"/>
              <a:t>();</a:t>
            </a:r>
          </a:p>
          <a:p>
            <a:r>
              <a:rPr lang="fr-FR" sz="1100" dirty="0"/>
              <a:t>  for(</a:t>
            </a:r>
            <a:r>
              <a:rPr lang="fr-FR" sz="1100" dirty="0" err="1"/>
              <a:t>int</a:t>
            </a:r>
            <a:r>
              <a:rPr lang="fr-FR" sz="1100" dirty="0"/>
              <a:t> y = 0; y &lt; 480; y++){</a:t>
            </a:r>
          </a:p>
          <a:p>
            <a:r>
              <a:rPr lang="fr-FR" sz="1100" dirty="0"/>
              <a:t>    for(</a:t>
            </a:r>
            <a:r>
              <a:rPr lang="fr-FR" sz="1100" dirty="0" err="1"/>
              <a:t>int</a:t>
            </a:r>
            <a:r>
              <a:rPr lang="fr-FR" sz="1100" dirty="0"/>
              <a:t> x = 0; x &lt; 640; x++){ </a:t>
            </a:r>
          </a:p>
          <a:p>
            <a:r>
              <a:rPr lang="fr-FR" sz="1100" dirty="0"/>
              <a:t>      // reverse x by </a:t>
            </a:r>
            <a:r>
              <a:rPr lang="fr-FR" sz="1100" dirty="0" err="1"/>
              <a:t>moving</a:t>
            </a:r>
            <a:r>
              <a:rPr lang="fr-FR" sz="1100" dirty="0"/>
              <a:t> in </a:t>
            </a:r>
            <a:r>
              <a:rPr lang="fr-FR" sz="1100" dirty="0" err="1"/>
              <a:t>from</a:t>
            </a:r>
            <a:endParaRPr lang="fr-FR" sz="1100" dirty="0"/>
          </a:p>
          <a:p>
            <a:r>
              <a:rPr lang="fr-FR" sz="1100" dirty="0"/>
              <a:t>      // the right </a:t>
            </a:r>
            <a:r>
              <a:rPr lang="fr-FR" sz="1100" dirty="0" err="1"/>
              <a:t>side</a:t>
            </a:r>
            <a:r>
              <a:rPr lang="fr-FR" sz="1100" dirty="0"/>
              <a:t> of the image</a:t>
            </a:r>
          </a:p>
          <a:p>
            <a:r>
              <a:rPr lang="fr-FR" sz="1100" dirty="0"/>
              <a:t>      </a:t>
            </a:r>
          </a:p>
          <a:p>
            <a:r>
              <a:rPr lang="fr-FR" sz="1100" dirty="0"/>
              <a:t>      //</a:t>
            </a:r>
            <a:r>
              <a:rPr lang="fr-FR" sz="1100" dirty="0" err="1"/>
              <a:t>int</a:t>
            </a:r>
            <a:r>
              <a:rPr lang="fr-FR" sz="1100" dirty="0"/>
              <a:t> </a:t>
            </a:r>
            <a:r>
              <a:rPr lang="fr-FR" sz="1100" dirty="0" err="1"/>
              <a:t>reversedX</a:t>
            </a:r>
            <a:r>
              <a:rPr lang="fr-FR" sz="1100" dirty="0"/>
              <a:t> = 640-x-1; </a:t>
            </a:r>
          </a:p>
          <a:p>
            <a:r>
              <a:rPr lang="fr-FR" sz="1100" dirty="0"/>
              <a:t>      </a:t>
            </a:r>
            <a:r>
              <a:rPr lang="fr-FR" sz="1100" dirty="0" err="1"/>
              <a:t>int</a:t>
            </a:r>
            <a:r>
              <a:rPr lang="fr-FR" sz="1100" dirty="0"/>
              <a:t> </a:t>
            </a:r>
            <a:r>
              <a:rPr lang="fr-FR" sz="1100" dirty="0" err="1"/>
              <a:t>reversedX</a:t>
            </a:r>
            <a:r>
              <a:rPr lang="fr-FR" sz="1100" dirty="0"/>
              <a:t> = x; </a:t>
            </a:r>
          </a:p>
          <a:p>
            <a:r>
              <a:rPr lang="fr-FR" sz="1100" dirty="0"/>
              <a:t>      </a:t>
            </a:r>
          </a:p>
          <a:p>
            <a:r>
              <a:rPr lang="fr-FR" sz="1100" dirty="0"/>
              <a:t>      // use </a:t>
            </a:r>
            <a:r>
              <a:rPr lang="fr-FR" sz="1100" dirty="0" err="1"/>
              <a:t>reversedX</a:t>
            </a:r>
            <a:r>
              <a:rPr lang="fr-FR" sz="1100" dirty="0"/>
              <a:t> to </a:t>
            </a:r>
            <a:r>
              <a:rPr lang="fr-FR" sz="1100" dirty="0" err="1"/>
              <a:t>calculate</a:t>
            </a:r>
            <a:endParaRPr lang="fr-FR" sz="1100" dirty="0"/>
          </a:p>
          <a:p>
            <a:r>
              <a:rPr lang="fr-FR" sz="1100" dirty="0"/>
              <a:t>      // the </a:t>
            </a:r>
            <a:r>
              <a:rPr lang="fr-FR" sz="1100" dirty="0" err="1"/>
              <a:t>array</a:t>
            </a:r>
            <a:r>
              <a:rPr lang="fr-FR" sz="1100" dirty="0"/>
              <a:t> index</a:t>
            </a:r>
          </a:p>
          <a:p>
            <a:r>
              <a:rPr lang="fr-FR" sz="1100" dirty="0"/>
              <a:t>      </a:t>
            </a:r>
            <a:r>
              <a:rPr lang="fr-FR" sz="1100" dirty="0" err="1"/>
              <a:t>int</a:t>
            </a:r>
            <a:r>
              <a:rPr lang="fr-FR" sz="1100" dirty="0"/>
              <a:t> i = </a:t>
            </a:r>
            <a:r>
              <a:rPr lang="fr-FR" sz="1100" dirty="0" err="1"/>
              <a:t>reversedX</a:t>
            </a:r>
            <a:r>
              <a:rPr lang="fr-FR" sz="1100" dirty="0"/>
              <a:t> + y * 640;</a:t>
            </a:r>
          </a:p>
          <a:p>
            <a:r>
              <a:rPr lang="fr-FR" sz="1100" dirty="0"/>
              <a:t>      </a:t>
            </a:r>
            <a:r>
              <a:rPr lang="fr-FR" sz="1100" dirty="0" err="1"/>
              <a:t>int</a:t>
            </a:r>
            <a:r>
              <a:rPr lang="fr-FR" sz="1100" dirty="0"/>
              <a:t> </a:t>
            </a:r>
            <a:r>
              <a:rPr lang="fr-FR" sz="1100" dirty="0" err="1"/>
              <a:t>currentDepthValue</a:t>
            </a:r>
            <a:r>
              <a:rPr lang="fr-FR" sz="1100" dirty="0"/>
              <a:t> = </a:t>
            </a:r>
            <a:r>
              <a:rPr lang="fr-FR" sz="1100" dirty="0" err="1"/>
              <a:t>depthValues</a:t>
            </a:r>
            <a:r>
              <a:rPr lang="fr-FR" sz="1100" dirty="0"/>
              <a:t>[i];</a:t>
            </a:r>
          </a:p>
          <a:p>
            <a:r>
              <a:rPr lang="fr-FR" sz="1100" dirty="0"/>
              <a:t>      // </a:t>
            </a:r>
            <a:r>
              <a:rPr lang="fr-FR" sz="1100" dirty="0" err="1"/>
              <a:t>only</a:t>
            </a:r>
            <a:r>
              <a:rPr lang="fr-FR" sz="1100" dirty="0"/>
              <a:t> look for the </a:t>
            </a:r>
            <a:r>
              <a:rPr lang="fr-FR" sz="1100" dirty="0" err="1"/>
              <a:t>closestValue</a:t>
            </a:r>
            <a:r>
              <a:rPr lang="fr-FR" sz="1100" dirty="0"/>
              <a:t> </a:t>
            </a:r>
            <a:r>
              <a:rPr lang="fr-FR" sz="1100" dirty="0" err="1"/>
              <a:t>within</a:t>
            </a:r>
            <a:r>
              <a:rPr lang="fr-FR" sz="1100" dirty="0"/>
              <a:t> a range</a:t>
            </a:r>
          </a:p>
          <a:p>
            <a:r>
              <a:rPr lang="fr-FR" sz="1100" dirty="0"/>
              <a:t>      // 610 (or 2 </a:t>
            </a:r>
            <a:r>
              <a:rPr lang="fr-FR" sz="1100" dirty="0" err="1"/>
              <a:t>feet</a:t>
            </a:r>
            <a:r>
              <a:rPr lang="fr-FR" sz="1100" dirty="0"/>
              <a:t>) </a:t>
            </a:r>
            <a:r>
              <a:rPr lang="fr-FR" sz="1100" dirty="0" err="1"/>
              <a:t>is</a:t>
            </a:r>
            <a:r>
              <a:rPr lang="fr-FR" sz="1100" dirty="0"/>
              <a:t> the minimum</a:t>
            </a:r>
          </a:p>
          <a:p>
            <a:r>
              <a:rPr lang="fr-FR" sz="1100" dirty="0"/>
              <a:t>      // 1525 (or 5 </a:t>
            </a:r>
            <a:r>
              <a:rPr lang="fr-FR" sz="1100" dirty="0" err="1"/>
              <a:t>feet</a:t>
            </a:r>
            <a:r>
              <a:rPr lang="fr-FR" sz="1100" dirty="0"/>
              <a:t>) </a:t>
            </a:r>
            <a:r>
              <a:rPr lang="fr-FR" sz="1100" dirty="0" err="1"/>
              <a:t>is</a:t>
            </a:r>
            <a:r>
              <a:rPr lang="fr-FR" sz="1100" dirty="0"/>
              <a:t> the maximum</a:t>
            </a:r>
          </a:p>
          <a:p>
            <a:r>
              <a:rPr lang="fr-FR" sz="1100" dirty="0"/>
              <a:t>      if(</a:t>
            </a:r>
            <a:r>
              <a:rPr lang="fr-FR" sz="1100" dirty="0" err="1"/>
              <a:t>currentDepthValue</a:t>
            </a:r>
            <a:r>
              <a:rPr lang="fr-FR" sz="1100" dirty="0"/>
              <a:t> &gt; 610 &amp;&amp; </a:t>
            </a:r>
            <a:r>
              <a:rPr lang="fr-FR" sz="1100" dirty="0" err="1"/>
              <a:t>currentDepthValue</a:t>
            </a:r>
            <a:r>
              <a:rPr lang="fr-FR" sz="1100" dirty="0"/>
              <a:t> &lt; 1525 </a:t>
            </a:r>
          </a:p>
          <a:p>
            <a:r>
              <a:rPr lang="fr-FR" sz="1100" dirty="0"/>
              <a:t>      &amp;&amp; </a:t>
            </a:r>
            <a:r>
              <a:rPr lang="fr-FR" sz="1100" dirty="0" err="1"/>
              <a:t>currentDepthValue</a:t>
            </a:r>
            <a:r>
              <a:rPr lang="fr-FR" sz="1100" dirty="0"/>
              <a:t> &lt; </a:t>
            </a:r>
            <a:r>
              <a:rPr lang="fr-FR" sz="1100" dirty="0" err="1"/>
              <a:t>closestValue</a:t>
            </a:r>
            <a:r>
              <a:rPr lang="fr-FR" sz="1100" dirty="0"/>
              <a:t>){</a:t>
            </a:r>
          </a:p>
          <a:p>
            <a:r>
              <a:rPr lang="fr-FR" sz="1100" dirty="0"/>
              <a:t>        </a:t>
            </a:r>
            <a:r>
              <a:rPr lang="fr-FR" sz="1100" dirty="0" err="1"/>
              <a:t>closestValue</a:t>
            </a:r>
            <a:r>
              <a:rPr lang="fr-FR" sz="1100" dirty="0"/>
              <a:t> = </a:t>
            </a:r>
            <a:r>
              <a:rPr lang="fr-FR" sz="1100" dirty="0" err="1"/>
              <a:t>currentDepthValue</a:t>
            </a:r>
            <a:r>
              <a:rPr lang="fr-FR" sz="1100" dirty="0"/>
              <a:t>;</a:t>
            </a:r>
          </a:p>
          <a:p>
            <a:r>
              <a:rPr lang="fr-FR" sz="1100" dirty="0"/>
              <a:t>        </a:t>
            </a:r>
            <a:r>
              <a:rPr lang="fr-FR" sz="1100" dirty="0" err="1"/>
              <a:t>closestX</a:t>
            </a:r>
            <a:r>
              <a:rPr lang="fr-FR" sz="1100" dirty="0"/>
              <a:t> = x;</a:t>
            </a:r>
          </a:p>
          <a:p>
            <a:r>
              <a:rPr lang="fr-FR" sz="1100" dirty="0"/>
              <a:t>        </a:t>
            </a:r>
            <a:r>
              <a:rPr lang="fr-FR" sz="1100" dirty="0" err="1"/>
              <a:t>closestY</a:t>
            </a:r>
            <a:r>
              <a:rPr lang="fr-FR" sz="1100" dirty="0"/>
              <a:t> = y;</a:t>
            </a:r>
          </a:p>
          <a:p>
            <a:r>
              <a:rPr lang="fr-FR" sz="1100" dirty="0"/>
              <a:t>      }</a:t>
            </a:r>
          </a:p>
          <a:p>
            <a:r>
              <a:rPr lang="fr-FR" sz="1100" dirty="0"/>
              <a:t>  }</a:t>
            </a:r>
          </a:p>
          <a:p>
            <a:r>
              <a:rPr lang="fr-FR" sz="1100" dirty="0"/>
              <a:t>}</a:t>
            </a:r>
          </a:p>
          <a:p>
            <a:r>
              <a:rPr lang="fr-FR" sz="1100" dirty="0"/>
              <a:t>  // "</a:t>
            </a:r>
            <a:r>
              <a:rPr lang="fr-FR" sz="1100" dirty="0" err="1"/>
              <a:t>linear</a:t>
            </a:r>
            <a:r>
              <a:rPr lang="fr-FR" sz="1100" dirty="0"/>
              <a:t> interpolation", i.e.</a:t>
            </a:r>
          </a:p>
          <a:p>
            <a:r>
              <a:rPr lang="fr-FR" sz="1100" dirty="0"/>
              <a:t>  // </a:t>
            </a:r>
            <a:r>
              <a:rPr lang="fr-FR" sz="1100" dirty="0" err="1"/>
              <a:t>smooth</a:t>
            </a:r>
            <a:r>
              <a:rPr lang="fr-FR" sz="1100" dirty="0"/>
              <a:t> transition </a:t>
            </a:r>
            <a:r>
              <a:rPr lang="fr-FR" sz="1100" dirty="0" err="1"/>
              <a:t>between</a:t>
            </a:r>
            <a:r>
              <a:rPr lang="fr-FR" sz="1100" dirty="0"/>
              <a:t> last point</a:t>
            </a:r>
          </a:p>
          <a:p>
            <a:r>
              <a:rPr lang="fr-FR" sz="1100" dirty="0"/>
              <a:t>  // and new </a:t>
            </a:r>
            <a:r>
              <a:rPr lang="fr-FR" sz="1100" dirty="0" err="1"/>
              <a:t>closest</a:t>
            </a:r>
            <a:r>
              <a:rPr lang="fr-FR" sz="1100" dirty="0"/>
              <a:t> point</a:t>
            </a:r>
          </a:p>
          <a:p>
            <a:r>
              <a:rPr lang="fr-FR" sz="1100" dirty="0"/>
              <a:t>  </a:t>
            </a:r>
            <a:r>
              <a:rPr lang="fr-FR" sz="1100" dirty="0" err="1"/>
              <a:t>float</a:t>
            </a:r>
            <a:r>
              <a:rPr lang="fr-FR" sz="1100" dirty="0"/>
              <a:t> </a:t>
            </a:r>
            <a:r>
              <a:rPr lang="fr-FR" sz="1100" dirty="0" err="1"/>
              <a:t>interpolatedX</a:t>
            </a:r>
            <a:r>
              <a:rPr lang="fr-FR" sz="1100" dirty="0"/>
              <a:t> = </a:t>
            </a:r>
            <a:r>
              <a:rPr lang="fr-FR" sz="1100" dirty="0" err="1"/>
              <a:t>lerp</a:t>
            </a:r>
            <a:r>
              <a:rPr lang="fr-FR" sz="1100" dirty="0"/>
              <a:t>(</a:t>
            </a:r>
            <a:r>
              <a:rPr lang="fr-FR" sz="1100" dirty="0" err="1"/>
              <a:t>lastX</a:t>
            </a:r>
            <a:r>
              <a:rPr lang="fr-FR" sz="1100" dirty="0"/>
              <a:t>, </a:t>
            </a:r>
            <a:r>
              <a:rPr lang="fr-FR" sz="1100" dirty="0" err="1"/>
              <a:t>closestX</a:t>
            </a:r>
            <a:r>
              <a:rPr lang="fr-FR" sz="1100" dirty="0"/>
              <a:t>, 0.3f); </a:t>
            </a:r>
          </a:p>
          <a:p>
            <a:r>
              <a:rPr lang="fr-FR" sz="1100" dirty="0"/>
              <a:t>  </a:t>
            </a:r>
            <a:r>
              <a:rPr lang="fr-FR" sz="1100" dirty="0" err="1"/>
              <a:t>float</a:t>
            </a:r>
            <a:r>
              <a:rPr lang="fr-FR" sz="1100" dirty="0"/>
              <a:t> </a:t>
            </a:r>
            <a:r>
              <a:rPr lang="fr-FR" sz="1100" dirty="0" err="1"/>
              <a:t>interpolatedY</a:t>
            </a:r>
            <a:r>
              <a:rPr lang="fr-FR" sz="1100" dirty="0"/>
              <a:t> = </a:t>
            </a:r>
            <a:r>
              <a:rPr lang="fr-FR" sz="1100" dirty="0" err="1"/>
              <a:t>lerp</a:t>
            </a:r>
            <a:r>
              <a:rPr lang="fr-FR" sz="1100" dirty="0"/>
              <a:t>(</a:t>
            </a:r>
            <a:r>
              <a:rPr lang="fr-FR" sz="1100" dirty="0" err="1"/>
              <a:t>lastY</a:t>
            </a:r>
            <a:r>
              <a:rPr lang="fr-FR" sz="1100" dirty="0"/>
              <a:t>, </a:t>
            </a:r>
            <a:r>
              <a:rPr lang="fr-FR" sz="1100" dirty="0" err="1"/>
              <a:t>closestY</a:t>
            </a:r>
            <a:r>
              <a:rPr lang="fr-FR" sz="1100" dirty="0"/>
              <a:t>, 0.3f);</a:t>
            </a:r>
          </a:p>
          <a:p>
            <a:r>
              <a:rPr lang="fr-FR" sz="1100" dirty="0"/>
              <a:t>  stroke(255,0,0);</a:t>
            </a:r>
          </a:p>
          <a:p>
            <a:r>
              <a:rPr lang="fr-FR" sz="1100" dirty="0"/>
              <a:t>  </a:t>
            </a:r>
          </a:p>
          <a:p>
            <a:r>
              <a:rPr lang="fr-FR" sz="1100" dirty="0"/>
              <a:t>  // </a:t>
            </a:r>
            <a:r>
              <a:rPr lang="fr-FR" sz="1100" dirty="0" err="1"/>
              <a:t>make</a:t>
            </a:r>
            <a:r>
              <a:rPr lang="fr-FR" sz="1100" dirty="0"/>
              <a:t> a </a:t>
            </a:r>
            <a:r>
              <a:rPr lang="fr-FR" sz="1100" dirty="0" err="1"/>
              <a:t>thicker</a:t>
            </a:r>
            <a:r>
              <a:rPr lang="fr-FR" sz="1100" dirty="0"/>
              <a:t> line, </a:t>
            </a:r>
            <a:r>
              <a:rPr lang="fr-FR" sz="1100" dirty="0" err="1"/>
              <a:t>which</a:t>
            </a:r>
            <a:r>
              <a:rPr lang="fr-FR" sz="1100" dirty="0"/>
              <a:t> looks </a:t>
            </a:r>
            <a:r>
              <a:rPr lang="fr-FR" sz="1100" dirty="0" err="1"/>
              <a:t>nicer</a:t>
            </a:r>
            <a:endParaRPr lang="fr-FR" sz="1100" dirty="0"/>
          </a:p>
          <a:p>
            <a:r>
              <a:rPr lang="fr-FR" sz="1100" dirty="0"/>
              <a:t>  </a:t>
            </a:r>
            <a:r>
              <a:rPr lang="fr-FR" sz="1100" dirty="0" err="1"/>
              <a:t>strokeWeight</a:t>
            </a:r>
            <a:r>
              <a:rPr lang="fr-FR" sz="1100" dirty="0"/>
              <a:t>(3);</a:t>
            </a:r>
          </a:p>
          <a:p>
            <a:r>
              <a:rPr lang="fr-FR" sz="1100" dirty="0"/>
              <a:t>  line(</a:t>
            </a:r>
            <a:r>
              <a:rPr lang="fr-FR" sz="1100" dirty="0" err="1"/>
              <a:t>lastX</a:t>
            </a:r>
            <a:r>
              <a:rPr lang="fr-FR" sz="1100" dirty="0"/>
              <a:t>, </a:t>
            </a:r>
            <a:r>
              <a:rPr lang="fr-FR" sz="1100" dirty="0" err="1"/>
              <a:t>lastY</a:t>
            </a:r>
            <a:r>
              <a:rPr lang="fr-FR" sz="1100" dirty="0"/>
              <a:t>, </a:t>
            </a:r>
            <a:r>
              <a:rPr lang="fr-FR" sz="1100" dirty="0" err="1"/>
              <a:t>interpolatedX</a:t>
            </a:r>
            <a:r>
              <a:rPr lang="fr-FR" sz="1100" dirty="0"/>
              <a:t>, </a:t>
            </a:r>
            <a:r>
              <a:rPr lang="fr-FR" sz="1100" dirty="0" err="1"/>
              <a:t>interpolatedY</a:t>
            </a:r>
            <a:r>
              <a:rPr lang="fr-FR" sz="1100" dirty="0"/>
              <a:t>); </a:t>
            </a:r>
          </a:p>
          <a:p>
            <a:r>
              <a:rPr lang="fr-FR" sz="1100" dirty="0"/>
              <a:t>  </a:t>
            </a:r>
            <a:r>
              <a:rPr lang="fr-FR" sz="1100" dirty="0" err="1"/>
              <a:t>lastX</a:t>
            </a:r>
            <a:r>
              <a:rPr lang="fr-FR" sz="1100" dirty="0"/>
              <a:t> = </a:t>
            </a:r>
            <a:r>
              <a:rPr lang="fr-FR" sz="1100" dirty="0" err="1"/>
              <a:t>interpolatedX</a:t>
            </a:r>
            <a:r>
              <a:rPr lang="fr-FR" sz="1100" dirty="0"/>
              <a:t>;</a:t>
            </a:r>
          </a:p>
          <a:p>
            <a:r>
              <a:rPr lang="fr-FR" sz="1100" dirty="0"/>
              <a:t>  </a:t>
            </a:r>
            <a:r>
              <a:rPr lang="fr-FR" sz="1100" dirty="0" err="1"/>
              <a:t>lastY</a:t>
            </a:r>
            <a:r>
              <a:rPr lang="fr-FR" sz="1100" dirty="0"/>
              <a:t> = </a:t>
            </a:r>
            <a:r>
              <a:rPr lang="fr-FR" sz="1100" dirty="0" err="1"/>
              <a:t>interpolatedY</a:t>
            </a:r>
            <a:r>
              <a:rPr lang="fr-FR" sz="1100" dirty="0"/>
              <a:t>;</a:t>
            </a:r>
          </a:p>
          <a:p>
            <a:r>
              <a:rPr lang="fr-FR" sz="1100" dirty="0" smtClean="0"/>
              <a:t>}</a:t>
            </a:r>
            <a:endParaRPr lang="fr-FR" sz="1100" dirty="0"/>
          </a:p>
        </p:txBody>
      </p:sp>
      <p:sp>
        <p:nvSpPr>
          <p:cNvPr id="4" name="Rectangle 3"/>
          <p:cNvSpPr/>
          <p:nvPr/>
        </p:nvSpPr>
        <p:spPr>
          <a:xfrm>
            <a:off x="6227676" y="814646"/>
            <a:ext cx="2952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/>
              <a:t>void</a:t>
            </a:r>
            <a:r>
              <a:rPr lang="fr-FR" sz="1100" dirty="0"/>
              <a:t> </a:t>
            </a:r>
            <a:r>
              <a:rPr lang="fr-FR" sz="1100" dirty="0" err="1"/>
              <a:t>mousePressed</a:t>
            </a:r>
            <a:r>
              <a:rPr lang="fr-FR" sz="1100" dirty="0"/>
              <a:t>(){</a:t>
            </a:r>
          </a:p>
          <a:p>
            <a:r>
              <a:rPr lang="fr-FR" sz="1100" dirty="0"/>
              <a:t>  // </a:t>
            </a:r>
            <a:r>
              <a:rPr lang="fr-FR" sz="1100" dirty="0" err="1"/>
              <a:t>save</a:t>
            </a:r>
            <a:r>
              <a:rPr lang="fr-FR" sz="1100" dirty="0"/>
              <a:t> image to a file</a:t>
            </a:r>
          </a:p>
          <a:p>
            <a:r>
              <a:rPr lang="fr-FR" sz="1100" dirty="0"/>
              <a:t>  // </a:t>
            </a:r>
            <a:r>
              <a:rPr lang="fr-FR" sz="1100" dirty="0" err="1"/>
              <a:t>then</a:t>
            </a:r>
            <a:r>
              <a:rPr lang="fr-FR" sz="1100" dirty="0"/>
              <a:t> </a:t>
            </a:r>
            <a:r>
              <a:rPr lang="fr-FR" sz="1100" dirty="0" err="1"/>
              <a:t>clear</a:t>
            </a:r>
            <a:r>
              <a:rPr lang="fr-FR" sz="1100" dirty="0"/>
              <a:t> </a:t>
            </a:r>
            <a:r>
              <a:rPr lang="fr-FR" sz="1100" dirty="0" err="1"/>
              <a:t>it</a:t>
            </a:r>
            <a:r>
              <a:rPr lang="fr-FR" sz="1100" dirty="0"/>
              <a:t> on the </a:t>
            </a:r>
            <a:r>
              <a:rPr lang="fr-FR" sz="1100" dirty="0" err="1"/>
              <a:t>screen</a:t>
            </a:r>
            <a:endParaRPr lang="fr-FR" sz="1100" dirty="0"/>
          </a:p>
          <a:p>
            <a:r>
              <a:rPr lang="fr-FR" sz="1100" dirty="0"/>
              <a:t>  </a:t>
            </a:r>
            <a:r>
              <a:rPr lang="fr-FR" sz="1100" dirty="0" err="1"/>
              <a:t>save</a:t>
            </a:r>
            <a:r>
              <a:rPr lang="fr-FR" sz="1100" dirty="0"/>
              <a:t>("drawing.png");</a:t>
            </a:r>
          </a:p>
          <a:p>
            <a:r>
              <a:rPr lang="fr-FR" sz="1100" dirty="0"/>
              <a:t>  background(0);</a:t>
            </a:r>
          </a:p>
          <a:p>
            <a:r>
              <a:rPr lang="fr-FR" sz="1100" dirty="0"/>
              <a:t>}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167" y="0"/>
            <a:ext cx="1161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u="sng" dirty="0" smtClean="0">
                <a:solidFill>
                  <a:srgbClr val="0070C0"/>
                </a:solidFill>
              </a:rPr>
              <a:t>code: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10580" y="1133002"/>
            <a:ext cx="504056" cy="45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627784" y="170148"/>
            <a:ext cx="504056" cy="45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783965" y="202411"/>
            <a:ext cx="504056" cy="45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2.7. </a:t>
            </a:r>
            <a:r>
              <a:rPr lang="fr-FR" sz="2400" b="1" u="sng" dirty="0" smtClean="0">
                <a:solidFill>
                  <a:srgbClr val="00B050"/>
                </a:solidFill>
              </a:rPr>
              <a:t>Manipulation d’image par le geste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37658" y="1556792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Voir tutoriel ….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41614" y="166480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91680" y="620688"/>
            <a:ext cx="50344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Projet 7: </a:t>
            </a:r>
            <a:r>
              <a:rPr lang="fr-FR" sz="2400" b="1" u="sng" dirty="0" err="1" smtClean="0">
                <a:solidFill>
                  <a:srgbClr val="00B050"/>
                </a:solidFill>
              </a:rPr>
              <a:t>Minority</a:t>
            </a:r>
            <a:r>
              <a:rPr lang="fr-FR" sz="2400" b="1" u="sng" dirty="0" smtClean="0">
                <a:solidFill>
                  <a:srgbClr val="00B050"/>
                </a:solidFill>
              </a:rPr>
              <a:t> Report Photos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07098" y="1196752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Chapitre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5400" b="1" u="sng" cap="all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u="sng" cap="all" dirty="0">
                <a:solidFill>
                  <a:srgbClr val="FF0000"/>
                </a:solidFill>
                <a:latin typeface="Times New Roman" pitchFamily="18" charset="0"/>
              </a:rPr>
              <a:t>Travailler sur le nuage de points</a:t>
            </a:r>
            <a:endParaRPr lang="fr-FR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231740" y="1622413"/>
            <a:ext cx="6768752" cy="5178189"/>
            <a:chOff x="2159732" y="1232756"/>
            <a:chExt cx="6768752" cy="5178189"/>
          </a:xfrm>
        </p:grpSpPr>
        <p:pic>
          <p:nvPicPr>
            <p:cNvPr id="3" name="Image 2" descr="coordonnées 2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6440" y="1232756"/>
              <a:ext cx="5615940" cy="4747260"/>
            </a:xfrm>
            <a:prstGeom prst="rect">
              <a:avLst/>
            </a:prstGeom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7200292" y="1952836"/>
              <a:ext cx="17281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 smtClean="0"/>
                <a:t>Abscisses </a:t>
              </a:r>
              <a:endParaRPr lang="fr-FR" b="1" dirty="0" smtClean="0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159732" y="5949280"/>
              <a:ext cx="17281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 smtClean="0"/>
                <a:t>Ordonnées</a:t>
              </a:r>
              <a:endParaRPr lang="fr-FR" b="1" dirty="0" smtClean="0"/>
            </a:p>
          </p:txBody>
        </p:sp>
      </p:grpSp>
      <p:cxnSp>
        <p:nvCxnSpPr>
          <p:cNvPr id="8" name="Connecteur droit avec flèche 7"/>
          <p:cNvCxnSpPr/>
          <p:nvPr/>
        </p:nvCxnSpPr>
        <p:spPr>
          <a:xfrm flipH="1">
            <a:off x="324036" y="2198477"/>
            <a:ext cx="2628292" cy="3564396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0020" y="4682753"/>
            <a:ext cx="684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Z</a:t>
            </a:r>
            <a:endParaRPr lang="fr-FR" b="1" dirty="0" smtClean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320480" y="4502733"/>
            <a:ext cx="612068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4212468" y="4322713"/>
            <a:ext cx="14400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4296351" y="2234481"/>
            <a:ext cx="708205" cy="114025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088232" y="3386609"/>
            <a:ext cx="2196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00500" y="5906889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Point (6,3,4)</a:t>
            </a:r>
            <a:endParaRPr lang="fr-FR" b="1" dirty="0" smtClean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284476" y="3386609"/>
            <a:ext cx="0" cy="100811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88332" y="3026569"/>
            <a:ext cx="90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x = 6</a:t>
            </a:r>
            <a:endParaRPr lang="fr-FR" b="1" dirty="0" smtClean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320480" y="3746649"/>
            <a:ext cx="90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y = 3</a:t>
            </a:r>
            <a:endParaRPr lang="fr-FR" b="1" dirty="0" smtClea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08512" y="2594521"/>
            <a:ext cx="90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z = 4</a:t>
            </a:r>
            <a:endParaRPr lang="fr-FR" b="1" dirty="0" smtClean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040560" y="2234481"/>
            <a:ext cx="0" cy="100811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320480" y="3242594"/>
            <a:ext cx="708205" cy="114025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088232" y="3386609"/>
            <a:ext cx="0" cy="100811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088232" y="4394721"/>
            <a:ext cx="2196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124236" y="3242594"/>
            <a:ext cx="828092" cy="115212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952328" y="3242593"/>
            <a:ext cx="205198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2844316" y="2126469"/>
            <a:ext cx="14400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80020" y="2810545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Point (0,0,0)</a:t>
            </a:r>
            <a:endParaRPr lang="fr-FR" b="1" dirty="0" smtClean="0"/>
          </a:p>
        </p:txBody>
      </p:sp>
      <p:cxnSp>
        <p:nvCxnSpPr>
          <p:cNvPr id="27" name="Connecteur droit avec flèche 26"/>
          <p:cNvCxnSpPr>
            <a:endCxn id="25" idx="3"/>
          </p:cNvCxnSpPr>
          <p:nvPr/>
        </p:nvCxnSpPr>
        <p:spPr>
          <a:xfrm flipV="1">
            <a:off x="1188132" y="2249394"/>
            <a:ext cx="1677272" cy="633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III. Travailler sur le nuage de points</a:t>
            </a: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2008" y="323364"/>
            <a:ext cx="6516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>
                <a:solidFill>
                  <a:srgbClr val="00B050"/>
                </a:solidFill>
              </a:rPr>
              <a:t>3.1. Présentation – espace 3D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86946" y="692696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La Kinect renvoie les coordonnées 3D des points détectés 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Flèche droite 30"/>
          <p:cNvSpPr/>
          <p:nvPr/>
        </p:nvSpPr>
        <p:spPr>
          <a:xfrm>
            <a:off x="90902" y="800708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980352" y="1199656"/>
            <a:ext cx="719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Création d’un modèle 3D de la scène !!</a:t>
            </a:r>
          </a:p>
        </p:txBody>
      </p:sp>
      <p:sp>
        <p:nvSpPr>
          <p:cNvPr id="33" name="Virage 32"/>
          <p:cNvSpPr/>
          <p:nvPr/>
        </p:nvSpPr>
        <p:spPr>
          <a:xfrm flipV="1">
            <a:off x="405213" y="1199656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/>
      <p:bldP spid="16" grpId="0"/>
      <p:bldP spid="17" grpId="0"/>
      <p:bldP spid="18" grpId="0"/>
      <p:bldP spid="25" grpId="0" animBg="1"/>
      <p:bldP spid="26" grpId="0"/>
      <p:bldP spid="30" grpId="0"/>
      <p:bldP spid="31" grpId="0" animBg="1"/>
      <p:bldP spid="32" grpId="0"/>
      <p:bldP spid="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86946" y="293747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La Kinect renvoie les coordonnées 3D des points détectés 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90902" y="40175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80352" y="800707"/>
            <a:ext cx="719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Création d’un modèle 3D de la scène !!</a:t>
            </a:r>
          </a:p>
        </p:txBody>
      </p:sp>
      <p:sp>
        <p:nvSpPr>
          <p:cNvPr id="31" name="Virage 30"/>
          <p:cNvSpPr/>
          <p:nvPr/>
        </p:nvSpPr>
        <p:spPr>
          <a:xfrm flipV="1">
            <a:off x="405213" y="80070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73265" y="3557914"/>
            <a:ext cx="79551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Possibilité de faire tourner la scène et de l’observer sous différents angles de vue, sans bouger la </a:t>
            </a:r>
            <a:r>
              <a:rPr lang="fr-FR" sz="2400" dirty="0" err="1" smtClean="0"/>
              <a:t>kinect</a:t>
            </a:r>
            <a:r>
              <a:rPr lang="fr-FR" sz="2400" dirty="0" smtClean="0"/>
              <a:t> !!! </a:t>
            </a:r>
          </a:p>
        </p:txBody>
      </p:sp>
      <p:sp>
        <p:nvSpPr>
          <p:cNvPr id="39" name="Virage 38"/>
          <p:cNvSpPr/>
          <p:nvPr/>
        </p:nvSpPr>
        <p:spPr>
          <a:xfrm flipV="1">
            <a:off x="298126" y="355791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39239" y="4388911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/>
              <a:t>Voir le projet « </a:t>
            </a:r>
            <a:r>
              <a:rPr lang="fr-FR" sz="2400" dirty="0">
                <a:solidFill>
                  <a:srgbClr val="0081E2"/>
                </a:solidFill>
              </a:rPr>
              <a:t>KINECT/MULTITOUCH</a:t>
            </a:r>
            <a:r>
              <a:rPr lang="fr-FR" sz="2400" dirty="0"/>
              <a:t> </a:t>
            </a:r>
            <a:r>
              <a:rPr lang="fr-FR" sz="2400" dirty="0" smtClean="0"/>
              <a:t>» effectué à la Gaité Lyrique  (2015</a:t>
            </a:r>
            <a:r>
              <a:rPr lang="fr-FR" sz="2400" dirty="0"/>
              <a:t>) par </a:t>
            </a:r>
            <a:r>
              <a:rPr lang="fr-FR" sz="2400" dirty="0">
                <a:solidFill>
                  <a:srgbClr val="0081E2"/>
                </a:solidFill>
              </a:rPr>
              <a:t>Morgane </a:t>
            </a:r>
            <a:r>
              <a:rPr lang="fr-FR" sz="2400" dirty="0" smtClean="0">
                <a:solidFill>
                  <a:srgbClr val="0081E2"/>
                </a:solidFill>
              </a:rPr>
              <a:t>Guillaume et Audrey </a:t>
            </a:r>
            <a:r>
              <a:rPr lang="fr-FR" sz="2400" dirty="0" err="1" smtClean="0">
                <a:solidFill>
                  <a:srgbClr val="0081E2"/>
                </a:solidFill>
              </a:rPr>
              <a:t>Herd</a:t>
            </a:r>
            <a:r>
              <a:rPr lang="fr-FR" sz="2400" dirty="0" smtClean="0">
                <a:solidFill>
                  <a:srgbClr val="0081E2"/>
                </a:solidFill>
              </a:rPr>
              <a:t>-Smith</a:t>
            </a:r>
            <a:endParaRPr lang="fr-FR" sz="2400" dirty="0">
              <a:solidFill>
                <a:srgbClr val="0081E2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>
            <a:off x="243195" y="4496923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043018" y="5651956"/>
            <a:ext cx="7192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http://www.tonerkebab.fr/wiki/doku.php/wiki:projets:gaite:projet1</a:t>
            </a:r>
            <a:endParaRPr lang="fr-FR" dirty="0" smtClean="0"/>
          </a:p>
        </p:txBody>
      </p:sp>
      <p:sp>
        <p:nvSpPr>
          <p:cNvPr id="44" name="Virage 43"/>
          <p:cNvSpPr/>
          <p:nvPr/>
        </p:nvSpPr>
        <p:spPr>
          <a:xfrm flipV="1">
            <a:off x="467879" y="562524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76064"/>
            <a:ext cx="4104456" cy="244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8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  <p:bldP spid="40" grpId="0"/>
      <p:bldP spid="41" grpId="0" animBg="1"/>
      <p:bldP spid="43" grpId="0"/>
      <p:bldP spid="4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2964362" y="548680"/>
            <a:ext cx="2736304" cy="78475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 smtClean="0">
                <a:solidFill>
                  <a:srgbClr val="000000"/>
                </a:solidFill>
              </a:rPr>
              <a:t>Classe « </a:t>
            </a:r>
            <a:r>
              <a:rPr lang="fr-FR" sz="2000" b="1" u="sng" dirty="0" err="1" smtClean="0">
                <a:solidFill>
                  <a:srgbClr val="000000"/>
                </a:solidFill>
              </a:rPr>
              <a:t>SimpleOpenNI</a:t>
            </a:r>
            <a:r>
              <a:rPr lang="fr-FR" sz="2000" dirty="0" smtClean="0">
                <a:solidFill>
                  <a:srgbClr val="000000"/>
                </a:solidFill>
              </a:rPr>
              <a:t> »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2714" y="1421975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Attributs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876130" y="1437120"/>
            <a:ext cx="298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Méthodes déjà utilisées</a:t>
            </a:r>
            <a:endParaRPr lang="fr-FR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891376" y="1914878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enableDepth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Flèche droite 25"/>
          <p:cNvSpPr/>
          <p:nvPr/>
        </p:nvSpPr>
        <p:spPr>
          <a:xfrm>
            <a:off x="1481422" y="203973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918895" y="2367381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enableRGB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Flèche droite 27"/>
          <p:cNvSpPr/>
          <p:nvPr/>
        </p:nvSpPr>
        <p:spPr>
          <a:xfrm>
            <a:off x="1508941" y="249223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891376" y="2819884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update()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1481422" y="2944742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918895" y="3272387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depthImage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1508941" y="3397245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918895" y="3724890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rgbImage</a:t>
            </a:r>
            <a:r>
              <a:rPr lang="fr-FR" sz="2400" dirty="0" smtClean="0"/>
              <a:t>()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1508941" y="3849745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918894" y="5085370"/>
            <a:ext cx="3781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depthMapRealWorld</a:t>
            </a:r>
            <a:r>
              <a:rPr lang="fr-FR" sz="2400" dirty="0" smtClean="0">
                <a:solidFill>
                  <a:srgbClr val="FF0000"/>
                </a:solidFill>
              </a:rPr>
              <a:t>()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Flèche droite 40"/>
          <p:cNvSpPr/>
          <p:nvPr/>
        </p:nvSpPr>
        <p:spPr>
          <a:xfrm>
            <a:off x="1508941" y="5210225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69560" y="472264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Nouvelle méthode</a:t>
            </a:r>
            <a:endParaRPr lang="fr-FR" dirty="0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018466" y="2030574"/>
            <a:ext cx="25008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Aucun pour l’instant…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64362" y="5655625"/>
            <a:ext cx="5554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rgbClr val="000000"/>
                </a:solidFill>
              </a:rPr>
              <a:t>Renvoie un tableau-1D (liste) de </a:t>
            </a:r>
            <a:r>
              <a:rPr lang="fr-FR" dirty="0" err="1" smtClean="0">
                <a:solidFill>
                  <a:srgbClr val="000000"/>
                </a:solidFill>
              </a:rPr>
              <a:t>PVector</a:t>
            </a:r>
            <a:r>
              <a:rPr lang="fr-FR" dirty="0" smtClean="0">
                <a:solidFill>
                  <a:srgbClr val="000000"/>
                </a:solidFill>
              </a:rPr>
              <a:t> contenant les coordonnées 3D des points de la scène… </a:t>
            </a:r>
            <a:endParaRPr lang="fr-FR" dirty="0"/>
          </a:p>
        </p:txBody>
      </p:sp>
      <p:sp>
        <p:nvSpPr>
          <p:cNvPr id="49" name="Virage 48"/>
          <p:cNvSpPr/>
          <p:nvPr/>
        </p:nvSpPr>
        <p:spPr>
          <a:xfrm flipV="1">
            <a:off x="2195736" y="5547035"/>
            <a:ext cx="573133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918895" y="4186555"/>
            <a:ext cx="2500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/>
              <a:t>depthMap</a:t>
            </a:r>
            <a:r>
              <a:rPr lang="fr-FR" sz="2400" dirty="0" smtClean="0"/>
              <a:t>()</a:t>
            </a:r>
            <a:endParaRPr lang="fr-FR" sz="2400" b="1" u="sng" dirty="0" smtClean="0"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1508941" y="431141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7538" y="12778"/>
            <a:ext cx="9077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3.2. </a:t>
            </a:r>
            <a:r>
              <a:rPr lang="fr-FR" sz="2400" b="1" u="sng" dirty="0" smtClean="0">
                <a:solidFill>
                  <a:srgbClr val="00B050"/>
                </a:solidFill>
              </a:rPr>
              <a:t>Affichage du nuage de points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0" grpId="0"/>
      <p:bldP spid="41" grpId="0" animBg="1"/>
      <p:bldP spid="48" grpId="0"/>
      <p:bldP spid="49" grpId="0" animBg="1"/>
      <p:bldP spid="23" grpId="0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972" y="-39102"/>
            <a:ext cx="648551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import </a:t>
            </a:r>
            <a:r>
              <a:rPr lang="fr-FR" sz="1600" dirty="0" err="1"/>
              <a:t>processing.opengl</a:t>
            </a:r>
            <a:r>
              <a:rPr lang="fr-FR" sz="1600" dirty="0"/>
              <a:t>.*;</a:t>
            </a:r>
          </a:p>
          <a:p>
            <a:r>
              <a:rPr lang="fr-FR" sz="1600" dirty="0"/>
              <a:t>import </a:t>
            </a:r>
            <a:r>
              <a:rPr lang="fr-FR" sz="1600" dirty="0" err="1"/>
              <a:t>SimpleOpenNI</a:t>
            </a:r>
            <a:r>
              <a:rPr lang="fr-FR" sz="1600" dirty="0"/>
              <a:t>.*;</a:t>
            </a:r>
          </a:p>
          <a:p>
            <a:endParaRPr lang="fr-FR" sz="1600" dirty="0"/>
          </a:p>
          <a:p>
            <a:r>
              <a:rPr lang="fr-FR" sz="1600" dirty="0" err="1"/>
              <a:t>SimpleOpenNI</a:t>
            </a:r>
            <a:r>
              <a:rPr lang="fr-FR" sz="1600" dirty="0"/>
              <a:t> </a:t>
            </a:r>
            <a:r>
              <a:rPr lang="fr-FR" sz="1600" dirty="0" err="1"/>
              <a:t>kinect</a:t>
            </a:r>
            <a:r>
              <a:rPr lang="fr-FR" sz="1600" dirty="0"/>
              <a:t>;</a:t>
            </a:r>
          </a:p>
          <a:p>
            <a:endParaRPr lang="fr-FR" sz="1600" dirty="0"/>
          </a:p>
          <a:p>
            <a:r>
              <a:rPr lang="fr-FR" sz="1600" dirty="0" err="1"/>
              <a:t>void</a:t>
            </a:r>
            <a:r>
              <a:rPr lang="fr-FR" sz="1600" dirty="0"/>
              <a:t> setup() {</a:t>
            </a:r>
          </a:p>
          <a:p>
            <a:r>
              <a:rPr lang="fr-FR" sz="1600" dirty="0"/>
              <a:t>  size(1024, 768, OPENGL);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kinect</a:t>
            </a:r>
            <a:r>
              <a:rPr lang="fr-FR" sz="1600" dirty="0"/>
              <a:t> = new </a:t>
            </a:r>
            <a:r>
              <a:rPr lang="fr-FR" sz="1600" dirty="0" err="1"/>
              <a:t>SimpleOpenNI</a:t>
            </a:r>
            <a:r>
              <a:rPr lang="fr-FR" sz="1600" dirty="0"/>
              <a:t>(</a:t>
            </a:r>
            <a:r>
              <a:rPr lang="fr-FR" sz="1600" dirty="0" err="1"/>
              <a:t>this</a:t>
            </a:r>
            <a:r>
              <a:rPr lang="fr-FR" sz="1600" dirty="0"/>
              <a:t>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kinect.enableDepth</a:t>
            </a:r>
            <a:r>
              <a:rPr lang="fr-FR" sz="1600" dirty="0"/>
              <a:t>();</a:t>
            </a:r>
          </a:p>
          <a:p>
            <a:r>
              <a:rPr lang="fr-FR" sz="1600" dirty="0"/>
              <a:t>}</a:t>
            </a:r>
          </a:p>
          <a:p>
            <a:endParaRPr lang="fr-FR" sz="1600" dirty="0"/>
          </a:p>
          <a:p>
            <a:r>
              <a:rPr lang="fr-FR" sz="1600" dirty="0" err="1"/>
              <a:t>void</a:t>
            </a:r>
            <a:r>
              <a:rPr lang="fr-FR" sz="1600" dirty="0"/>
              <a:t> </a:t>
            </a:r>
            <a:r>
              <a:rPr lang="fr-FR" sz="1600" dirty="0" err="1"/>
              <a:t>draw</a:t>
            </a:r>
            <a:r>
              <a:rPr lang="fr-FR" sz="1600" dirty="0"/>
              <a:t>() {</a:t>
            </a:r>
          </a:p>
          <a:p>
            <a:r>
              <a:rPr lang="fr-FR" sz="1600" dirty="0"/>
              <a:t>  background(0);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kinect.update</a:t>
            </a:r>
            <a:r>
              <a:rPr lang="fr-FR" sz="1600" dirty="0"/>
              <a:t>();</a:t>
            </a:r>
          </a:p>
          <a:p>
            <a:r>
              <a:rPr lang="fr-FR" sz="1600" dirty="0"/>
              <a:t>  </a:t>
            </a:r>
            <a:r>
              <a:rPr lang="fr-FR" sz="1600" dirty="0">
                <a:solidFill>
                  <a:srgbClr val="0081E2"/>
                </a:solidFill>
              </a:rPr>
              <a:t>// </a:t>
            </a:r>
            <a:r>
              <a:rPr lang="fr-FR" sz="1600" dirty="0" err="1">
                <a:solidFill>
                  <a:srgbClr val="0081E2"/>
                </a:solidFill>
              </a:rPr>
              <a:t>prepare</a:t>
            </a:r>
            <a:r>
              <a:rPr lang="fr-FR" sz="1600" dirty="0">
                <a:solidFill>
                  <a:srgbClr val="0081E2"/>
                </a:solidFill>
              </a:rPr>
              <a:t> to </a:t>
            </a:r>
            <a:r>
              <a:rPr lang="fr-FR" sz="1600" dirty="0" err="1">
                <a:solidFill>
                  <a:srgbClr val="0081E2"/>
                </a:solidFill>
              </a:rPr>
              <a:t>draw</a:t>
            </a:r>
            <a:r>
              <a:rPr lang="fr-FR" sz="1600" dirty="0">
                <a:solidFill>
                  <a:srgbClr val="0081E2"/>
                </a:solidFill>
              </a:rPr>
              <a:t> </a:t>
            </a:r>
            <a:r>
              <a:rPr lang="fr-FR" sz="1600" dirty="0" err="1">
                <a:solidFill>
                  <a:srgbClr val="0081E2"/>
                </a:solidFill>
              </a:rPr>
              <a:t>centered</a:t>
            </a:r>
            <a:r>
              <a:rPr lang="fr-FR" sz="1600" dirty="0">
                <a:solidFill>
                  <a:srgbClr val="0081E2"/>
                </a:solidFill>
              </a:rPr>
              <a:t> in x-y</a:t>
            </a:r>
          </a:p>
          <a:p>
            <a:r>
              <a:rPr lang="fr-FR" sz="1600" dirty="0">
                <a:solidFill>
                  <a:srgbClr val="0081E2"/>
                </a:solidFill>
              </a:rPr>
              <a:t>  // pull </a:t>
            </a:r>
            <a:r>
              <a:rPr lang="fr-FR" sz="1600" dirty="0" err="1">
                <a:solidFill>
                  <a:srgbClr val="0081E2"/>
                </a:solidFill>
              </a:rPr>
              <a:t>it</a:t>
            </a:r>
            <a:r>
              <a:rPr lang="fr-FR" sz="1600" dirty="0">
                <a:solidFill>
                  <a:srgbClr val="0081E2"/>
                </a:solidFill>
              </a:rPr>
              <a:t> 1000 pixels </a:t>
            </a:r>
            <a:r>
              <a:rPr lang="fr-FR" sz="1600" dirty="0" err="1">
                <a:solidFill>
                  <a:srgbClr val="0081E2"/>
                </a:solidFill>
              </a:rPr>
              <a:t>closer</a:t>
            </a:r>
            <a:r>
              <a:rPr lang="fr-FR" sz="1600" dirty="0">
                <a:solidFill>
                  <a:srgbClr val="0081E2"/>
                </a:solidFill>
              </a:rPr>
              <a:t> on z</a:t>
            </a:r>
          </a:p>
          <a:p>
            <a:r>
              <a:rPr lang="fr-FR" sz="1600" dirty="0"/>
              <a:t>  translate(</a:t>
            </a:r>
            <a:r>
              <a:rPr lang="fr-FR" sz="1600" dirty="0" err="1"/>
              <a:t>width</a:t>
            </a:r>
            <a:r>
              <a:rPr lang="fr-FR" sz="1600" dirty="0"/>
              <a:t>/2, </a:t>
            </a:r>
            <a:r>
              <a:rPr lang="fr-FR" sz="1600" dirty="0" err="1"/>
              <a:t>height</a:t>
            </a:r>
            <a:r>
              <a:rPr lang="fr-FR" sz="1600" dirty="0"/>
              <a:t>/2, -1000); 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rotateX</a:t>
            </a:r>
            <a:r>
              <a:rPr lang="fr-FR" sz="1600" dirty="0"/>
              <a:t>(radians(180)); </a:t>
            </a:r>
            <a:r>
              <a:rPr lang="fr-FR" sz="1600" dirty="0">
                <a:solidFill>
                  <a:srgbClr val="0081E2"/>
                </a:solidFill>
              </a:rPr>
              <a:t>// flip y-axis </a:t>
            </a:r>
            <a:r>
              <a:rPr lang="fr-FR" sz="1600" dirty="0" err="1">
                <a:solidFill>
                  <a:srgbClr val="0081E2"/>
                </a:solidFill>
              </a:rPr>
              <a:t>from</a:t>
            </a:r>
            <a:r>
              <a:rPr lang="fr-FR" sz="1600" dirty="0">
                <a:solidFill>
                  <a:srgbClr val="0081E2"/>
                </a:solidFill>
              </a:rPr>
              <a:t> "</a:t>
            </a:r>
            <a:r>
              <a:rPr lang="fr-FR" sz="1600" dirty="0" err="1">
                <a:solidFill>
                  <a:srgbClr val="0081E2"/>
                </a:solidFill>
              </a:rPr>
              <a:t>realWorld</a:t>
            </a:r>
            <a:r>
              <a:rPr lang="fr-FR" sz="1600" dirty="0">
                <a:solidFill>
                  <a:srgbClr val="0081E2"/>
                </a:solidFill>
              </a:rPr>
              <a:t>" 2</a:t>
            </a:r>
          </a:p>
          <a:p>
            <a:r>
              <a:rPr lang="fr-FR" sz="1600" dirty="0"/>
              <a:t>  stroke(255); </a:t>
            </a:r>
          </a:p>
          <a:p>
            <a:r>
              <a:rPr lang="fr-FR" sz="1600" dirty="0">
                <a:solidFill>
                  <a:srgbClr val="0081E2"/>
                </a:solidFill>
              </a:rPr>
              <a:t>  // </a:t>
            </a:r>
            <a:r>
              <a:rPr lang="fr-FR" sz="1600" dirty="0" err="1">
                <a:solidFill>
                  <a:srgbClr val="0081E2"/>
                </a:solidFill>
              </a:rPr>
              <a:t>get</a:t>
            </a:r>
            <a:r>
              <a:rPr lang="fr-FR" sz="1600" dirty="0">
                <a:solidFill>
                  <a:srgbClr val="0081E2"/>
                </a:solidFill>
              </a:rPr>
              <a:t> the </a:t>
            </a:r>
            <a:r>
              <a:rPr lang="fr-FR" sz="1600" dirty="0" err="1">
                <a:solidFill>
                  <a:srgbClr val="0081E2"/>
                </a:solidFill>
              </a:rPr>
              <a:t>depth</a:t>
            </a:r>
            <a:r>
              <a:rPr lang="fr-FR" sz="1600" dirty="0">
                <a:solidFill>
                  <a:srgbClr val="0081E2"/>
                </a:solidFill>
              </a:rPr>
              <a:t> data as 3D points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PVector</a:t>
            </a:r>
            <a:r>
              <a:rPr lang="fr-FR" sz="1600" dirty="0"/>
              <a:t>[] </a:t>
            </a:r>
            <a:r>
              <a:rPr lang="fr-FR" sz="1600" dirty="0" err="1"/>
              <a:t>depthPoints</a:t>
            </a:r>
            <a:r>
              <a:rPr lang="fr-FR" sz="1600" dirty="0"/>
              <a:t> = </a:t>
            </a:r>
            <a:r>
              <a:rPr lang="fr-FR" sz="1600" dirty="0" err="1"/>
              <a:t>kinect.depthMapRealWorld</a:t>
            </a:r>
            <a:r>
              <a:rPr lang="fr-FR" sz="1600" dirty="0"/>
              <a:t>(); </a:t>
            </a:r>
          </a:p>
          <a:p>
            <a:r>
              <a:rPr lang="fr-FR" sz="1600" dirty="0"/>
              <a:t>  for(</a:t>
            </a:r>
            <a:r>
              <a:rPr lang="fr-FR" sz="1600" dirty="0" err="1"/>
              <a:t>int</a:t>
            </a:r>
            <a:r>
              <a:rPr lang="fr-FR" sz="1600" dirty="0"/>
              <a:t> i = 0; i &lt; </a:t>
            </a:r>
            <a:r>
              <a:rPr lang="fr-FR" sz="1600" dirty="0" err="1"/>
              <a:t>depthPoints.length</a:t>
            </a:r>
            <a:r>
              <a:rPr lang="fr-FR" sz="1600" dirty="0"/>
              <a:t>; i++){</a:t>
            </a:r>
          </a:p>
          <a:p>
            <a:r>
              <a:rPr lang="fr-FR" sz="1600" dirty="0">
                <a:solidFill>
                  <a:srgbClr val="0081E2"/>
                </a:solidFill>
              </a:rPr>
              <a:t>    // </a:t>
            </a:r>
            <a:r>
              <a:rPr lang="fr-FR" sz="1600" dirty="0" err="1">
                <a:solidFill>
                  <a:srgbClr val="0081E2"/>
                </a:solidFill>
              </a:rPr>
              <a:t>get</a:t>
            </a:r>
            <a:r>
              <a:rPr lang="fr-FR" sz="1600" dirty="0">
                <a:solidFill>
                  <a:srgbClr val="0081E2"/>
                </a:solidFill>
              </a:rPr>
              <a:t> the </a:t>
            </a:r>
            <a:r>
              <a:rPr lang="fr-FR" sz="1600" dirty="0" err="1">
                <a:solidFill>
                  <a:srgbClr val="0081E2"/>
                </a:solidFill>
              </a:rPr>
              <a:t>current</a:t>
            </a:r>
            <a:r>
              <a:rPr lang="fr-FR" sz="1600" dirty="0">
                <a:solidFill>
                  <a:srgbClr val="0081E2"/>
                </a:solidFill>
              </a:rPr>
              <a:t> point </a:t>
            </a:r>
            <a:r>
              <a:rPr lang="fr-FR" sz="1600" dirty="0" err="1">
                <a:solidFill>
                  <a:srgbClr val="0081E2"/>
                </a:solidFill>
              </a:rPr>
              <a:t>from</a:t>
            </a:r>
            <a:r>
              <a:rPr lang="fr-FR" sz="1600" dirty="0">
                <a:solidFill>
                  <a:srgbClr val="0081E2"/>
                </a:solidFill>
              </a:rPr>
              <a:t> the point </a:t>
            </a:r>
            <a:r>
              <a:rPr lang="fr-FR" sz="1600" dirty="0" err="1">
                <a:solidFill>
                  <a:srgbClr val="0081E2"/>
                </a:solidFill>
              </a:rPr>
              <a:t>array</a:t>
            </a:r>
            <a:endParaRPr lang="fr-FR" sz="1600" dirty="0">
              <a:solidFill>
                <a:srgbClr val="0081E2"/>
              </a:solidFill>
            </a:endParaRPr>
          </a:p>
          <a:p>
            <a:r>
              <a:rPr lang="fr-FR" sz="1600" dirty="0"/>
              <a:t>    </a:t>
            </a:r>
            <a:r>
              <a:rPr lang="fr-FR" sz="1600" dirty="0" err="1"/>
              <a:t>PVector</a:t>
            </a:r>
            <a:r>
              <a:rPr lang="fr-FR" sz="1600" dirty="0"/>
              <a:t> </a:t>
            </a:r>
            <a:r>
              <a:rPr lang="fr-FR" sz="1600" dirty="0" err="1"/>
              <a:t>currentPoint</a:t>
            </a:r>
            <a:r>
              <a:rPr lang="fr-FR" sz="1600" dirty="0"/>
              <a:t> = </a:t>
            </a:r>
            <a:r>
              <a:rPr lang="fr-FR" sz="1600" dirty="0" err="1"/>
              <a:t>depthPoints</a:t>
            </a:r>
            <a:r>
              <a:rPr lang="fr-FR" sz="1600" dirty="0"/>
              <a:t>[i];</a:t>
            </a:r>
          </a:p>
          <a:p>
            <a:r>
              <a:rPr lang="fr-FR" sz="1600" dirty="0">
                <a:solidFill>
                  <a:srgbClr val="0081E2"/>
                </a:solidFill>
              </a:rPr>
              <a:t>    // </a:t>
            </a:r>
            <a:r>
              <a:rPr lang="fr-FR" sz="1600" dirty="0" err="1">
                <a:solidFill>
                  <a:srgbClr val="0081E2"/>
                </a:solidFill>
              </a:rPr>
              <a:t>draw</a:t>
            </a:r>
            <a:r>
              <a:rPr lang="fr-FR" sz="1600" dirty="0">
                <a:solidFill>
                  <a:srgbClr val="0081E2"/>
                </a:solidFill>
              </a:rPr>
              <a:t> the </a:t>
            </a:r>
            <a:r>
              <a:rPr lang="fr-FR" sz="1600" dirty="0" err="1">
                <a:solidFill>
                  <a:srgbClr val="0081E2"/>
                </a:solidFill>
              </a:rPr>
              <a:t>current</a:t>
            </a:r>
            <a:r>
              <a:rPr lang="fr-FR" sz="1600" dirty="0">
                <a:solidFill>
                  <a:srgbClr val="0081E2"/>
                </a:solidFill>
              </a:rPr>
              <a:t> point</a:t>
            </a:r>
          </a:p>
          <a:p>
            <a:r>
              <a:rPr lang="fr-FR" sz="1600" dirty="0"/>
              <a:t>    point(</a:t>
            </a:r>
            <a:r>
              <a:rPr lang="fr-FR" sz="1600" dirty="0" err="1"/>
              <a:t>currentPoint.x</a:t>
            </a:r>
            <a:r>
              <a:rPr lang="fr-FR" sz="1600" dirty="0"/>
              <a:t>, </a:t>
            </a:r>
            <a:r>
              <a:rPr lang="fr-FR" sz="1600" dirty="0" err="1"/>
              <a:t>currentPoint.y</a:t>
            </a:r>
            <a:r>
              <a:rPr lang="fr-FR" sz="1600" dirty="0"/>
              <a:t>, </a:t>
            </a:r>
            <a:r>
              <a:rPr lang="fr-FR" sz="1600" dirty="0" err="1"/>
              <a:t>currentPoint.z</a:t>
            </a:r>
            <a:r>
              <a:rPr lang="fr-FR" sz="1600" dirty="0"/>
              <a:t>); </a:t>
            </a:r>
          </a:p>
          <a:p>
            <a:r>
              <a:rPr lang="fr-FR" sz="1600" dirty="0"/>
              <a:t>   }</a:t>
            </a:r>
          </a:p>
          <a:p>
            <a:r>
              <a:rPr lang="fr-FR" sz="1600" dirty="0"/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236381" y="116632"/>
            <a:ext cx="41520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Copier/coller le code et lancer le programme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508104" y="5283205"/>
            <a:ext cx="36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Utilisation de la classe </a:t>
            </a:r>
            <a:r>
              <a:rPr lang="fr-FR" sz="2800" b="1" dirty="0" err="1" smtClean="0">
                <a:solidFill>
                  <a:srgbClr val="FF0000"/>
                </a:solidFill>
              </a:rPr>
              <a:t>PVector</a:t>
            </a:r>
            <a:r>
              <a:rPr lang="fr-FR" sz="2800" b="1" dirty="0" smtClean="0">
                <a:solidFill>
                  <a:srgbClr val="FF0000"/>
                </a:solidFill>
              </a:rPr>
              <a:t> !!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39" name="Picture 2" descr="C:\Users\Damien\AppData\Local\Microsoft\Windows\Temporary Internet Files\Content.IE5\N68MD6Y6\MC9004113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943" y="5414760"/>
            <a:ext cx="865490" cy="690996"/>
          </a:xfrm>
          <a:prstGeom prst="rect">
            <a:avLst/>
          </a:prstGeom>
          <a:noFill/>
        </p:spPr>
      </p:pic>
      <p:sp>
        <p:nvSpPr>
          <p:cNvPr id="7" name="Flèche droite 6"/>
          <p:cNvSpPr/>
          <p:nvPr/>
        </p:nvSpPr>
        <p:spPr>
          <a:xfrm rot="5400000">
            <a:off x="6262214" y="1173001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68" y="1590798"/>
            <a:ext cx="3359731" cy="24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2016" y="0"/>
            <a:ext cx="821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Les possibilités de la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kinect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70328" y="12534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05507" y="748188"/>
            <a:ext cx="77429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Travailler sur les information de profondeur issues de la camera 3D.</a:t>
            </a:r>
          </a:p>
        </p:txBody>
      </p:sp>
      <p:sp>
        <p:nvSpPr>
          <p:cNvPr id="12" name="Virage 11"/>
          <p:cNvSpPr/>
          <p:nvPr/>
        </p:nvSpPr>
        <p:spPr>
          <a:xfrm flipV="1">
            <a:off x="430368" y="74818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05507" y="1700808"/>
            <a:ext cx="7742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Analyser et manipuler un nuage de points</a:t>
            </a:r>
          </a:p>
        </p:txBody>
      </p:sp>
      <p:sp>
        <p:nvSpPr>
          <p:cNvPr id="14" name="Virage 13"/>
          <p:cNvSpPr/>
          <p:nvPr/>
        </p:nvSpPr>
        <p:spPr>
          <a:xfrm flipV="1">
            <a:off x="430368" y="170080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44024"/>
            <a:ext cx="4067299" cy="248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05507" y="4941168"/>
            <a:ext cx="7742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Traquer le mouvement des articulation du corps</a:t>
            </a:r>
          </a:p>
        </p:txBody>
      </p:sp>
      <p:sp>
        <p:nvSpPr>
          <p:cNvPr id="18" name="Virage 17"/>
          <p:cNvSpPr/>
          <p:nvPr/>
        </p:nvSpPr>
        <p:spPr>
          <a:xfrm flipV="1">
            <a:off x="430368" y="4941168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8916"/>
            <a:ext cx="1181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041432" y="5517232"/>
            <a:ext cx="7742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Détection de la gestuelle et des poses</a:t>
            </a:r>
          </a:p>
        </p:txBody>
      </p:sp>
      <p:sp>
        <p:nvSpPr>
          <p:cNvPr id="25" name="Virage 24"/>
          <p:cNvSpPr/>
          <p:nvPr/>
        </p:nvSpPr>
        <p:spPr>
          <a:xfrm flipV="1">
            <a:off x="466293" y="5517232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076230" y="6165304"/>
            <a:ext cx="7742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Analyse de scène et suppression du fond…</a:t>
            </a:r>
          </a:p>
        </p:txBody>
      </p:sp>
      <p:sp>
        <p:nvSpPr>
          <p:cNvPr id="27" name="Virage 26"/>
          <p:cNvSpPr/>
          <p:nvPr/>
        </p:nvSpPr>
        <p:spPr>
          <a:xfrm flipV="1">
            <a:off x="501091" y="6165304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11" grpId="0"/>
      <p:bldP spid="12" grpId="0" animBg="1"/>
      <p:bldP spid="13" grpId="0"/>
      <p:bldP spid="14" grpId="0" animBg="1"/>
      <p:bldP spid="16" grpId="0"/>
      <p:bldP spid="18" grpId="0" animBg="1"/>
      <p:bldP spid="22" grpId="0"/>
      <p:bldP spid="25" grpId="0" animBg="1"/>
      <p:bldP spid="26" grpId="0"/>
      <p:bldP spid="2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32659"/>
            <a:ext cx="6408000" cy="68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8144" y="36781"/>
            <a:ext cx="3213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Commentaire du code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1772" y="36781"/>
            <a:ext cx="2987824" cy="557187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5" name="Connecteur droit 4"/>
          <p:cNvCxnSpPr>
            <a:stCxn id="4" idx="3"/>
            <a:endCxn id="6" idx="1"/>
          </p:cNvCxnSpPr>
          <p:nvPr/>
        </p:nvCxnSpPr>
        <p:spPr>
          <a:xfrm>
            <a:off x="3009596" y="315375"/>
            <a:ext cx="1780691" cy="6749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4790287" y="436891"/>
            <a:ext cx="3588097" cy="110684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u="sng" dirty="0" smtClean="0">
                <a:solidFill>
                  <a:srgbClr val="000000"/>
                </a:solidFill>
              </a:rPr>
              <a:t>Librairies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</a:p>
          <a:p>
            <a:pPr lvl="0"/>
            <a:r>
              <a:rPr lang="fr-FR" dirty="0" smtClean="0">
                <a:solidFill>
                  <a:srgbClr val="000000"/>
                </a:solidFill>
              </a:rPr>
              <a:t>OpenGL (calcul d’image 3D)</a:t>
            </a:r>
          </a:p>
          <a:p>
            <a:pPr lvl="0"/>
            <a:r>
              <a:rPr lang="fr-FR" dirty="0" err="1" smtClean="0">
                <a:solidFill>
                  <a:srgbClr val="000000"/>
                </a:solidFill>
              </a:rPr>
              <a:t>SimpleOpenNI</a:t>
            </a:r>
            <a:r>
              <a:rPr lang="fr-FR" dirty="0" smtClean="0">
                <a:solidFill>
                  <a:srgbClr val="000000"/>
                </a:solidFill>
              </a:rPr>
              <a:t> (Kinect)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2509" y="665193"/>
            <a:ext cx="2987824" cy="40011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17" name="Connecteur droit 16"/>
          <p:cNvCxnSpPr>
            <a:stCxn id="16" idx="3"/>
            <a:endCxn id="18" idx="1"/>
          </p:cNvCxnSpPr>
          <p:nvPr/>
        </p:nvCxnSpPr>
        <p:spPr>
          <a:xfrm>
            <a:off x="3000333" y="865248"/>
            <a:ext cx="1931707" cy="1195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4932040" y="1700808"/>
            <a:ext cx="4104456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Déclaration d’une variable globale </a:t>
            </a:r>
            <a:r>
              <a:rPr lang="fr-FR" dirty="0" err="1" smtClean="0">
                <a:solidFill>
                  <a:srgbClr val="000000"/>
                </a:solidFill>
              </a:rPr>
              <a:t>kinect</a:t>
            </a:r>
            <a:r>
              <a:rPr lang="fr-FR" dirty="0" smtClean="0">
                <a:solidFill>
                  <a:srgbClr val="000000"/>
                </a:solidFill>
              </a:rPr>
              <a:t> de type </a:t>
            </a:r>
            <a:r>
              <a:rPr lang="fr-FR" dirty="0" err="1">
                <a:solidFill>
                  <a:srgbClr val="000000"/>
                </a:solidFill>
              </a:rPr>
              <a:t>SimpleOpenNI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67207" y="1439703"/>
            <a:ext cx="2987824" cy="31553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4" name="Connecteur droit 23"/>
          <p:cNvCxnSpPr>
            <a:stCxn id="23" idx="3"/>
            <a:endCxn id="25" idx="1"/>
          </p:cNvCxnSpPr>
          <p:nvPr/>
        </p:nvCxnSpPr>
        <p:spPr>
          <a:xfrm>
            <a:off x="3055031" y="1597471"/>
            <a:ext cx="1660985" cy="132747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4716016" y="2564904"/>
            <a:ext cx="4396950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Étalonnage de la taille de la fenêtre d’affichage et appel à la 3D via OPENGL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  <p:bldP spid="18" grpId="0" animBg="1"/>
      <p:bldP spid="23" grpId="0" animBg="1"/>
      <p:bldP spid="2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32659"/>
            <a:ext cx="6408000" cy="68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8144" y="36781"/>
            <a:ext cx="3213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Commentaire du code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205424" y="1736256"/>
            <a:ext cx="3430471" cy="216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4" name="Connecteur droit 23"/>
          <p:cNvCxnSpPr>
            <a:stCxn id="23" idx="3"/>
            <a:endCxn id="25" idx="1"/>
          </p:cNvCxnSpPr>
          <p:nvPr/>
        </p:nvCxnSpPr>
        <p:spPr>
          <a:xfrm flipV="1">
            <a:off x="3635895" y="980728"/>
            <a:ext cx="864097" cy="86352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4499992" y="620688"/>
            <a:ext cx="4396950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Initialisation de l’objet </a:t>
            </a:r>
            <a:r>
              <a:rPr lang="fr-FR" dirty="0" err="1" smtClean="0">
                <a:solidFill>
                  <a:srgbClr val="000000"/>
                </a:solidFill>
              </a:rPr>
              <a:t>kinect</a:t>
            </a:r>
            <a:r>
              <a:rPr lang="fr-FR" dirty="0" smtClean="0">
                <a:solidFill>
                  <a:srgbClr val="000000"/>
                </a:solidFill>
              </a:rPr>
              <a:t> par instanciation de la classe </a:t>
            </a:r>
            <a:r>
              <a:rPr lang="fr-FR" dirty="0" err="1" smtClean="0">
                <a:solidFill>
                  <a:srgbClr val="000000"/>
                </a:solidFill>
              </a:rPr>
              <a:t>SimpleOpenNI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05424" y="1991630"/>
            <a:ext cx="3430471" cy="216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9" idx="3"/>
            <a:endCxn id="21" idx="1"/>
          </p:cNvCxnSpPr>
          <p:nvPr/>
        </p:nvCxnSpPr>
        <p:spPr>
          <a:xfrm flipV="1">
            <a:off x="3635895" y="1916548"/>
            <a:ext cx="864097" cy="1830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4499992" y="1484216"/>
            <a:ext cx="4396950" cy="86466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>
                <a:solidFill>
                  <a:srgbClr val="000000"/>
                </a:solidFill>
              </a:rPr>
              <a:t>lancement de l’acquisition de l’image en </a:t>
            </a:r>
            <a:r>
              <a:rPr lang="fr-FR" dirty="0" smtClean="0">
                <a:solidFill>
                  <a:srgbClr val="000000"/>
                </a:solidFill>
              </a:rPr>
              <a:t>profondeur pour la récupération des données 3D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83652" y="3206851"/>
            <a:ext cx="1884242" cy="216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7" name="Connecteur droit 26"/>
          <p:cNvCxnSpPr>
            <a:stCxn id="26" idx="3"/>
            <a:endCxn id="28" idx="1"/>
          </p:cNvCxnSpPr>
          <p:nvPr/>
        </p:nvCxnSpPr>
        <p:spPr>
          <a:xfrm>
            <a:off x="2067894" y="3314851"/>
            <a:ext cx="3551126" cy="1709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5619020" y="2893093"/>
            <a:ext cx="3371083" cy="118536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Récupération des données 3D issues de la </a:t>
            </a:r>
            <a:r>
              <a:rPr lang="fr-FR" dirty="0" err="1" smtClean="0">
                <a:solidFill>
                  <a:srgbClr val="000000"/>
                </a:solidFill>
              </a:rPr>
              <a:t>kinect</a:t>
            </a:r>
            <a:r>
              <a:rPr lang="fr-FR" dirty="0" smtClean="0">
                <a:solidFill>
                  <a:srgbClr val="000000"/>
                </a:solidFill>
              </a:rPr>
              <a:t> (</a:t>
            </a:r>
            <a:r>
              <a:rPr lang="fr-FR" dirty="0" err="1" smtClean="0">
                <a:solidFill>
                  <a:srgbClr val="000000"/>
                </a:solidFill>
              </a:rPr>
              <a:t>depthMapRealWorld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183652" y="2956016"/>
            <a:ext cx="1884242" cy="216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0" name="Connecteur droit 29"/>
          <p:cNvCxnSpPr>
            <a:stCxn id="29" idx="3"/>
            <a:endCxn id="31" idx="1"/>
          </p:cNvCxnSpPr>
          <p:nvPr/>
        </p:nvCxnSpPr>
        <p:spPr>
          <a:xfrm flipV="1">
            <a:off x="2067894" y="2664127"/>
            <a:ext cx="2945031" cy="39988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5012925" y="2509371"/>
            <a:ext cx="3371083" cy="309511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Fond noir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191089" y="3886774"/>
            <a:ext cx="3876853" cy="216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40" name="Connecteur droit 39"/>
          <p:cNvCxnSpPr>
            <a:stCxn id="39" idx="3"/>
            <a:endCxn id="41" idx="1"/>
          </p:cNvCxnSpPr>
          <p:nvPr/>
        </p:nvCxnSpPr>
        <p:spPr>
          <a:xfrm>
            <a:off x="4067942" y="3994774"/>
            <a:ext cx="1721655" cy="123442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5789597" y="4437112"/>
            <a:ext cx="3371083" cy="158417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Centrage de l’affichage au milieu de la fenêtre d’affichage et translaté de 1000 pixels vers l’arrière de l’écran</a:t>
            </a:r>
          </a:p>
        </p:txBody>
      </p:sp>
    </p:spTree>
    <p:extLst>
      <p:ext uri="{BB962C8B-B14F-4D97-AF65-F5344CB8AC3E}">
        <p14:creationId xmlns:p14="http://schemas.microsoft.com/office/powerpoint/2010/main" val="4980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19" grpId="0" animBg="1"/>
      <p:bldP spid="21" grpId="0" animBg="1"/>
      <p:bldP spid="26" grpId="0" animBg="1"/>
      <p:bldP spid="28" grpId="0" animBg="1"/>
      <p:bldP spid="29" grpId="0" animBg="1"/>
      <p:bldP spid="31" grpId="0" animBg="1"/>
      <p:bldP spid="39" grpId="0" animBg="1"/>
      <p:bldP spid="4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32659"/>
            <a:ext cx="6408000" cy="68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8144" y="36781"/>
            <a:ext cx="3213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Commentaire du code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80202" y="4102774"/>
            <a:ext cx="6109104" cy="288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40" name="Connecteur droit 39"/>
          <p:cNvCxnSpPr>
            <a:stCxn id="39" idx="0"/>
            <a:endCxn id="41" idx="2"/>
          </p:cNvCxnSpPr>
          <p:nvPr/>
        </p:nvCxnSpPr>
        <p:spPr>
          <a:xfrm flipV="1">
            <a:off x="3234754" y="2276872"/>
            <a:ext cx="3100934" cy="182590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3527376" y="692696"/>
            <a:ext cx="5616624" cy="158417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L’axe des y est orienté vers le bas sous </a:t>
            </a:r>
            <a:r>
              <a:rPr lang="fr-FR" dirty="0" err="1" smtClean="0">
                <a:solidFill>
                  <a:srgbClr val="000000"/>
                </a:solidFill>
              </a:rPr>
              <a:t>Processing</a:t>
            </a:r>
            <a:r>
              <a:rPr lang="fr-FR" dirty="0" smtClean="0">
                <a:solidFill>
                  <a:srgbClr val="000000"/>
                </a:solidFill>
              </a:rPr>
              <a:t>, et orienté vers le haut dans la réalité =&gt; nécessité d’effectuer une rotation de 180° de l’affichage pour obtenir une image droite…</a:t>
            </a:r>
          </a:p>
          <a:p>
            <a:pPr lvl="0" algn="ctr"/>
            <a:r>
              <a:rPr lang="fr-FR" i="1" dirty="0" smtClean="0">
                <a:solidFill>
                  <a:srgbClr val="000000"/>
                </a:solidFill>
              </a:rPr>
              <a:t>(faire le test en mettant en commentaire cette ligne)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180202" y="4434018"/>
            <a:ext cx="1884242" cy="216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6" name="Connecteur droit 35"/>
          <p:cNvCxnSpPr>
            <a:stCxn id="35" idx="3"/>
            <a:endCxn id="37" idx="1"/>
          </p:cNvCxnSpPr>
          <p:nvPr/>
        </p:nvCxnSpPr>
        <p:spPr>
          <a:xfrm>
            <a:off x="2064444" y="4542018"/>
            <a:ext cx="3754573" cy="9859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5819017" y="5373216"/>
            <a:ext cx="2943012" cy="309511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Contours blanc</a:t>
            </a:r>
          </a:p>
        </p:txBody>
      </p:sp>
    </p:spTree>
    <p:extLst>
      <p:ext uri="{BB962C8B-B14F-4D97-AF65-F5344CB8AC3E}">
        <p14:creationId xmlns:p14="http://schemas.microsoft.com/office/powerpoint/2010/main" val="41856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35" grpId="0" animBg="1"/>
      <p:bldP spid="3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32659"/>
            <a:ext cx="6408000" cy="68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8144" y="36781"/>
            <a:ext cx="3213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Commentaire du code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80202" y="4814730"/>
            <a:ext cx="6109104" cy="288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40" name="Connecteur droit 39"/>
          <p:cNvCxnSpPr>
            <a:stCxn id="39" idx="0"/>
            <a:endCxn id="41" idx="2"/>
          </p:cNvCxnSpPr>
          <p:nvPr/>
        </p:nvCxnSpPr>
        <p:spPr>
          <a:xfrm flipV="1">
            <a:off x="3234754" y="2636912"/>
            <a:ext cx="3105806" cy="21778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3658008" y="692696"/>
            <a:ext cx="5365104" cy="194421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Appel à la méthode </a:t>
            </a:r>
            <a:r>
              <a:rPr lang="fr-FR" dirty="0" err="1" smtClean="0">
                <a:solidFill>
                  <a:srgbClr val="000000"/>
                </a:solidFill>
              </a:rPr>
              <a:t>depthMapRealWorld</a:t>
            </a:r>
            <a:r>
              <a:rPr lang="fr-FR" dirty="0" smtClean="0">
                <a:solidFill>
                  <a:srgbClr val="000000"/>
                </a:solidFill>
              </a:rPr>
              <a:t>() de la classe </a:t>
            </a:r>
            <a:r>
              <a:rPr lang="fr-FR" dirty="0" err="1" smtClean="0">
                <a:solidFill>
                  <a:srgbClr val="000000"/>
                </a:solidFill>
              </a:rPr>
              <a:t>SimpleOpenNI</a:t>
            </a:r>
            <a:r>
              <a:rPr lang="fr-FR" dirty="0" smtClean="0">
                <a:solidFill>
                  <a:srgbClr val="000000"/>
                </a:solidFill>
              </a:rPr>
              <a:t> qui renvoie le tableau 1D de </a:t>
            </a:r>
            <a:r>
              <a:rPr lang="fr-FR" dirty="0" err="1" smtClean="0">
                <a:solidFill>
                  <a:srgbClr val="000000"/>
                </a:solidFill>
              </a:rPr>
              <a:t>Pvectors</a:t>
            </a:r>
            <a:r>
              <a:rPr lang="fr-FR" dirty="0" smtClean="0">
                <a:solidFill>
                  <a:srgbClr val="000000"/>
                </a:solidFill>
              </a:rPr>
              <a:t> contenant les coordonnées 3D des points de la scène. Le tableau est placé dans la variable locale </a:t>
            </a:r>
            <a:r>
              <a:rPr lang="fr-FR" dirty="0" err="1" smtClean="0">
                <a:solidFill>
                  <a:srgbClr val="000000"/>
                </a:solidFill>
              </a:rPr>
              <a:t>depthPoints</a:t>
            </a:r>
            <a:r>
              <a:rPr lang="fr-FR" dirty="0" smtClean="0">
                <a:solidFill>
                  <a:srgbClr val="000000"/>
                </a:solidFill>
              </a:rPr>
              <a:t>[]…</a:t>
            </a:r>
            <a:endParaRPr lang="fr-FR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32659"/>
            <a:ext cx="6408000" cy="68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8144" y="36781"/>
            <a:ext cx="3213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Commentaire du code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234025" y="5102730"/>
            <a:ext cx="6109104" cy="149462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40" name="Connecteur droit 39"/>
          <p:cNvCxnSpPr>
            <a:stCxn id="39" idx="0"/>
            <a:endCxn id="41" idx="2"/>
          </p:cNvCxnSpPr>
          <p:nvPr/>
        </p:nvCxnSpPr>
        <p:spPr>
          <a:xfrm flipV="1">
            <a:off x="3288577" y="2924944"/>
            <a:ext cx="3191635" cy="217778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4644008" y="980728"/>
            <a:ext cx="3672408" cy="194421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Affichage en 3D de tous les points contenus dans le tableau </a:t>
            </a:r>
            <a:r>
              <a:rPr lang="fr-FR" dirty="0" err="1" smtClean="0">
                <a:solidFill>
                  <a:srgbClr val="000000"/>
                </a:solidFill>
              </a:rPr>
              <a:t>depthPoints</a:t>
            </a:r>
            <a:endParaRPr lang="fr-FR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93738" y="-32942"/>
            <a:ext cx="963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3.3. </a:t>
            </a:r>
            <a:r>
              <a:rPr lang="fr-FR" sz="2400" b="1" u="sng" dirty="0" smtClean="0">
                <a:solidFill>
                  <a:srgbClr val="00B050"/>
                </a:solidFill>
              </a:rPr>
              <a:t>Mettre en mouvement automatiquement le nuage de points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0209" y="393139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problème: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50911" y="854804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L’échantillonnage spatial de la </a:t>
            </a:r>
            <a:r>
              <a:rPr lang="fr-FR" sz="2400" dirty="0" err="1" smtClean="0"/>
              <a:t>kinect</a:t>
            </a:r>
            <a:r>
              <a:rPr lang="fr-FR" sz="2400" dirty="0" smtClean="0"/>
              <a:t> est très fin =&gt; les données à traiter sont très importantes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Flèche droite 36"/>
          <p:cNvSpPr/>
          <p:nvPr/>
        </p:nvSpPr>
        <p:spPr>
          <a:xfrm>
            <a:off x="54867" y="96281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43608" y="4713919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Risque de ralentir l’exécution en cas de mouvement…</a:t>
            </a:r>
            <a:endParaRPr lang="fr-FR" sz="2400" dirty="0"/>
          </a:p>
        </p:txBody>
      </p:sp>
      <p:sp>
        <p:nvSpPr>
          <p:cNvPr id="42" name="Virage 41"/>
          <p:cNvSpPr/>
          <p:nvPr/>
        </p:nvSpPr>
        <p:spPr>
          <a:xfrm flipV="1">
            <a:off x="560614" y="4686235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33906"/>
            <a:ext cx="3960440" cy="28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0614" y="5219908"/>
            <a:ext cx="1995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u="sng" dirty="0" smtClean="0"/>
              <a:t>Solution</a:t>
            </a:r>
            <a:r>
              <a:rPr lang="fr-FR" sz="2400" dirty="0" smtClean="0"/>
              <a:t>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" name="Flèche droite 45"/>
          <p:cNvSpPr/>
          <p:nvPr/>
        </p:nvSpPr>
        <p:spPr>
          <a:xfrm>
            <a:off x="164570" y="532792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28666" y="5910371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Tracer uniquement un 1 sur 10 du tableau renvoyé par </a:t>
            </a:r>
            <a:r>
              <a:rPr lang="fr-FR" sz="2400" dirty="0" err="1"/>
              <a:t>kinect.depthMapRealWorld</a:t>
            </a:r>
            <a:r>
              <a:rPr lang="fr-FR" sz="2400" dirty="0"/>
              <a:t>()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endParaRPr lang="fr-FR" sz="2400" dirty="0"/>
          </a:p>
        </p:txBody>
      </p:sp>
      <p:sp>
        <p:nvSpPr>
          <p:cNvPr id="51" name="Virage 50"/>
          <p:cNvSpPr/>
          <p:nvPr/>
        </p:nvSpPr>
        <p:spPr>
          <a:xfrm flipV="1">
            <a:off x="545672" y="5882687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8" grpId="0"/>
      <p:bldP spid="42" grpId="0" animBg="1"/>
      <p:bldP spid="45" grpId="0"/>
      <p:bldP spid="46" grpId="0" animBg="1"/>
      <p:bldP spid="50" grpId="0"/>
      <p:bldP spid="5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209" y="0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Objectif du programme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0911" y="461665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Effectuer une rotation automatique de la scène par rapport à un axe vertical appartenant au plan de l’écran et passant par son centre 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54867" y="56967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27350"/>
            <a:ext cx="3437987" cy="39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" y="2027350"/>
            <a:ext cx="3587888" cy="39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3995936" y="3948240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808874" y="3301909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Rotation </a:t>
            </a:r>
          </a:p>
          <a:p>
            <a:pPr algn="ctr"/>
            <a:r>
              <a:rPr lang="fr-FR" dirty="0" smtClean="0"/>
              <a:t>automatique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5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7693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import </a:t>
            </a:r>
            <a:r>
              <a:rPr lang="fr-FR" sz="1200" dirty="0" err="1"/>
              <a:t>processing.opengl</a:t>
            </a:r>
            <a:r>
              <a:rPr lang="fr-FR" sz="1200" dirty="0"/>
              <a:t>.*;</a:t>
            </a:r>
          </a:p>
          <a:p>
            <a:r>
              <a:rPr lang="fr-FR" sz="1200" dirty="0"/>
              <a:t>import </a:t>
            </a:r>
            <a:r>
              <a:rPr lang="fr-FR" sz="1200" dirty="0" err="1"/>
              <a:t>SimpleOpenNI</a:t>
            </a:r>
            <a:r>
              <a:rPr lang="fr-FR" sz="1200" dirty="0"/>
              <a:t>.*;</a:t>
            </a:r>
          </a:p>
          <a:p>
            <a:endParaRPr lang="fr-FR" sz="1200" dirty="0"/>
          </a:p>
          <a:p>
            <a:r>
              <a:rPr lang="fr-FR" sz="1200" dirty="0" err="1"/>
              <a:t>SimpleOpenNI</a:t>
            </a:r>
            <a:r>
              <a:rPr lang="fr-FR" sz="1200" dirty="0"/>
              <a:t> </a:t>
            </a:r>
            <a:r>
              <a:rPr lang="fr-FR" sz="1200" dirty="0" err="1"/>
              <a:t>kinect</a:t>
            </a:r>
            <a:r>
              <a:rPr lang="fr-FR" sz="1200" dirty="0"/>
              <a:t>;</a:t>
            </a:r>
          </a:p>
          <a:p>
            <a:endParaRPr lang="fr-FR" sz="1200" dirty="0"/>
          </a:p>
          <a:p>
            <a:r>
              <a:rPr lang="fr-FR" sz="1200" dirty="0">
                <a:solidFill>
                  <a:srgbClr val="0070C0"/>
                </a:solidFill>
              </a:rPr>
              <a:t>// variable to </a:t>
            </a:r>
            <a:r>
              <a:rPr lang="fr-FR" sz="1200" dirty="0" err="1">
                <a:solidFill>
                  <a:srgbClr val="0070C0"/>
                </a:solidFill>
              </a:rPr>
              <a:t>hold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our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current</a:t>
            </a:r>
            <a:r>
              <a:rPr lang="fr-FR" sz="1200" dirty="0">
                <a:solidFill>
                  <a:srgbClr val="0070C0"/>
                </a:solidFill>
              </a:rPr>
              <a:t> rotation </a:t>
            </a:r>
            <a:r>
              <a:rPr lang="fr-FR" sz="1200" dirty="0" err="1">
                <a:solidFill>
                  <a:srgbClr val="0070C0"/>
                </a:solidFill>
              </a:rPr>
              <a:t>represented</a:t>
            </a:r>
            <a:r>
              <a:rPr lang="fr-FR" sz="1200" dirty="0">
                <a:solidFill>
                  <a:srgbClr val="0070C0"/>
                </a:solidFill>
              </a:rPr>
              <a:t> in </a:t>
            </a:r>
            <a:r>
              <a:rPr lang="fr-FR" sz="1200" dirty="0" err="1">
                <a:solidFill>
                  <a:srgbClr val="0070C0"/>
                </a:solidFill>
              </a:rPr>
              <a:t>degrees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 err="1"/>
              <a:t>float</a:t>
            </a:r>
            <a:r>
              <a:rPr lang="fr-FR" sz="1200" dirty="0"/>
              <a:t> rotation = 0;</a:t>
            </a:r>
          </a:p>
          <a:p>
            <a:endParaRPr lang="fr-FR" sz="1200" dirty="0"/>
          </a:p>
          <a:p>
            <a:r>
              <a:rPr lang="fr-FR" sz="1200" dirty="0" err="1"/>
              <a:t>void</a:t>
            </a:r>
            <a:r>
              <a:rPr lang="fr-FR" sz="1200" dirty="0"/>
              <a:t> setup() {</a:t>
            </a:r>
          </a:p>
          <a:p>
            <a:r>
              <a:rPr lang="fr-FR" sz="1200" dirty="0"/>
              <a:t>  size(1024, 768, OPENGL);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</a:t>
            </a:r>
            <a:r>
              <a:rPr lang="fr-FR" sz="1200" dirty="0"/>
              <a:t> = new </a:t>
            </a:r>
            <a:r>
              <a:rPr lang="fr-FR" sz="1200" dirty="0" err="1"/>
              <a:t>SimpleOpenNI</a:t>
            </a:r>
            <a:r>
              <a:rPr lang="fr-FR" sz="1200" dirty="0"/>
              <a:t>(</a:t>
            </a:r>
            <a:r>
              <a:rPr lang="fr-FR" sz="1200" dirty="0" err="1"/>
              <a:t>this</a:t>
            </a:r>
            <a:r>
              <a:rPr lang="fr-FR" sz="1200" dirty="0"/>
              <a:t>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kinect.enableDepth</a:t>
            </a:r>
            <a:r>
              <a:rPr lang="fr-FR" sz="1200" dirty="0"/>
              <a:t>();</a:t>
            </a:r>
          </a:p>
          <a:p>
            <a:r>
              <a:rPr lang="fr-FR" sz="1200" dirty="0"/>
              <a:t>}</a:t>
            </a:r>
          </a:p>
          <a:p>
            <a:r>
              <a:rPr lang="fr-FR" sz="1200" dirty="0" err="1"/>
              <a:t>void</a:t>
            </a:r>
            <a:r>
              <a:rPr lang="fr-FR" sz="1200" dirty="0"/>
              <a:t> </a:t>
            </a:r>
            <a:r>
              <a:rPr lang="fr-FR" sz="1200" dirty="0" err="1"/>
              <a:t>draw</a:t>
            </a:r>
            <a:r>
              <a:rPr lang="fr-FR" sz="1200" dirty="0"/>
              <a:t>() {</a:t>
            </a:r>
          </a:p>
          <a:p>
            <a:r>
              <a:rPr lang="fr-FR" sz="1200" dirty="0"/>
              <a:t>  background(0);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kinect.update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prepare</a:t>
            </a:r>
            <a:r>
              <a:rPr lang="fr-FR" sz="1200" dirty="0">
                <a:solidFill>
                  <a:srgbClr val="0070C0"/>
                </a:solidFill>
              </a:rPr>
              <a:t> to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centered</a:t>
            </a:r>
            <a:r>
              <a:rPr lang="fr-FR" sz="1200" dirty="0">
                <a:solidFill>
                  <a:srgbClr val="0070C0"/>
                </a:solidFill>
              </a:rPr>
              <a:t> in x-y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pull </a:t>
            </a:r>
            <a:r>
              <a:rPr lang="fr-FR" sz="1200" dirty="0" err="1">
                <a:solidFill>
                  <a:srgbClr val="0070C0"/>
                </a:solidFill>
              </a:rPr>
              <a:t>it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2000 pixels </a:t>
            </a:r>
            <a:r>
              <a:rPr lang="fr-FR" sz="1200" dirty="0" err="1">
                <a:solidFill>
                  <a:srgbClr val="0070C0"/>
                </a:solidFill>
              </a:rPr>
              <a:t>closer</a:t>
            </a:r>
            <a:r>
              <a:rPr lang="fr-FR" sz="1200" dirty="0">
                <a:solidFill>
                  <a:srgbClr val="0070C0"/>
                </a:solidFill>
              </a:rPr>
              <a:t> on z</a:t>
            </a:r>
          </a:p>
          <a:p>
            <a:r>
              <a:rPr lang="fr-FR" sz="1200" dirty="0"/>
              <a:t>  translate(</a:t>
            </a:r>
            <a:r>
              <a:rPr lang="fr-FR" sz="1200" dirty="0" err="1"/>
              <a:t>width</a:t>
            </a:r>
            <a:r>
              <a:rPr lang="fr-FR" sz="1200" dirty="0"/>
              <a:t>/2, </a:t>
            </a:r>
            <a:r>
              <a:rPr lang="fr-FR" sz="1200" dirty="0" err="1"/>
              <a:t>height</a:t>
            </a:r>
            <a:r>
              <a:rPr lang="fr-FR" sz="1200" dirty="0"/>
              <a:t>/2, </a:t>
            </a:r>
            <a:r>
              <a:rPr lang="fr-FR" sz="1200" dirty="0" smtClean="0"/>
              <a:t>-2000</a:t>
            </a:r>
            <a:r>
              <a:rPr lang="fr-FR" sz="1200" dirty="0"/>
              <a:t>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flip the point cloud </a:t>
            </a:r>
            <a:r>
              <a:rPr lang="fr-FR" sz="1200" dirty="0" err="1">
                <a:solidFill>
                  <a:srgbClr val="0070C0"/>
                </a:solidFill>
              </a:rPr>
              <a:t>vertically</a:t>
            </a:r>
            <a:r>
              <a:rPr lang="fr-FR" sz="1200" dirty="0">
                <a:solidFill>
                  <a:srgbClr val="0070C0"/>
                </a:solidFill>
              </a:rPr>
              <a:t>: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rotateX</a:t>
            </a:r>
            <a:r>
              <a:rPr lang="fr-FR" sz="1200" dirty="0"/>
              <a:t>(radians(180));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// </a:t>
            </a:r>
            <a:r>
              <a:rPr lang="fr-FR" sz="1200" dirty="0" err="1">
                <a:solidFill>
                  <a:srgbClr val="0070C0"/>
                </a:solidFill>
              </a:rPr>
              <a:t>rotate</a:t>
            </a:r>
            <a:r>
              <a:rPr lang="fr-FR" sz="1200" dirty="0">
                <a:solidFill>
                  <a:srgbClr val="0070C0"/>
                </a:solidFill>
              </a:rPr>
              <a:t> about the y-axis and </a:t>
            </a:r>
            <a:r>
              <a:rPr lang="fr-FR" sz="1200" dirty="0" err="1">
                <a:solidFill>
                  <a:srgbClr val="0070C0"/>
                </a:solidFill>
              </a:rPr>
              <a:t>bump</a:t>
            </a:r>
            <a:r>
              <a:rPr lang="fr-FR" sz="1200" dirty="0">
                <a:solidFill>
                  <a:srgbClr val="0070C0"/>
                </a:solidFill>
              </a:rPr>
              <a:t> the rotation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rotateY</a:t>
            </a:r>
            <a:r>
              <a:rPr lang="fr-FR" sz="1200" dirty="0"/>
              <a:t>(radians(rotation));</a:t>
            </a:r>
          </a:p>
          <a:p>
            <a:r>
              <a:rPr lang="fr-FR" sz="1200" dirty="0"/>
              <a:t>  rotation++;</a:t>
            </a:r>
          </a:p>
          <a:p>
            <a:r>
              <a:rPr lang="fr-FR" sz="1200" dirty="0"/>
              <a:t>  stroke(255);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PVector</a:t>
            </a:r>
            <a:r>
              <a:rPr lang="fr-FR" sz="1200" dirty="0"/>
              <a:t>[] </a:t>
            </a:r>
            <a:r>
              <a:rPr lang="fr-FR" sz="1200" dirty="0" err="1"/>
              <a:t>depthPoints</a:t>
            </a:r>
            <a:r>
              <a:rPr lang="fr-FR" sz="1200" dirty="0"/>
              <a:t> = </a:t>
            </a:r>
            <a:r>
              <a:rPr lang="fr-FR" sz="1200" dirty="0" err="1"/>
              <a:t>kinect.depthMapRealWorld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notice: "i+=10"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only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every</a:t>
            </a:r>
            <a:r>
              <a:rPr lang="fr-FR" sz="1200" dirty="0">
                <a:solidFill>
                  <a:srgbClr val="0070C0"/>
                </a:solidFill>
              </a:rPr>
              <a:t> 10th point to </a:t>
            </a:r>
            <a:r>
              <a:rPr lang="fr-FR" sz="1200" dirty="0" err="1">
                <a:solidFill>
                  <a:srgbClr val="0070C0"/>
                </a:solidFill>
              </a:rPr>
              <a:t>make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things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faster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/>
              <a:t>  for (</a:t>
            </a:r>
            <a:r>
              <a:rPr lang="fr-FR" sz="1200" dirty="0" err="1"/>
              <a:t>int</a:t>
            </a:r>
            <a:r>
              <a:rPr lang="fr-FR" sz="1200" dirty="0"/>
              <a:t> i = 0; i &lt; </a:t>
            </a:r>
            <a:r>
              <a:rPr lang="fr-FR" sz="1200" dirty="0" err="1"/>
              <a:t>depthPoints.length</a:t>
            </a:r>
            <a:r>
              <a:rPr lang="fr-FR" sz="1200" dirty="0"/>
              <a:t>; i+=10) {</a:t>
            </a:r>
          </a:p>
          <a:p>
            <a:r>
              <a:rPr lang="fr-FR" sz="1200" dirty="0"/>
              <a:t>    </a:t>
            </a:r>
            <a:r>
              <a:rPr lang="fr-FR" sz="1200" dirty="0" err="1"/>
              <a:t>PVector</a:t>
            </a:r>
            <a:r>
              <a:rPr lang="fr-FR" sz="1200" dirty="0"/>
              <a:t> </a:t>
            </a:r>
            <a:r>
              <a:rPr lang="fr-FR" sz="1200" dirty="0" err="1"/>
              <a:t>currentPoint</a:t>
            </a:r>
            <a:r>
              <a:rPr lang="fr-FR" sz="1200" dirty="0"/>
              <a:t> = </a:t>
            </a:r>
            <a:r>
              <a:rPr lang="fr-FR" sz="1200" dirty="0" err="1"/>
              <a:t>depthPoints</a:t>
            </a:r>
            <a:r>
              <a:rPr lang="fr-FR" sz="1200" dirty="0"/>
              <a:t>[i];</a:t>
            </a:r>
          </a:p>
          <a:p>
            <a:r>
              <a:rPr lang="fr-FR" sz="1200" dirty="0"/>
              <a:t>    point(</a:t>
            </a:r>
            <a:r>
              <a:rPr lang="fr-FR" sz="1200" dirty="0" err="1"/>
              <a:t>currentPoint.x</a:t>
            </a:r>
            <a:r>
              <a:rPr lang="fr-FR" sz="1200" dirty="0"/>
              <a:t>, </a:t>
            </a:r>
            <a:r>
              <a:rPr lang="fr-FR" sz="1200" dirty="0" err="1"/>
              <a:t>currentPoint.y</a:t>
            </a:r>
            <a:r>
              <a:rPr lang="fr-FR" sz="1200" dirty="0"/>
              <a:t>, </a:t>
            </a:r>
            <a:r>
              <a:rPr lang="fr-FR" sz="1200" dirty="0" err="1"/>
              <a:t>currentPoint.z</a:t>
            </a:r>
            <a:r>
              <a:rPr lang="fr-FR" sz="1200" dirty="0"/>
              <a:t>);</a:t>
            </a:r>
          </a:p>
          <a:p>
            <a:r>
              <a:rPr lang="fr-FR" sz="1200" dirty="0"/>
              <a:t>  }</a:t>
            </a:r>
          </a:p>
          <a:p>
            <a:r>
              <a:rPr lang="fr-FR" sz="1200" dirty="0"/>
              <a:t>}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9504" y="77028"/>
            <a:ext cx="41520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Copier/coller le code et lancer le programme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3059578" y="1592796"/>
            <a:ext cx="5579604" cy="2654586"/>
            <a:chOff x="2339752" y="1278470"/>
            <a:chExt cx="5579604" cy="2654586"/>
          </a:xfrm>
        </p:grpSpPr>
        <p:grpSp>
          <p:nvGrpSpPr>
            <p:cNvPr id="48" name="Groupe 47"/>
            <p:cNvGrpSpPr/>
            <p:nvPr/>
          </p:nvGrpSpPr>
          <p:grpSpPr>
            <a:xfrm>
              <a:off x="2339752" y="1278470"/>
              <a:ext cx="5579604" cy="2654586"/>
              <a:chOff x="2339752" y="1278470"/>
              <a:chExt cx="5579604" cy="265458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220072" y="1340768"/>
                <a:ext cx="1800200" cy="1728192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6" name="Groupe 35"/>
              <p:cNvGrpSpPr/>
              <p:nvPr/>
            </p:nvGrpSpPr>
            <p:grpSpPr>
              <a:xfrm>
                <a:off x="2339752" y="1844824"/>
                <a:ext cx="3239852" cy="1728192"/>
                <a:chOff x="2339752" y="1844824"/>
                <a:chExt cx="3239852" cy="1728192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779404" y="1844824"/>
                  <a:ext cx="1800200" cy="1728192"/>
                </a:xfrm>
                <a:prstGeom prst="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" name="Connecteur droit avec flèche 7"/>
                <p:cNvCxnSpPr/>
                <p:nvPr/>
              </p:nvCxnSpPr>
              <p:spPr>
                <a:xfrm flipH="1">
                  <a:off x="2339752" y="1844824"/>
                  <a:ext cx="1439652" cy="50405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avec flèche 9"/>
                <p:cNvCxnSpPr/>
                <p:nvPr/>
              </p:nvCxnSpPr>
              <p:spPr>
                <a:xfrm>
                  <a:off x="3779404" y="1844824"/>
                  <a:ext cx="0" cy="172819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avec flèche 10"/>
                <p:cNvCxnSpPr/>
                <p:nvPr/>
              </p:nvCxnSpPr>
              <p:spPr>
                <a:xfrm flipV="1">
                  <a:off x="3779404" y="1844824"/>
                  <a:ext cx="1800200" cy="59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ZoneTexte 18"/>
                <p:cNvSpPr txBox="1"/>
                <p:nvPr/>
              </p:nvSpPr>
              <p:spPr>
                <a:xfrm>
                  <a:off x="5219564" y="1927865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x</a:t>
                  </a: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3779404" y="3242682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y</a:t>
                  </a:r>
                  <a:endParaRPr lang="fr-FR" sz="1200" dirty="0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2339752" y="2418152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z</a:t>
                  </a:r>
                  <a:endParaRPr lang="fr-FR" sz="1200" dirty="0"/>
                </a:p>
              </p:txBody>
            </p:sp>
          </p:grpSp>
          <p:cxnSp>
            <p:nvCxnSpPr>
              <p:cNvPr id="32" name="Connecteur droit 31"/>
              <p:cNvCxnSpPr/>
              <p:nvPr/>
            </p:nvCxnSpPr>
            <p:spPr>
              <a:xfrm flipV="1">
                <a:off x="3779404" y="1340768"/>
                <a:ext cx="1440668" cy="504056"/>
              </a:xfrm>
              <a:prstGeom prst="line">
                <a:avLst/>
              </a:prstGeom>
              <a:ln>
                <a:prstDash val="sys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" name="Groupe 36"/>
              <p:cNvGrpSpPr/>
              <p:nvPr/>
            </p:nvGrpSpPr>
            <p:grpSpPr>
              <a:xfrm>
                <a:off x="4679504" y="2204864"/>
                <a:ext cx="3239852" cy="1728192"/>
                <a:chOff x="2339752" y="1844824"/>
                <a:chExt cx="3239852" cy="1728192"/>
              </a:xfrm>
            </p:grpSpPr>
            <p:cxnSp>
              <p:nvCxnSpPr>
                <p:cNvPr id="39" name="Connecteur droit avec flèche 38"/>
                <p:cNvCxnSpPr/>
                <p:nvPr/>
              </p:nvCxnSpPr>
              <p:spPr>
                <a:xfrm flipH="1">
                  <a:off x="2339752" y="1844824"/>
                  <a:ext cx="1439652" cy="50405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avec flèche 39"/>
                <p:cNvCxnSpPr/>
                <p:nvPr/>
              </p:nvCxnSpPr>
              <p:spPr>
                <a:xfrm>
                  <a:off x="3779404" y="1844824"/>
                  <a:ext cx="0" cy="172819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avec flèche 40"/>
                <p:cNvCxnSpPr/>
                <p:nvPr/>
              </p:nvCxnSpPr>
              <p:spPr>
                <a:xfrm flipV="1">
                  <a:off x="3779404" y="1844824"/>
                  <a:ext cx="1800200" cy="59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ZoneTexte 41"/>
                <p:cNvSpPr txBox="1"/>
                <p:nvPr/>
              </p:nvSpPr>
              <p:spPr>
                <a:xfrm>
                  <a:off x="5219564" y="1927865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x</a:t>
                  </a: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3779404" y="3242682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y</a:t>
                  </a:r>
                  <a:endParaRPr lang="fr-FR" sz="1200" dirty="0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>
                <a:xfrm>
                  <a:off x="2339752" y="2418152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z</a:t>
                  </a:r>
                  <a:endParaRPr lang="fr-FR" sz="1200" dirty="0"/>
                </a:p>
              </p:txBody>
            </p:sp>
          </p:grpSp>
          <p:sp>
            <p:nvSpPr>
              <p:cNvPr id="45" name="ZoneTexte 44"/>
              <p:cNvSpPr txBox="1"/>
              <p:nvPr/>
            </p:nvSpPr>
            <p:spPr>
              <a:xfrm rot="20400000">
                <a:off x="4243516" y="1278470"/>
                <a:ext cx="8998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-2000</a:t>
                </a:r>
                <a:endParaRPr lang="fr-FR" sz="1200" dirty="0"/>
              </a:p>
            </p:txBody>
          </p:sp>
        </p:grpSp>
        <p:sp>
          <p:nvSpPr>
            <p:cNvPr id="46" name="ZoneTexte 45"/>
            <p:cNvSpPr txBox="1"/>
            <p:nvPr/>
          </p:nvSpPr>
          <p:spPr>
            <a:xfrm>
              <a:off x="3254592" y="1584272"/>
              <a:ext cx="791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(0,0,0)</a:t>
              </a:r>
              <a:endParaRPr lang="fr-FR" sz="12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5724128" y="1933815"/>
              <a:ext cx="14049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(w/2,h/2,-2000)</a:t>
              </a:r>
              <a:endParaRPr lang="fr-FR" sz="1200" dirty="0"/>
            </a:p>
          </p:txBody>
        </p:sp>
      </p:grpSp>
      <p:sp>
        <p:nvSpPr>
          <p:cNvPr id="51" name="Rectangle à coins arrondis 50"/>
          <p:cNvSpPr/>
          <p:nvPr/>
        </p:nvSpPr>
        <p:spPr>
          <a:xfrm>
            <a:off x="136983" y="3449008"/>
            <a:ext cx="2519590" cy="216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52" name="Connecteur droit 51"/>
          <p:cNvCxnSpPr>
            <a:stCxn id="51" idx="3"/>
            <a:endCxn id="53" idx="1"/>
          </p:cNvCxnSpPr>
          <p:nvPr/>
        </p:nvCxnSpPr>
        <p:spPr>
          <a:xfrm>
            <a:off x="2656573" y="3557008"/>
            <a:ext cx="2549399" cy="18108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5205972" y="4431794"/>
            <a:ext cx="3626059" cy="187220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Translation de l’origine de (0,0,0) à (w/2,h/2,-2000)</a:t>
            </a:r>
          </a:p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pour que l’on puisse observer tout le nuage de points lors de la rotation, sans sortir du champ</a:t>
            </a:r>
          </a:p>
        </p:txBody>
      </p:sp>
    </p:spTree>
    <p:extLst>
      <p:ext uri="{BB962C8B-B14F-4D97-AF65-F5344CB8AC3E}">
        <p14:creationId xmlns:p14="http://schemas.microsoft.com/office/powerpoint/2010/main" val="29253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7693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import </a:t>
            </a:r>
            <a:r>
              <a:rPr lang="fr-FR" sz="1200" dirty="0" err="1"/>
              <a:t>processing.opengl</a:t>
            </a:r>
            <a:r>
              <a:rPr lang="fr-FR" sz="1200" dirty="0"/>
              <a:t>.*;</a:t>
            </a:r>
          </a:p>
          <a:p>
            <a:r>
              <a:rPr lang="fr-FR" sz="1200" dirty="0"/>
              <a:t>import </a:t>
            </a:r>
            <a:r>
              <a:rPr lang="fr-FR" sz="1200" dirty="0" err="1"/>
              <a:t>SimpleOpenNI</a:t>
            </a:r>
            <a:r>
              <a:rPr lang="fr-FR" sz="1200" dirty="0"/>
              <a:t>.*;</a:t>
            </a:r>
          </a:p>
          <a:p>
            <a:endParaRPr lang="fr-FR" sz="1200" dirty="0"/>
          </a:p>
          <a:p>
            <a:r>
              <a:rPr lang="fr-FR" sz="1200" dirty="0" err="1"/>
              <a:t>SimpleOpenNI</a:t>
            </a:r>
            <a:r>
              <a:rPr lang="fr-FR" sz="1200" dirty="0"/>
              <a:t> </a:t>
            </a:r>
            <a:r>
              <a:rPr lang="fr-FR" sz="1200" dirty="0" err="1"/>
              <a:t>kinect</a:t>
            </a:r>
            <a:r>
              <a:rPr lang="fr-FR" sz="1200" dirty="0"/>
              <a:t>;</a:t>
            </a:r>
          </a:p>
          <a:p>
            <a:endParaRPr lang="fr-FR" sz="1200" dirty="0"/>
          </a:p>
          <a:p>
            <a:r>
              <a:rPr lang="fr-FR" sz="1200" dirty="0">
                <a:solidFill>
                  <a:srgbClr val="0070C0"/>
                </a:solidFill>
              </a:rPr>
              <a:t>// variable to </a:t>
            </a:r>
            <a:r>
              <a:rPr lang="fr-FR" sz="1200" dirty="0" err="1">
                <a:solidFill>
                  <a:srgbClr val="0070C0"/>
                </a:solidFill>
              </a:rPr>
              <a:t>hold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our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current</a:t>
            </a:r>
            <a:r>
              <a:rPr lang="fr-FR" sz="1200" dirty="0">
                <a:solidFill>
                  <a:srgbClr val="0070C0"/>
                </a:solidFill>
              </a:rPr>
              <a:t> rotation </a:t>
            </a:r>
            <a:r>
              <a:rPr lang="fr-FR" sz="1200" dirty="0" err="1">
                <a:solidFill>
                  <a:srgbClr val="0070C0"/>
                </a:solidFill>
              </a:rPr>
              <a:t>represented</a:t>
            </a:r>
            <a:r>
              <a:rPr lang="fr-FR" sz="1200" dirty="0">
                <a:solidFill>
                  <a:srgbClr val="0070C0"/>
                </a:solidFill>
              </a:rPr>
              <a:t> in </a:t>
            </a:r>
            <a:r>
              <a:rPr lang="fr-FR" sz="1200" dirty="0" err="1">
                <a:solidFill>
                  <a:srgbClr val="0070C0"/>
                </a:solidFill>
              </a:rPr>
              <a:t>degrees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 err="1"/>
              <a:t>float</a:t>
            </a:r>
            <a:r>
              <a:rPr lang="fr-FR" sz="1200" dirty="0"/>
              <a:t> rotation = 0;</a:t>
            </a:r>
          </a:p>
          <a:p>
            <a:endParaRPr lang="fr-FR" sz="1200" dirty="0"/>
          </a:p>
          <a:p>
            <a:r>
              <a:rPr lang="fr-FR" sz="1200" dirty="0" err="1"/>
              <a:t>void</a:t>
            </a:r>
            <a:r>
              <a:rPr lang="fr-FR" sz="1200" dirty="0"/>
              <a:t> setup() {</a:t>
            </a:r>
          </a:p>
          <a:p>
            <a:r>
              <a:rPr lang="fr-FR" sz="1200" dirty="0"/>
              <a:t>  size(1024, 768, OPENGL);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</a:t>
            </a:r>
            <a:r>
              <a:rPr lang="fr-FR" sz="1200" dirty="0"/>
              <a:t> = new </a:t>
            </a:r>
            <a:r>
              <a:rPr lang="fr-FR" sz="1200" dirty="0" err="1"/>
              <a:t>SimpleOpenNI</a:t>
            </a:r>
            <a:r>
              <a:rPr lang="fr-FR" sz="1200" dirty="0"/>
              <a:t>(</a:t>
            </a:r>
            <a:r>
              <a:rPr lang="fr-FR" sz="1200" dirty="0" err="1"/>
              <a:t>this</a:t>
            </a:r>
            <a:r>
              <a:rPr lang="fr-FR" sz="1200" dirty="0"/>
              <a:t>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kinect.enableDepth</a:t>
            </a:r>
            <a:r>
              <a:rPr lang="fr-FR" sz="1200" dirty="0"/>
              <a:t>();</a:t>
            </a:r>
          </a:p>
          <a:p>
            <a:r>
              <a:rPr lang="fr-FR" sz="1200" dirty="0"/>
              <a:t>}</a:t>
            </a:r>
          </a:p>
          <a:p>
            <a:r>
              <a:rPr lang="fr-FR" sz="1200" dirty="0" err="1"/>
              <a:t>void</a:t>
            </a:r>
            <a:r>
              <a:rPr lang="fr-FR" sz="1200" dirty="0"/>
              <a:t> </a:t>
            </a:r>
            <a:r>
              <a:rPr lang="fr-FR" sz="1200" dirty="0" err="1"/>
              <a:t>draw</a:t>
            </a:r>
            <a:r>
              <a:rPr lang="fr-FR" sz="1200" dirty="0"/>
              <a:t>() {</a:t>
            </a:r>
          </a:p>
          <a:p>
            <a:r>
              <a:rPr lang="fr-FR" sz="1200" dirty="0"/>
              <a:t>  background(0);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kinect.update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prepare</a:t>
            </a:r>
            <a:r>
              <a:rPr lang="fr-FR" sz="1200" dirty="0">
                <a:solidFill>
                  <a:srgbClr val="0070C0"/>
                </a:solidFill>
              </a:rPr>
              <a:t> to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centered</a:t>
            </a:r>
            <a:r>
              <a:rPr lang="fr-FR" sz="1200" dirty="0">
                <a:solidFill>
                  <a:srgbClr val="0070C0"/>
                </a:solidFill>
              </a:rPr>
              <a:t> in x-y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pull </a:t>
            </a:r>
            <a:r>
              <a:rPr lang="fr-FR" sz="1200" dirty="0" err="1">
                <a:solidFill>
                  <a:srgbClr val="0070C0"/>
                </a:solidFill>
              </a:rPr>
              <a:t>it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2000 pixels </a:t>
            </a:r>
            <a:r>
              <a:rPr lang="fr-FR" sz="1200" dirty="0" err="1">
                <a:solidFill>
                  <a:srgbClr val="0070C0"/>
                </a:solidFill>
              </a:rPr>
              <a:t>closer</a:t>
            </a:r>
            <a:r>
              <a:rPr lang="fr-FR" sz="1200" dirty="0">
                <a:solidFill>
                  <a:srgbClr val="0070C0"/>
                </a:solidFill>
              </a:rPr>
              <a:t> on z</a:t>
            </a:r>
          </a:p>
          <a:p>
            <a:r>
              <a:rPr lang="fr-FR" sz="1200" dirty="0"/>
              <a:t>  translate(</a:t>
            </a:r>
            <a:r>
              <a:rPr lang="fr-FR" sz="1200" dirty="0" err="1"/>
              <a:t>width</a:t>
            </a:r>
            <a:r>
              <a:rPr lang="fr-FR" sz="1200" dirty="0"/>
              <a:t>/2, </a:t>
            </a:r>
            <a:r>
              <a:rPr lang="fr-FR" sz="1200" dirty="0" err="1"/>
              <a:t>height</a:t>
            </a:r>
            <a:r>
              <a:rPr lang="fr-FR" sz="1200" dirty="0"/>
              <a:t>/2, </a:t>
            </a:r>
            <a:r>
              <a:rPr lang="fr-FR" sz="1200" dirty="0" smtClean="0"/>
              <a:t>-2000</a:t>
            </a:r>
            <a:r>
              <a:rPr lang="fr-FR" sz="1200" dirty="0"/>
              <a:t>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flip the point cloud </a:t>
            </a:r>
            <a:r>
              <a:rPr lang="fr-FR" sz="1200" dirty="0" err="1">
                <a:solidFill>
                  <a:srgbClr val="0070C0"/>
                </a:solidFill>
              </a:rPr>
              <a:t>vertically</a:t>
            </a:r>
            <a:r>
              <a:rPr lang="fr-FR" sz="1200" dirty="0">
                <a:solidFill>
                  <a:srgbClr val="0070C0"/>
                </a:solidFill>
              </a:rPr>
              <a:t>: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rotateX</a:t>
            </a:r>
            <a:r>
              <a:rPr lang="fr-FR" sz="1200" dirty="0"/>
              <a:t>(radians(180));</a:t>
            </a:r>
          </a:p>
          <a:p>
            <a:endParaRPr lang="fr-FR" sz="1200" dirty="0" smtClean="0">
              <a:solidFill>
                <a:srgbClr val="0070C0"/>
              </a:solidFill>
            </a:endParaRPr>
          </a:p>
          <a:p>
            <a:r>
              <a:rPr lang="fr-FR" sz="1200" dirty="0" smtClean="0">
                <a:solidFill>
                  <a:srgbClr val="0070C0"/>
                </a:solidFill>
              </a:rPr>
              <a:t>// </a:t>
            </a:r>
            <a:r>
              <a:rPr lang="fr-FR" sz="1200" dirty="0" err="1">
                <a:solidFill>
                  <a:srgbClr val="0070C0"/>
                </a:solidFill>
              </a:rPr>
              <a:t>rotate</a:t>
            </a:r>
            <a:r>
              <a:rPr lang="fr-FR" sz="1200" dirty="0">
                <a:solidFill>
                  <a:srgbClr val="0070C0"/>
                </a:solidFill>
              </a:rPr>
              <a:t> about the y-axis and </a:t>
            </a:r>
            <a:r>
              <a:rPr lang="fr-FR" sz="1200" dirty="0" err="1">
                <a:solidFill>
                  <a:srgbClr val="0070C0"/>
                </a:solidFill>
              </a:rPr>
              <a:t>bump</a:t>
            </a:r>
            <a:r>
              <a:rPr lang="fr-FR" sz="1200" dirty="0">
                <a:solidFill>
                  <a:srgbClr val="0070C0"/>
                </a:solidFill>
              </a:rPr>
              <a:t> the rotation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rotateY</a:t>
            </a:r>
            <a:r>
              <a:rPr lang="fr-FR" sz="1200" dirty="0"/>
              <a:t>(radians(rotation));</a:t>
            </a:r>
          </a:p>
          <a:p>
            <a:r>
              <a:rPr lang="fr-FR" sz="1200" dirty="0"/>
              <a:t>  rotation++;</a:t>
            </a:r>
          </a:p>
          <a:p>
            <a:r>
              <a:rPr lang="fr-FR" sz="1200" dirty="0"/>
              <a:t>  stroke(255);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PVector</a:t>
            </a:r>
            <a:r>
              <a:rPr lang="fr-FR" sz="1200" dirty="0"/>
              <a:t>[] </a:t>
            </a:r>
            <a:r>
              <a:rPr lang="fr-FR" sz="1200" dirty="0" err="1"/>
              <a:t>depthPoints</a:t>
            </a:r>
            <a:r>
              <a:rPr lang="fr-FR" sz="1200" dirty="0"/>
              <a:t> = </a:t>
            </a:r>
            <a:r>
              <a:rPr lang="fr-FR" sz="1200" dirty="0" err="1"/>
              <a:t>kinect.depthMapRealWorld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notice: "i+=10"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only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every</a:t>
            </a:r>
            <a:r>
              <a:rPr lang="fr-FR" sz="1200" dirty="0">
                <a:solidFill>
                  <a:srgbClr val="0070C0"/>
                </a:solidFill>
              </a:rPr>
              <a:t> 10th point to </a:t>
            </a:r>
            <a:r>
              <a:rPr lang="fr-FR" sz="1200" dirty="0" err="1">
                <a:solidFill>
                  <a:srgbClr val="0070C0"/>
                </a:solidFill>
              </a:rPr>
              <a:t>make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things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faster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/>
              <a:t>  for (</a:t>
            </a:r>
            <a:r>
              <a:rPr lang="fr-FR" sz="1200" dirty="0" err="1"/>
              <a:t>int</a:t>
            </a:r>
            <a:r>
              <a:rPr lang="fr-FR" sz="1200" dirty="0"/>
              <a:t> i = 0; i &lt; </a:t>
            </a:r>
            <a:r>
              <a:rPr lang="fr-FR" sz="1200" dirty="0" err="1"/>
              <a:t>depthPoints.length</a:t>
            </a:r>
            <a:r>
              <a:rPr lang="fr-FR" sz="1200" dirty="0"/>
              <a:t>; i+=10) {</a:t>
            </a:r>
          </a:p>
          <a:p>
            <a:r>
              <a:rPr lang="fr-FR" sz="1200" dirty="0"/>
              <a:t>    </a:t>
            </a:r>
            <a:r>
              <a:rPr lang="fr-FR" sz="1200" dirty="0" err="1"/>
              <a:t>PVector</a:t>
            </a:r>
            <a:r>
              <a:rPr lang="fr-FR" sz="1200" dirty="0"/>
              <a:t> </a:t>
            </a:r>
            <a:r>
              <a:rPr lang="fr-FR" sz="1200" dirty="0" err="1"/>
              <a:t>currentPoint</a:t>
            </a:r>
            <a:r>
              <a:rPr lang="fr-FR" sz="1200" dirty="0"/>
              <a:t> = </a:t>
            </a:r>
            <a:r>
              <a:rPr lang="fr-FR" sz="1200" dirty="0" err="1"/>
              <a:t>depthPoints</a:t>
            </a:r>
            <a:r>
              <a:rPr lang="fr-FR" sz="1200" dirty="0"/>
              <a:t>[i];</a:t>
            </a:r>
          </a:p>
          <a:p>
            <a:r>
              <a:rPr lang="fr-FR" sz="1200" dirty="0"/>
              <a:t>    point(</a:t>
            </a:r>
            <a:r>
              <a:rPr lang="fr-FR" sz="1200" dirty="0" err="1"/>
              <a:t>currentPoint.x</a:t>
            </a:r>
            <a:r>
              <a:rPr lang="fr-FR" sz="1200" dirty="0"/>
              <a:t>, </a:t>
            </a:r>
            <a:r>
              <a:rPr lang="fr-FR" sz="1200" dirty="0" err="1"/>
              <a:t>currentPoint.y</a:t>
            </a:r>
            <a:r>
              <a:rPr lang="fr-FR" sz="1200" dirty="0"/>
              <a:t>, </a:t>
            </a:r>
            <a:r>
              <a:rPr lang="fr-FR" sz="1200" dirty="0" err="1"/>
              <a:t>currentPoint.z</a:t>
            </a:r>
            <a:r>
              <a:rPr lang="fr-FR" sz="1200" dirty="0"/>
              <a:t>);</a:t>
            </a:r>
          </a:p>
          <a:p>
            <a:r>
              <a:rPr lang="fr-FR" sz="1200" dirty="0"/>
              <a:t>  }</a:t>
            </a:r>
          </a:p>
          <a:p>
            <a:r>
              <a:rPr lang="fr-FR" sz="1200" dirty="0"/>
              <a:t>}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411760" y="1488216"/>
            <a:ext cx="3239852" cy="2592288"/>
            <a:chOff x="3338093" y="1526956"/>
            <a:chExt cx="3239852" cy="2592288"/>
          </a:xfrm>
        </p:grpSpPr>
        <p:grpSp>
          <p:nvGrpSpPr>
            <p:cNvPr id="7" name="Groupe 6"/>
            <p:cNvGrpSpPr/>
            <p:nvPr/>
          </p:nvGrpSpPr>
          <p:grpSpPr>
            <a:xfrm>
              <a:off x="3338093" y="1526956"/>
              <a:ext cx="3239852" cy="2592288"/>
              <a:chOff x="3338093" y="1526956"/>
              <a:chExt cx="3239852" cy="25922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878661" y="1526956"/>
                <a:ext cx="1800200" cy="1728192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7" name="Groupe 36"/>
              <p:cNvGrpSpPr/>
              <p:nvPr/>
            </p:nvGrpSpPr>
            <p:grpSpPr>
              <a:xfrm>
                <a:off x="3338093" y="2391052"/>
                <a:ext cx="3239852" cy="1728192"/>
                <a:chOff x="2339752" y="1844824"/>
                <a:chExt cx="3239852" cy="1728192"/>
              </a:xfrm>
            </p:grpSpPr>
            <p:cxnSp>
              <p:nvCxnSpPr>
                <p:cNvPr id="39" name="Connecteur droit avec flèche 38"/>
                <p:cNvCxnSpPr/>
                <p:nvPr/>
              </p:nvCxnSpPr>
              <p:spPr>
                <a:xfrm flipH="1">
                  <a:off x="2339752" y="1844824"/>
                  <a:ext cx="1439652" cy="50405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avec flèche 39"/>
                <p:cNvCxnSpPr/>
                <p:nvPr/>
              </p:nvCxnSpPr>
              <p:spPr>
                <a:xfrm>
                  <a:off x="3779404" y="1844824"/>
                  <a:ext cx="0" cy="172819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avec flèche 40"/>
                <p:cNvCxnSpPr/>
                <p:nvPr/>
              </p:nvCxnSpPr>
              <p:spPr>
                <a:xfrm flipV="1">
                  <a:off x="3779404" y="1844824"/>
                  <a:ext cx="1800200" cy="59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ZoneTexte 41"/>
                <p:cNvSpPr txBox="1"/>
                <p:nvPr/>
              </p:nvSpPr>
              <p:spPr>
                <a:xfrm>
                  <a:off x="5219564" y="1927865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x</a:t>
                  </a: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3779404" y="3242682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y</a:t>
                  </a:r>
                  <a:endParaRPr lang="fr-FR" sz="1200" dirty="0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>
                <a:xfrm>
                  <a:off x="2339752" y="2418152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z</a:t>
                  </a:r>
                  <a:endParaRPr lang="fr-FR" sz="1200" dirty="0"/>
                </a:p>
              </p:txBody>
            </p:sp>
          </p:grpSp>
        </p:grpSp>
        <p:sp>
          <p:nvSpPr>
            <p:cNvPr id="47" name="ZoneTexte 46"/>
            <p:cNvSpPr txBox="1"/>
            <p:nvPr/>
          </p:nvSpPr>
          <p:spPr>
            <a:xfrm>
              <a:off x="4382717" y="2120003"/>
              <a:ext cx="14049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(w/2,h/2,-2000)</a:t>
              </a:r>
              <a:endParaRPr lang="fr-FR" sz="1200" dirty="0"/>
            </a:p>
          </p:txBody>
        </p:sp>
      </p:grpSp>
      <p:sp>
        <p:nvSpPr>
          <p:cNvPr id="51" name="Rectangle à coins arrondis 50"/>
          <p:cNvSpPr/>
          <p:nvPr/>
        </p:nvSpPr>
        <p:spPr>
          <a:xfrm>
            <a:off x="180202" y="3834007"/>
            <a:ext cx="2519590" cy="216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52" name="Connecteur droit 51"/>
          <p:cNvCxnSpPr>
            <a:stCxn id="51" idx="3"/>
            <a:endCxn id="53" idx="1"/>
          </p:cNvCxnSpPr>
          <p:nvPr/>
        </p:nvCxnSpPr>
        <p:spPr>
          <a:xfrm>
            <a:off x="2699792" y="3942007"/>
            <a:ext cx="2306345" cy="12151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5006137" y="4725144"/>
            <a:ext cx="2943012" cy="86409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Rotation de 180° autour de l’axe des X 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6193196" y="692696"/>
            <a:ext cx="2699284" cy="2581255"/>
            <a:chOff x="3878661" y="673893"/>
            <a:chExt cx="2699284" cy="2581255"/>
          </a:xfrm>
        </p:grpSpPr>
        <p:grpSp>
          <p:nvGrpSpPr>
            <p:cNvPr id="57" name="Groupe 56"/>
            <p:cNvGrpSpPr/>
            <p:nvPr/>
          </p:nvGrpSpPr>
          <p:grpSpPr>
            <a:xfrm>
              <a:off x="3878661" y="673893"/>
              <a:ext cx="2699284" cy="2581255"/>
              <a:chOff x="3878661" y="673893"/>
              <a:chExt cx="2699284" cy="258125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878661" y="1526956"/>
                <a:ext cx="1800200" cy="1728192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0" name="Groupe 59"/>
              <p:cNvGrpSpPr/>
              <p:nvPr/>
            </p:nvGrpSpPr>
            <p:grpSpPr>
              <a:xfrm>
                <a:off x="4777745" y="673893"/>
                <a:ext cx="1800200" cy="2077199"/>
                <a:chOff x="3779404" y="127665"/>
                <a:chExt cx="1800200" cy="2077199"/>
              </a:xfrm>
            </p:grpSpPr>
            <p:cxnSp>
              <p:nvCxnSpPr>
                <p:cNvPr id="61" name="Connecteur droit avec flèche 60"/>
                <p:cNvCxnSpPr/>
                <p:nvPr/>
              </p:nvCxnSpPr>
              <p:spPr>
                <a:xfrm flipH="1">
                  <a:off x="3791202" y="1351801"/>
                  <a:ext cx="1439652" cy="504056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avec flèche 61"/>
                <p:cNvCxnSpPr/>
                <p:nvPr/>
              </p:nvCxnSpPr>
              <p:spPr>
                <a:xfrm flipV="1">
                  <a:off x="3791202" y="127665"/>
                  <a:ext cx="0" cy="172819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avec flèche 62"/>
                <p:cNvCxnSpPr/>
                <p:nvPr/>
              </p:nvCxnSpPr>
              <p:spPr>
                <a:xfrm flipV="1">
                  <a:off x="3779404" y="1844824"/>
                  <a:ext cx="1800200" cy="59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ZoneTexte 63"/>
                <p:cNvSpPr txBox="1"/>
                <p:nvPr/>
              </p:nvSpPr>
              <p:spPr>
                <a:xfrm>
                  <a:off x="5219564" y="1927865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x</a:t>
                  </a:r>
                </a:p>
              </p:txBody>
            </p:sp>
            <p:sp>
              <p:nvSpPr>
                <p:cNvPr id="65" name="ZoneTexte 64"/>
                <p:cNvSpPr txBox="1"/>
                <p:nvPr/>
              </p:nvSpPr>
              <p:spPr>
                <a:xfrm>
                  <a:off x="3845856" y="545248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y</a:t>
                  </a:r>
                  <a:endParaRPr lang="fr-FR" sz="1200" dirty="0"/>
                </a:p>
              </p:txBody>
            </p:sp>
            <p:sp>
              <p:nvSpPr>
                <p:cNvPr id="66" name="ZoneTexte 65"/>
                <p:cNvSpPr txBox="1"/>
                <p:nvPr/>
              </p:nvSpPr>
              <p:spPr>
                <a:xfrm>
                  <a:off x="4801126" y="1074802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z</a:t>
                  </a:r>
                  <a:endParaRPr lang="fr-FR" sz="1200" dirty="0"/>
                </a:p>
              </p:txBody>
            </p:sp>
          </p:grpSp>
        </p:grpSp>
        <p:sp>
          <p:nvSpPr>
            <p:cNvPr id="58" name="ZoneTexte 57"/>
            <p:cNvSpPr txBox="1"/>
            <p:nvPr/>
          </p:nvSpPr>
          <p:spPr>
            <a:xfrm>
              <a:off x="4476670" y="2525894"/>
              <a:ext cx="14049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(w/2,h/2,-2000)</a:t>
              </a:r>
              <a:endParaRPr lang="fr-FR" sz="1200" dirty="0"/>
            </a:p>
          </p:txBody>
        </p:sp>
      </p:grpSp>
      <p:sp>
        <p:nvSpPr>
          <p:cNvPr id="12" name="Flèche courbée vers le bas 11"/>
          <p:cNvSpPr/>
          <p:nvPr/>
        </p:nvSpPr>
        <p:spPr>
          <a:xfrm rot="16140000">
            <a:off x="2965197" y="1840388"/>
            <a:ext cx="996407" cy="758749"/>
          </a:xfrm>
          <a:prstGeom prst="curvedDownArrow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droite rayée 12"/>
          <p:cNvSpPr/>
          <p:nvPr/>
        </p:nvSpPr>
        <p:spPr>
          <a:xfrm>
            <a:off x="5291572" y="1778332"/>
            <a:ext cx="576572" cy="3029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0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12" grpId="0" animBg="1"/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7693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import </a:t>
            </a:r>
            <a:r>
              <a:rPr lang="fr-FR" sz="1200" dirty="0" err="1"/>
              <a:t>processing.opengl</a:t>
            </a:r>
            <a:r>
              <a:rPr lang="fr-FR" sz="1200" dirty="0"/>
              <a:t>.*;</a:t>
            </a:r>
          </a:p>
          <a:p>
            <a:r>
              <a:rPr lang="fr-FR" sz="1200" dirty="0"/>
              <a:t>import </a:t>
            </a:r>
            <a:r>
              <a:rPr lang="fr-FR" sz="1200" dirty="0" err="1"/>
              <a:t>SimpleOpenNI</a:t>
            </a:r>
            <a:r>
              <a:rPr lang="fr-FR" sz="1200" dirty="0"/>
              <a:t>.*;</a:t>
            </a:r>
          </a:p>
          <a:p>
            <a:endParaRPr lang="fr-FR" sz="1200" dirty="0"/>
          </a:p>
          <a:p>
            <a:r>
              <a:rPr lang="fr-FR" sz="1200" dirty="0" err="1"/>
              <a:t>SimpleOpenNI</a:t>
            </a:r>
            <a:r>
              <a:rPr lang="fr-FR" sz="1200" dirty="0"/>
              <a:t> </a:t>
            </a:r>
            <a:r>
              <a:rPr lang="fr-FR" sz="1200" dirty="0" err="1"/>
              <a:t>kinect</a:t>
            </a:r>
            <a:r>
              <a:rPr lang="fr-FR" sz="1200" dirty="0"/>
              <a:t>;</a:t>
            </a:r>
          </a:p>
          <a:p>
            <a:endParaRPr lang="fr-FR" sz="1200" dirty="0"/>
          </a:p>
          <a:p>
            <a:r>
              <a:rPr lang="fr-FR" sz="1200" dirty="0">
                <a:solidFill>
                  <a:srgbClr val="0070C0"/>
                </a:solidFill>
              </a:rPr>
              <a:t>// variable to </a:t>
            </a:r>
            <a:r>
              <a:rPr lang="fr-FR" sz="1200" dirty="0" err="1">
                <a:solidFill>
                  <a:srgbClr val="0070C0"/>
                </a:solidFill>
              </a:rPr>
              <a:t>hold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our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current</a:t>
            </a:r>
            <a:r>
              <a:rPr lang="fr-FR" sz="1200" dirty="0">
                <a:solidFill>
                  <a:srgbClr val="0070C0"/>
                </a:solidFill>
              </a:rPr>
              <a:t> rotation </a:t>
            </a:r>
            <a:r>
              <a:rPr lang="fr-FR" sz="1200" dirty="0" err="1">
                <a:solidFill>
                  <a:srgbClr val="0070C0"/>
                </a:solidFill>
              </a:rPr>
              <a:t>represented</a:t>
            </a:r>
            <a:r>
              <a:rPr lang="fr-FR" sz="1200" dirty="0">
                <a:solidFill>
                  <a:srgbClr val="0070C0"/>
                </a:solidFill>
              </a:rPr>
              <a:t> in </a:t>
            </a:r>
            <a:r>
              <a:rPr lang="fr-FR" sz="1200" dirty="0" err="1">
                <a:solidFill>
                  <a:srgbClr val="0070C0"/>
                </a:solidFill>
              </a:rPr>
              <a:t>degrees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 err="1"/>
              <a:t>float</a:t>
            </a:r>
            <a:r>
              <a:rPr lang="fr-FR" sz="1200" dirty="0"/>
              <a:t> rotation = 0;</a:t>
            </a:r>
          </a:p>
          <a:p>
            <a:endParaRPr lang="fr-FR" sz="1200" dirty="0"/>
          </a:p>
          <a:p>
            <a:r>
              <a:rPr lang="fr-FR" sz="1200" dirty="0" err="1"/>
              <a:t>void</a:t>
            </a:r>
            <a:r>
              <a:rPr lang="fr-FR" sz="1200" dirty="0"/>
              <a:t> setup() {</a:t>
            </a:r>
          </a:p>
          <a:p>
            <a:r>
              <a:rPr lang="fr-FR" sz="1200" dirty="0"/>
              <a:t>  size(1024, 768, OPENGL);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</a:t>
            </a:r>
            <a:r>
              <a:rPr lang="fr-FR" sz="1200" dirty="0"/>
              <a:t> = new </a:t>
            </a:r>
            <a:r>
              <a:rPr lang="fr-FR" sz="1200" dirty="0" err="1"/>
              <a:t>SimpleOpenNI</a:t>
            </a:r>
            <a:r>
              <a:rPr lang="fr-FR" sz="1200" dirty="0"/>
              <a:t>(</a:t>
            </a:r>
            <a:r>
              <a:rPr lang="fr-FR" sz="1200" dirty="0" err="1"/>
              <a:t>this</a:t>
            </a:r>
            <a:r>
              <a:rPr lang="fr-FR" sz="1200" dirty="0"/>
              <a:t>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kinect.enableDepth</a:t>
            </a:r>
            <a:r>
              <a:rPr lang="fr-FR" sz="1200" dirty="0"/>
              <a:t>();</a:t>
            </a:r>
          </a:p>
          <a:p>
            <a:r>
              <a:rPr lang="fr-FR" sz="1200" dirty="0"/>
              <a:t>}</a:t>
            </a:r>
          </a:p>
          <a:p>
            <a:r>
              <a:rPr lang="fr-FR" sz="1200" dirty="0" err="1"/>
              <a:t>void</a:t>
            </a:r>
            <a:r>
              <a:rPr lang="fr-FR" sz="1200" dirty="0"/>
              <a:t> </a:t>
            </a:r>
            <a:r>
              <a:rPr lang="fr-FR" sz="1200" dirty="0" err="1"/>
              <a:t>draw</a:t>
            </a:r>
            <a:r>
              <a:rPr lang="fr-FR" sz="1200" dirty="0"/>
              <a:t>() {</a:t>
            </a:r>
          </a:p>
          <a:p>
            <a:r>
              <a:rPr lang="fr-FR" sz="1200" dirty="0"/>
              <a:t>  background(0);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kinect.update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prepare</a:t>
            </a:r>
            <a:r>
              <a:rPr lang="fr-FR" sz="1200" dirty="0">
                <a:solidFill>
                  <a:srgbClr val="0070C0"/>
                </a:solidFill>
              </a:rPr>
              <a:t> to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centered</a:t>
            </a:r>
            <a:r>
              <a:rPr lang="fr-FR" sz="1200" dirty="0">
                <a:solidFill>
                  <a:srgbClr val="0070C0"/>
                </a:solidFill>
              </a:rPr>
              <a:t> in x-y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pull </a:t>
            </a:r>
            <a:r>
              <a:rPr lang="fr-FR" sz="1200" dirty="0" err="1">
                <a:solidFill>
                  <a:srgbClr val="0070C0"/>
                </a:solidFill>
              </a:rPr>
              <a:t>it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2000 pixels </a:t>
            </a:r>
            <a:r>
              <a:rPr lang="fr-FR" sz="1200" dirty="0" err="1">
                <a:solidFill>
                  <a:srgbClr val="0070C0"/>
                </a:solidFill>
              </a:rPr>
              <a:t>closer</a:t>
            </a:r>
            <a:r>
              <a:rPr lang="fr-FR" sz="1200" dirty="0">
                <a:solidFill>
                  <a:srgbClr val="0070C0"/>
                </a:solidFill>
              </a:rPr>
              <a:t> on z</a:t>
            </a:r>
          </a:p>
          <a:p>
            <a:r>
              <a:rPr lang="fr-FR" sz="1200" dirty="0"/>
              <a:t>  translate(</a:t>
            </a:r>
            <a:r>
              <a:rPr lang="fr-FR" sz="1200" dirty="0" err="1"/>
              <a:t>width</a:t>
            </a:r>
            <a:r>
              <a:rPr lang="fr-FR" sz="1200" dirty="0"/>
              <a:t>/2, </a:t>
            </a:r>
            <a:r>
              <a:rPr lang="fr-FR" sz="1200" dirty="0" err="1"/>
              <a:t>height</a:t>
            </a:r>
            <a:r>
              <a:rPr lang="fr-FR" sz="1200" dirty="0"/>
              <a:t>/2, </a:t>
            </a:r>
            <a:r>
              <a:rPr lang="fr-FR" sz="1200" dirty="0" smtClean="0"/>
              <a:t>-2000</a:t>
            </a:r>
            <a:r>
              <a:rPr lang="fr-FR" sz="1200" dirty="0"/>
              <a:t>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flip the point cloud </a:t>
            </a:r>
            <a:r>
              <a:rPr lang="fr-FR" sz="1200" dirty="0" err="1">
                <a:solidFill>
                  <a:srgbClr val="0070C0"/>
                </a:solidFill>
              </a:rPr>
              <a:t>vertically</a:t>
            </a:r>
            <a:r>
              <a:rPr lang="fr-FR" sz="1200" dirty="0">
                <a:solidFill>
                  <a:srgbClr val="0070C0"/>
                </a:solidFill>
              </a:rPr>
              <a:t>: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rotateX</a:t>
            </a:r>
            <a:r>
              <a:rPr lang="fr-FR" sz="1200" dirty="0"/>
              <a:t>(radians(180));</a:t>
            </a:r>
          </a:p>
          <a:p>
            <a:endParaRPr lang="fr-FR" sz="1200" dirty="0" smtClean="0">
              <a:solidFill>
                <a:srgbClr val="0070C0"/>
              </a:solidFill>
            </a:endParaRPr>
          </a:p>
          <a:p>
            <a:r>
              <a:rPr lang="fr-FR" sz="1200" dirty="0" smtClean="0">
                <a:solidFill>
                  <a:srgbClr val="0070C0"/>
                </a:solidFill>
              </a:rPr>
              <a:t>// </a:t>
            </a:r>
            <a:r>
              <a:rPr lang="fr-FR" sz="1200" dirty="0" err="1">
                <a:solidFill>
                  <a:srgbClr val="0070C0"/>
                </a:solidFill>
              </a:rPr>
              <a:t>rotate</a:t>
            </a:r>
            <a:r>
              <a:rPr lang="fr-FR" sz="1200" dirty="0">
                <a:solidFill>
                  <a:srgbClr val="0070C0"/>
                </a:solidFill>
              </a:rPr>
              <a:t> about the y-axis and </a:t>
            </a:r>
            <a:r>
              <a:rPr lang="fr-FR" sz="1200" dirty="0" err="1">
                <a:solidFill>
                  <a:srgbClr val="0070C0"/>
                </a:solidFill>
              </a:rPr>
              <a:t>bump</a:t>
            </a:r>
            <a:r>
              <a:rPr lang="fr-FR" sz="1200" dirty="0">
                <a:solidFill>
                  <a:srgbClr val="0070C0"/>
                </a:solidFill>
              </a:rPr>
              <a:t> the rotation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rotateY</a:t>
            </a:r>
            <a:r>
              <a:rPr lang="fr-FR" sz="1200" dirty="0"/>
              <a:t>(radians(rotation));</a:t>
            </a:r>
          </a:p>
          <a:p>
            <a:r>
              <a:rPr lang="fr-FR" sz="1200" dirty="0"/>
              <a:t>  rotation++;</a:t>
            </a:r>
          </a:p>
          <a:p>
            <a:r>
              <a:rPr lang="fr-FR" sz="1200" dirty="0"/>
              <a:t>  stroke(255);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PVector</a:t>
            </a:r>
            <a:r>
              <a:rPr lang="fr-FR" sz="1200" dirty="0"/>
              <a:t>[] </a:t>
            </a:r>
            <a:r>
              <a:rPr lang="fr-FR" sz="1200" dirty="0" err="1"/>
              <a:t>depthPoints</a:t>
            </a:r>
            <a:r>
              <a:rPr lang="fr-FR" sz="1200" dirty="0"/>
              <a:t> = </a:t>
            </a:r>
            <a:r>
              <a:rPr lang="fr-FR" sz="1200" dirty="0" err="1"/>
              <a:t>kinect.depthMapRealWorld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notice: "i+=10"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only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every</a:t>
            </a:r>
            <a:r>
              <a:rPr lang="fr-FR" sz="1200" dirty="0">
                <a:solidFill>
                  <a:srgbClr val="0070C0"/>
                </a:solidFill>
              </a:rPr>
              <a:t> 10th point to </a:t>
            </a:r>
            <a:r>
              <a:rPr lang="fr-FR" sz="1200" dirty="0" err="1">
                <a:solidFill>
                  <a:srgbClr val="0070C0"/>
                </a:solidFill>
              </a:rPr>
              <a:t>make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things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faster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/>
              <a:t>  for (</a:t>
            </a:r>
            <a:r>
              <a:rPr lang="fr-FR" sz="1200" dirty="0" err="1"/>
              <a:t>int</a:t>
            </a:r>
            <a:r>
              <a:rPr lang="fr-FR" sz="1200" dirty="0"/>
              <a:t> i = 0; i &lt; </a:t>
            </a:r>
            <a:r>
              <a:rPr lang="fr-FR" sz="1200" dirty="0" err="1"/>
              <a:t>depthPoints.length</a:t>
            </a:r>
            <a:r>
              <a:rPr lang="fr-FR" sz="1200" dirty="0"/>
              <a:t>; i+=10) {</a:t>
            </a:r>
          </a:p>
          <a:p>
            <a:r>
              <a:rPr lang="fr-FR" sz="1200" dirty="0"/>
              <a:t>    </a:t>
            </a:r>
            <a:r>
              <a:rPr lang="fr-FR" sz="1200" dirty="0" err="1"/>
              <a:t>PVector</a:t>
            </a:r>
            <a:r>
              <a:rPr lang="fr-FR" sz="1200" dirty="0"/>
              <a:t> </a:t>
            </a:r>
            <a:r>
              <a:rPr lang="fr-FR" sz="1200" dirty="0" err="1"/>
              <a:t>currentPoint</a:t>
            </a:r>
            <a:r>
              <a:rPr lang="fr-FR" sz="1200" dirty="0"/>
              <a:t> = </a:t>
            </a:r>
            <a:r>
              <a:rPr lang="fr-FR" sz="1200" dirty="0" err="1"/>
              <a:t>depthPoints</a:t>
            </a:r>
            <a:r>
              <a:rPr lang="fr-FR" sz="1200" dirty="0"/>
              <a:t>[i];</a:t>
            </a:r>
          </a:p>
          <a:p>
            <a:r>
              <a:rPr lang="fr-FR" sz="1200" dirty="0"/>
              <a:t>    point(</a:t>
            </a:r>
            <a:r>
              <a:rPr lang="fr-FR" sz="1200" dirty="0" err="1"/>
              <a:t>currentPoint.x</a:t>
            </a:r>
            <a:r>
              <a:rPr lang="fr-FR" sz="1200" dirty="0"/>
              <a:t>, </a:t>
            </a:r>
            <a:r>
              <a:rPr lang="fr-FR" sz="1200" dirty="0" err="1"/>
              <a:t>currentPoint.y</a:t>
            </a:r>
            <a:r>
              <a:rPr lang="fr-FR" sz="1200" dirty="0"/>
              <a:t>, </a:t>
            </a:r>
            <a:r>
              <a:rPr lang="fr-FR" sz="1200" dirty="0" err="1"/>
              <a:t>currentPoint.z</a:t>
            </a:r>
            <a:r>
              <a:rPr lang="fr-FR" sz="1200" dirty="0"/>
              <a:t>);</a:t>
            </a:r>
          </a:p>
          <a:p>
            <a:r>
              <a:rPr lang="fr-FR" sz="1200" dirty="0"/>
              <a:t>  }</a:t>
            </a:r>
          </a:p>
          <a:p>
            <a:r>
              <a:rPr lang="fr-FR" sz="1200" dirty="0"/>
              <a:t>}</a:t>
            </a:r>
          </a:p>
        </p:txBody>
      </p:sp>
      <p:sp>
        <p:nvSpPr>
          <p:cNvPr id="51" name="Rectangle à coins arrondis 50"/>
          <p:cNvSpPr/>
          <p:nvPr/>
        </p:nvSpPr>
        <p:spPr>
          <a:xfrm>
            <a:off x="245719" y="4365104"/>
            <a:ext cx="2519590" cy="216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52" name="Connecteur droit 51"/>
          <p:cNvCxnSpPr>
            <a:stCxn id="51" idx="3"/>
            <a:endCxn id="53" idx="1"/>
          </p:cNvCxnSpPr>
          <p:nvPr/>
        </p:nvCxnSpPr>
        <p:spPr>
          <a:xfrm>
            <a:off x="2765309" y="4473104"/>
            <a:ext cx="2240827" cy="6840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5006136" y="4725144"/>
            <a:ext cx="3598311" cy="86409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Rotation de d’un angle « rotation » autour de l’axe y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4019864" y="1201125"/>
            <a:ext cx="3170579" cy="2581255"/>
            <a:chOff x="3407366" y="673893"/>
            <a:chExt cx="3170579" cy="2581255"/>
          </a:xfrm>
        </p:grpSpPr>
        <p:grpSp>
          <p:nvGrpSpPr>
            <p:cNvPr id="57" name="Groupe 56"/>
            <p:cNvGrpSpPr/>
            <p:nvPr/>
          </p:nvGrpSpPr>
          <p:grpSpPr>
            <a:xfrm>
              <a:off x="3878661" y="673893"/>
              <a:ext cx="2699284" cy="2581255"/>
              <a:chOff x="3878661" y="673893"/>
              <a:chExt cx="2699284" cy="258125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878661" y="1526956"/>
                <a:ext cx="1800200" cy="1728192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0" name="Groupe 59"/>
              <p:cNvGrpSpPr/>
              <p:nvPr/>
            </p:nvGrpSpPr>
            <p:grpSpPr>
              <a:xfrm>
                <a:off x="4777745" y="673893"/>
                <a:ext cx="1800200" cy="2077199"/>
                <a:chOff x="3779404" y="127665"/>
                <a:chExt cx="1800200" cy="2077199"/>
              </a:xfrm>
            </p:grpSpPr>
            <p:cxnSp>
              <p:nvCxnSpPr>
                <p:cNvPr id="61" name="Connecteur droit avec flèche 60"/>
                <p:cNvCxnSpPr/>
                <p:nvPr/>
              </p:nvCxnSpPr>
              <p:spPr>
                <a:xfrm flipH="1">
                  <a:off x="3791202" y="1351801"/>
                  <a:ext cx="1439652" cy="504056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avec flèche 61"/>
                <p:cNvCxnSpPr/>
                <p:nvPr/>
              </p:nvCxnSpPr>
              <p:spPr>
                <a:xfrm flipV="1">
                  <a:off x="3791202" y="127665"/>
                  <a:ext cx="0" cy="172819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avec flèche 62"/>
                <p:cNvCxnSpPr/>
                <p:nvPr/>
              </p:nvCxnSpPr>
              <p:spPr>
                <a:xfrm flipV="1">
                  <a:off x="3779404" y="1844824"/>
                  <a:ext cx="1800200" cy="59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ZoneTexte 63"/>
                <p:cNvSpPr txBox="1"/>
                <p:nvPr/>
              </p:nvSpPr>
              <p:spPr>
                <a:xfrm>
                  <a:off x="5219564" y="1927865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x</a:t>
                  </a:r>
                </a:p>
              </p:txBody>
            </p:sp>
            <p:sp>
              <p:nvSpPr>
                <p:cNvPr id="65" name="ZoneTexte 64"/>
                <p:cNvSpPr txBox="1"/>
                <p:nvPr/>
              </p:nvSpPr>
              <p:spPr>
                <a:xfrm>
                  <a:off x="3845856" y="545248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y</a:t>
                  </a:r>
                  <a:endParaRPr lang="fr-FR" sz="1200" dirty="0"/>
                </a:p>
              </p:txBody>
            </p:sp>
            <p:sp>
              <p:nvSpPr>
                <p:cNvPr id="66" name="ZoneTexte 65"/>
                <p:cNvSpPr txBox="1"/>
                <p:nvPr/>
              </p:nvSpPr>
              <p:spPr>
                <a:xfrm>
                  <a:off x="4801126" y="1074802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z</a:t>
                  </a:r>
                  <a:endParaRPr lang="fr-FR" sz="1200" dirty="0"/>
                </a:p>
              </p:txBody>
            </p:sp>
          </p:grpSp>
        </p:grpSp>
        <p:sp>
          <p:nvSpPr>
            <p:cNvPr id="58" name="ZoneTexte 57"/>
            <p:cNvSpPr txBox="1"/>
            <p:nvPr/>
          </p:nvSpPr>
          <p:spPr>
            <a:xfrm>
              <a:off x="3407366" y="2011557"/>
              <a:ext cx="14049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(w/2,h/2,-2000)</a:t>
              </a:r>
              <a:endParaRPr lang="fr-FR" sz="1200" dirty="0"/>
            </a:p>
          </p:txBody>
        </p:sp>
      </p:grpSp>
      <p:sp>
        <p:nvSpPr>
          <p:cNvPr id="10" name="Flèche en arc 9"/>
          <p:cNvSpPr/>
          <p:nvPr/>
        </p:nvSpPr>
        <p:spPr>
          <a:xfrm rot="8545953">
            <a:off x="5985417" y="2318637"/>
            <a:ext cx="702005" cy="79208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en arc 34"/>
          <p:cNvSpPr/>
          <p:nvPr/>
        </p:nvSpPr>
        <p:spPr>
          <a:xfrm rot="10800000">
            <a:off x="5008863" y="2545111"/>
            <a:ext cx="702005" cy="79208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10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06" y="1988840"/>
            <a:ext cx="207383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33" y="1814030"/>
            <a:ext cx="4608512" cy="25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37833" y="2066945"/>
            <a:ext cx="4715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000" dirty="0" smtClean="0"/>
              <a:t>Travailler sur l’image en profondeur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30" y="3022309"/>
            <a:ext cx="465931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090130" y="3246147"/>
            <a:ext cx="4659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000" dirty="0" smtClean="0"/>
              <a:t>Travailler avec les nuages de points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33" y="4350673"/>
            <a:ext cx="4623618" cy="51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083489" y="4638705"/>
            <a:ext cx="57971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000" dirty="0" smtClean="0"/>
              <a:t>Travailler avec les données du squelette (articulations du corps)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0" y="5784393"/>
            <a:ext cx="4508784" cy="2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5177" y="6142269"/>
            <a:ext cx="5797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Fabrication d’un scanner 3D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" y="748735"/>
            <a:ext cx="4066363" cy="2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9552" y="1004335"/>
            <a:ext cx="4715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Qu’est-ce que la </a:t>
            </a:r>
            <a:r>
              <a:rPr lang="fr-FR" sz="2000" dirty="0" err="1" smtClean="0"/>
              <a:t>kinect</a:t>
            </a:r>
            <a:r>
              <a:rPr lang="fr-FR" sz="2000" dirty="0" smtClean="0"/>
              <a:t> ?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2016" y="0"/>
            <a:ext cx="821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</a:rPr>
              <a:t>Structure du tutoriel</a:t>
            </a:r>
            <a:endParaRPr lang="fr-FR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70328" y="12534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7693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import </a:t>
            </a:r>
            <a:r>
              <a:rPr lang="fr-FR" sz="1200" dirty="0" err="1"/>
              <a:t>processing.opengl</a:t>
            </a:r>
            <a:r>
              <a:rPr lang="fr-FR" sz="1200" dirty="0"/>
              <a:t>.*;</a:t>
            </a:r>
          </a:p>
          <a:p>
            <a:r>
              <a:rPr lang="fr-FR" sz="1200" dirty="0"/>
              <a:t>import </a:t>
            </a:r>
            <a:r>
              <a:rPr lang="fr-FR" sz="1200" dirty="0" err="1"/>
              <a:t>SimpleOpenNI</a:t>
            </a:r>
            <a:r>
              <a:rPr lang="fr-FR" sz="1200" dirty="0"/>
              <a:t>.*;</a:t>
            </a:r>
          </a:p>
          <a:p>
            <a:endParaRPr lang="fr-FR" sz="1200" dirty="0"/>
          </a:p>
          <a:p>
            <a:r>
              <a:rPr lang="fr-FR" sz="1200" dirty="0" err="1"/>
              <a:t>SimpleOpenNI</a:t>
            </a:r>
            <a:r>
              <a:rPr lang="fr-FR" sz="1200" dirty="0"/>
              <a:t> </a:t>
            </a:r>
            <a:r>
              <a:rPr lang="fr-FR" sz="1200" dirty="0" err="1"/>
              <a:t>kinect</a:t>
            </a:r>
            <a:r>
              <a:rPr lang="fr-FR" sz="1200" dirty="0"/>
              <a:t>;</a:t>
            </a:r>
          </a:p>
          <a:p>
            <a:endParaRPr lang="fr-FR" sz="1200" dirty="0"/>
          </a:p>
          <a:p>
            <a:r>
              <a:rPr lang="fr-FR" sz="1200" dirty="0">
                <a:solidFill>
                  <a:srgbClr val="0070C0"/>
                </a:solidFill>
              </a:rPr>
              <a:t>// variable to </a:t>
            </a:r>
            <a:r>
              <a:rPr lang="fr-FR" sz="1200" dirty="0" err="1">
                <a:solidFill>
                  <a:srgbClr val="0070C0"/>
                </a:solidFill>
              </a:rPr>
              <a:t>hold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our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current</a:t>
            </a:r>
            <a:r>
              <a:rPr lang="fr-FR" sz="1200" dirty="0">
                <a:solidFill>
                  <a:srgbClr val="0070C0"/>
                </a:solidFill>
              </a:rPr>
              <a:t> rotation </a:t>
            </a:r>
            <a:r>
              <a:rPr lang="fr-FR" sz="1200" dirty="0" err="1">
                <a:solidFill>
                  <a:srgbClr val="0070C0"/>
                </a:solidFill>
              </a:rPr>
              <a:t>represented</a:t>
            </a:r>
            <a:r>
              <a:rPr lang="fr-FR" sz="1200" dirty="0">
                <a:solidFill>
                  <a:srgbClr val="0070C0"/>
                </a:solidFill>
              </a:rPr>
              <a:t> in </a:t>
            </a:r>
            <a:r>
              <a:rPr lang="fr-FR" sz="1200" dirty="0" err="1">
                <a:solidFill>
                  <a:srgbClr val="0070C0"/>
                </a:solidFill>
              </a:rPr>
              <a:t>degrees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 err="1"/>
              <a:t>float</a:t>
            </a:r>
            <a:r>
              <a:rPr lang="fr-FR" sz="1200" dirty="0"/>
              <a:t> rotation = 0;</a:t>
            </a:r>
          </a:p>
          <a:p>
            <a:endParaRPr lang="fr-FR" sz="1200" dirty="0"/>
          </a:p>
          <a:p>
            <a:r>
              <a:rPr lang="fr-FR" sz="1200" dirty="0" err="1"/>
              <a:t>void</a:t>
            </a:r>
            <a:r>
              <a:rPr lang="fr-FR" sz="1200" dirty="0"/>
              <a:t> setup() {</a:t>
            </a:r>
          </a:p>
          <a:p>
            <a:r>
              <a:rPr lang="fr-FR" sz="1200" dirty="0"/>
              <a:t>  size(1024, 768, OPENGL);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</a:t>
            </a:r>
            <a:r>
              <a:rPr lang="fr-FR" sz="1200" dirty="0"/>
              <a:t> = new </a:t>
            </a:r>
            <a:r>
              <a:rPr lang="fr-FR" sz="1200" dirty="0" err="1"/>
              <a:t>SimpleOpenNI</a:t>
            </a:r>
            <a:r>
              <a:rPr lang="fr-FR" sz="1200" dirty="0"/>
              <a:t>(</a:t>
            </a:r>
            <a:r>
              <a:rPr lang="fr-FR" sz="1200" dirty="0" err="1"/>
              <a:t>this</a:t>
            </a:r>
            <a:r>
              <a:rPr lang="fr-FR" sz="1200" dirty="0"/>
              <a:t>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kinect.enableDepth</a:t>
            </a:r>
            <a:r>
              <a:rPr lang="fr-FR" sz="1200" dirty="0"/>
              <a:t>();</a:t>
            </a:r>
          </a:p>
          <a:p>
            <a:r>
              <a:rPr lang="fr-FR" sz="1200" dirty="0"/>
              <a:t>}</a:t>
            </a:r>
          </a:p>
          <a:p>
            <a:r>
              <a:rPr lang="fr-FR" sz="1200" dirty="0" err="1"/>
              <a:t>void</a:t>
            </a:r>
            <a:r>
              <a:rPr lang="fr-FR" sz="1200" dirty="0"/>
              <a:t> </a:t>
            </a:r>
            <a:r>
              <a:rPr lang="fr-FR" sz="1200" dirty="0" err="1"/>
              <a:t>draw</a:t>
            </a:r>
            <a:r>
              <a:rPr lang="fr-FR" sz="1200" dirty="0"/>
              <a:t>() {</a:t>
            </a:r>
          </a:p>
          <a:p>
            <a:r>
              <a:rPr lang="fr-FR" sz="1200" dirty="0"/>
              <a:t>  background(0);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kinect.update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prepare</a:t>
            </a:r>
            <a:r>
              <a:rPr lang="fr-FR" sz="1200" dirty="0">
                <a:solidFill>
                  <a:srgbClr val="0070C0"/>
                </a:solidFill>
              </a:rPr>
              <a:t> to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centered</a:t>
            </a:r>
            <a:r>
              <a:rPr lang="fr-FR" sz="1200" dirty="0">
                <a:solidFill>
                  <a:srgbClr val="0070C0"/>
                </a:solidFill>
              </a:rPr>
              <a:t> in x-y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pull </a:t>
            </a:r>
            <a:r>
              <a:rPr lang="fr-FR" sz="1200" dirty="0" err="1">
                <a:solidFill>
                  <a:srgbClr val="0070C0"/>
                </a:solidFill>
              </a:rPr>
              <a:t>it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2000 pixels </a:t>
            </a:r>
            <a:r>
              <a:rPr lang="fr-FR" sz="1200" dirty="0" err="1">
                <a:solidFill>
                  <a:srgbClr val="0070C0"/>
                </a:solidFill>
              </a:rPr>
              <a:t>closer</a:t>
            </a:r>
            <a:r>
              <a:rPr lang="fr-FR" sz="1200" dirty="0">
                <a:solidFill>
                  <a:srgbClr val="0070C0"/>
                </a:solidFill>
              </a:rPr>
              <a:t> on z</a:t>
            </a:r>
          </a:p>
          <a:p>
            <a:r>
              <a:rPr lang="fr-FR" sz="1200" dirty="0"/>
              <a:t>  translate(</a:t>
            </a:r>
            <a:r>
              <a:rPr lang="fr-FR" sz="1200" dirty="0" err="1"/>
              <a:t>width</a:t>
            </a:r>
            <a:r>
              <a:rPr lang="fr-FR" sz="1200" dirty="0"/>
              <a:t>/2, </a:t>
            </a:r>
            <a:r>
              <a:rPr lang="fr-FR" sz="1200" dirty="0" err="1"/>
              <a:t>height</a:t>
            </a:r>
            <a:r>
              <a:rPr lang="fr-FR" sz="1200" dirty="0"/>
              <a:t>/2, </a:t>
            </a:r>
            <a:r>
              <a:rPr lang="fr-FR" sz="1200" dirty="0" smtClean="0"/>
              <a:t>-2000</a:t>
            </a:r>
            <a:r>
              <a:rPr lang="fr-FR" sz="1200" dirty="0"/>
              <a:t>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flip the point cloud </a:t>
            </a:r>
            <a:r>
              <a:rPr lang="fr-FR" sz="1200" dirty="0" err="1">
                <a:solidFill>
                  <a:srgbClr val="0070C0"/>
                </a:solidFill>
              </a:rPr>
              <a:t>vertically</a:t>
            </a:r>
            <a:r>
              <a:rPr lang="fr-FR" sz="1200" dirty="0">
                <a:solidFill>
                  <a:srgbClr val="0070C0"/>
                </a:solidFill>
              </a:rPr>
              <a:t>: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rotateX</a:t>
            </a:r>
            <a:r>
              <a:rPr lang="fr-FR" sz="1200" dirty="0"/>
              <a:t>(radians(180));</a:t>
            </a:r>
          </a:p>
          <a:p>
            <a:endParaRPr lang="fr-FR" sz="1200" dirty="0" smtClean="0">
              <a:solidFill>
                <a:srgbClr val="0070C0"/>
              </a:solidFill>
            </a:endParaRPr>
          </a:p>
          <a:p>
            <a:r>
              <a:rPr lang="fr-FR" sz="1200" dirty="0" smtClean="0">
                <a:solidFill>
                  <a:srgbClr val="0070C0"/>
                </a:solidFill>
              </a:rPr>
              <a:t>// </a:t>
            </a:r>
            <a:r>
              <a:rPr lang="fr-FR" sz="1200" dirty="0" err="1">
                <a:solidFill>
                  <a:srgbClr val="0070C0"/>
                </a:solidFill>
              </a:rPr>
              <a:t>rotate</a:t>
            </a:r>
            <a:r>
              <a:rPr lang="fr-FR" sz="1200" dirty="0">
                <a:solidFill>
                  <a:srgbClr val="0070C0"/>
                </a:solidFill>
              </a:rPr>
              <a:t> about the y-axis and </a:t>
            </a:r>
            <a:r>
              <a:rPr lang="fr-FR" sz="1200" dirty="0" err="1">
                <a:solidFill>
                  <a:srgbClr val="0070C0"/>
                </a:solidFill>
              </a:rPr>
              <a:t>bump</a:t>
            </a:r>
            <a:r>
              <a:rPr lang="fr-FR" sz="1200" dirty="0">
                <a:solidFill>
                  <a:srgbClr val="0070C0"/>
                </a:solidFill>
              </a:rPr>
              <a:t> the rotation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rotateY</a:t>
            </a:r>
            <a:r>
              <a:rPr lang="fr-FR" sz="1200" dirty="0"/>
              <a:t>(radians(rotation));</a:t>
            </a:r>
          </a:p>
          <a:p>
            <a:r>
              <a:rPr lang="fr-FR" sz="1200" dirty="0"/>
              <a:t>  rotation++;</a:t>
            </a:r>
          </a:p>
          <a:p>
            <a:r>
              <a:rPr lang="fr-FR" sz="1200" dirty="0"/>
              <a:t>  stroke(255);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PVector</a:t>
            </a:r>
            <a:r>
              <a:rPr lang="fr-FR" sz="1200" dirty="0"/>
              <a:t>[] </a:t>
            </a:r>
            <a:r>
              <a:rPr lang="fr-FR" sz="1200" dirty="0" err="1"/>
              <a:t>depthPoints</a:t>
            </a:r>
            <a:r>
              <a:rPr lang="fr-FR" sz="1200" dirty="0"/>
              <a:t> = </a:t>
            </a:r>
            <a:r>
              <a:rPr lang="fr-FR" sz="1200" dirty="0" err="1"/>
              <a:t>kinect.depthMapRealWorld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notice: "i+=10"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only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every</a:t>
            </a:r>
            <a:r>
              <a:rPr lang="fr-FR" sz="1200" dirty="0">
                <a:solidFill>
                  <a:srgbClr val="0070C0"/>
                </a:solidFill>
              </a:rPr>
              <a:t> 10th point to </a:t>
            </a:r>
            <a:r>
              <a:rPr lang="fr-FR" sz="1200" dirty="0" err="1">
                <a:solidFill>
                  <a:srgbClr val="0070C0"/>
                </a:solidFill>
              </a:rPr>
              <a:t>make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things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faster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/>
              <a:t>  for (</a:t>
            </a:r>
            <a:r>
              <a:rPr lang="fr-FR" sz="1200" dirty="0" err="1"/>
              <a:t>int</a:t>
            </a:r>
            <a:r>
              <a:rPr lang="fr-FR" sz="1200" dirty="0"/>
              <a:t> i = 0; i &lt; </a:t>
            </a:r>
            <a:r>
              <a:rPr lang="fr-FR" sz="1200" dirty="0" err="1"/>
              <a:t>depthPoints.length</a:t>
            </a:r>
            <a:r>
              <a:rPr lang="fr-FR" sz="1200" dirty="0"/>
              <a:t>; i+=10) {</a:t>
            </a:r>
          </a:p>
          <a:p>
            <a:r>
              <a:rPr lang="fr-FR" sz="1200" dirty="0"/>
              <a:t>    </a:t>
            </a:r>
            <a:r>
              <a:rPr lang="fr-FR" sz="1200" dirty="0" err="1"/>
              <a:t>PVector</a:t>
            </a:r>
            <a:r>
              <a:rPr lang="fr-FR" sz="1200" dirty="0"/>
              <a:t> </a:t>
            </a:r>
            <a:r>
              <a:rPr lang="fr-FR" sz="1200" dirty="0" err="1"/>
              <a:t>currentPoint</a:t>
            </a:r>
            <a:r>
              <a:rPr lang="fr-FR" sz="1200" dirty="0"/>
              <a:t> = </a:t>
            </a:r>
            <a:r>
              <a:rPr lang="fr-FR" sz="1200" dirty="0" err="1"/>
              <a:t>depthPoints</a:t>
            </a:r>
            <a:r>
              <a:rPr lang="fr-FR" sz="1200" dirty="0"/>
              <a:t>[i];</a:t>
            </a:r>
          </a:p>
          <a:p>
            <a:r>
              <a:rPr lang="fr-FR" sz="1200" dirty="0"/>
              <a:t>    point(</a:t>
            </a:r>
            <a:r>
              <a:rPr lang="fr-FR" sz="1200" dirty="0" err="1"/>
              <a:t>currentPoint.x</a:t>
            </a:r>
            <a:r>
              <a:rPr lang="fr-FR" sz="1200" dirty="0"/>
              <a:t>, </a:t>
            </a:r>
            <a:r>
              <a:rPr lang="fr-FR" sz="1200" dirty="0" err="1"/>
              <a:t>currentPoint.y</a:t>
            </a:r>
            <a:r>
              <a:rPr lang="fr-FR" sz="1200" dirty="0"/>
              <a:t>, </a:t>
            </a:r>
            <a:r>
              <a:rPr lang="fr-FR" sz="1200" dirty="0" err="1"/>
              <a:t>currentPoint.z</a:t>
            </a:r>
            <a:r>
              <a:rPr lang="fr-FR" sz="1200" dirty="0"/>
              <a:t>);</a:t>
            </a:r>
          </a:p>
          <a:p>
            <a:r>
              <a:rPr lang="fr-FR" sz="1200" dirty="0"/>
              <a:t>  }</a:t>
            </a:r>
          </a:p>
          <a:p>
            <a:r>
              <a:rPr lang="fr-FR" sz="1200" dirty="0"/>
              <a:t>}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5636715" y="307725"/>
            <a:ext cx="3170579" cy="2581255"/>
            <a:chOff x="4019864" y="1201125"/>
            <a:chExt cx="3170579" cy="2581255"/>
          </a:xfrm>
        </p:grpSpPr>
        <p:grpSp>
          <p:nvGrpSpPr>
            <p:cNvPr id="56" name="Groupe 55"/>
            <p:cNvGrpSpPr/>
            <p:nvPr/>
          </p:nvGrpSpPr>
          <p:grpSpPr>
            <a:xfrm>
              <a:off x="4019864" y="1201125"/>
              <a:ext cx="3170579" cy="2581255"/>
              <a:chOff x="3407366" y="673893"/>
              <a:chExt cx="3170579" cy="2581255"/>
            </a:xfrm>
          </p:grpSpPr>
          <p:grpSp>
            <p:nvGrpSpPr>
              <p:cNvPr id="57" name="Groupe 56"/>
              <p:cNvGrpSpPr/>
              <p:nvPr/>
            </p:nvGrpSpPr>
            <p:grpSpPr>
              <a:xfrm>
                <a:off x="3878661" y="673893"/>
                <a:ext cx="2699284" cy="2581255"/>
                <a:chOff x="3878661" y="673893"/>
                <a:chExt cx="2699284" cy="258125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3878661" y="1526956"/>
                  <a:ext cx="1800200" cy="1728192"/>
                </a:xfrm>
                <a:prstGeom prst="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60" name="Groupe 59"/>
                <p:cNvGrpSpPr/>
                <p:nvPr/>
              </p:nvGrpSpPr>
              <p:grpSpPr>
                <a:xfrm>
                  <a:off x="4777745" y="673893"/>
                  <a:ext cx="1800200" cy="2077199"/>
                  <a:chOff x="3779404" y="127665"/>
                  <a:chExt cx="1800200" cy="2077199"/>
                </a:xfrm>
              </p:grpSpPr>
              <p:cxnSp>
                <p:nvCxnSpPr>
                  <p:cNvPr id="61" name="Connecteur droit avec flèche 60"/>
                  <p:cNvCxnSpPr/>
                  <p:nvPr/>
                </p:nvCxnSpPr>
                <p:spPr>
                  <a:xfrm flipH="1">
                    <a:off x="3791202" y="1351801"/>
                    <a:ext cx="1439652" cy="504056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cteur droit avec flèche 61"/>
                  <p:cNvCxnSpPr/>
                  <p:nvPr/>
                </p:nvCxnSpPr>
                <p:spPr>
                  <a:xfrm flipV="1">
                    <a:off x="3791202" y="127665"/>
                    <a:ext cx="0" cy="172819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Connecteur droit avec flèche 62"/>
                  <p:cNvCxnSpPr/>
                  <p:nvPr/>
                </p:nvCxnSpPr>
                <p:spPr>
                  <a:xfrm flipV="1">
                    <a:off x="3779404" y="1844824"/>
                    <a:ext cx="1800200" cy="595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ZoneTexte 63"/>
                  <p:cNvSpPr txBox="1"/>
                  <p:nvPr/>
                </p:nvSpPr>
                <p:spPr>
                  <a:xfrm>
                    <a:off x="5219564" y="1927865"/>
                    <a:ext cx="36004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/>
                      <a:t>x</a:t>
                    </a:r>
                  </a:p>
                </p:txBody>
              </p:sp>
              <p:sp>
                <p:nvSpPr>
                  <p:cNvPr id="65" name="ZoneTexte 64"/>
                  <p:cNvSpPr txBox="1"/>
                  <p:nvPr/>
                </p:nvSpPr>
                <p:spPr>
                  <a:xfrm>
                    <a:off x="3845856" y="545248"/>
                    <a:ext cx="36004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y</a:t>
                    </a:r>
                    <a:endParaRPr lang="fr-FR" sz="1200" dirty="0"/>
                  </a:p>
                </p:txBody>
              </p:sp>
              <p:sp>
                <p:nvSpPr>
                  <p:cNvPr id="66" name="ZoneTexte 65"/>
                  <p:cNvSpPr txBox="1"/>
                  <p:nvPr/>
                </p:nvSpPr>
                <p:spPr>
                  <a:xfrm>
                    <a:off x="4801126" y="1074802"/>
                    <a:ext cx="36004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/>
                      <a:t>z</a:t>
                    </a:r>
                    <a:endParaRPr lang="fr-FR" sz="1200" dirty="0"/>
                  </a:p>
                </p:txBody>
              </p:sp>
            </p:grpSp>
          </p:grpSp>
          <p:sp>
            <p:nvSpPr>
              <p:cNvPr id="58" name="ZoneTexte 57"/>
              <p:cNvSpPr txBox="1"/>
              <p:nvPr/>
            </p:nvSpPr>
            <p:spPr>
              <a:xfrm>
                <a:off x="3407366" y="2011557"/>
                <a:ext cx="14049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(w/2,h/2,-2000)</a:t>
                </a:r>
                <a:endParaRPr lang="fr-FR" sz="1200" dirty="0"/>
              </a:p>
            </p:txBody>
          </p:sp>
        </p:grpSp>
        <p:sp>
          <p:nvSpPr>
            <p:cNvPr id="10" name="Flèche en arc 9"/>
            <p:cNvSpPr/>
            <p:nvPr/>
          </p:nvSpPr>
          <p:spPr>
            <a:xfrm rot="8545953">
              <a:off x="5985417" y="2318637"/>
              <a:ext cx="702005" cy="792088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5" name="Flèche en arc 34"/>
            <p:cNvSpPr/>
            <p:nvPr/>
          </p:nvSpPr>
          <p:spPr>
            <a:xfrm rot="10800000">
              <a:off x="5008863" y="2545111"/>
              <a:ext cx="702005" cy="792088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à coins arrondis 19"/>
          <p:cNvSpPr/>
          <p:nvPr/>
        </p:nvSpPr>
        <p:spPr>
          <a:xfrm>
            <a:off x="143353" y="4725144"/>
            <a:ext cx="4176464" cy="149462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>
            <a:stCxn id="20" idx="3"/>
            <a:endCxn id="22" idx="1"/>
          </p:cNvCxnSpPr>
          <p:nvPr/>
        </p:nvCxnSpPr>
        <p:spPr>
          <a:xfrm flipV="1">
            <a:off x="4319817" y="3789040"/>
            <a:ext cx="917525" cy="16834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237342" y="3140968"/>
            <a:ext cx="3672408" cy="129614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Affichage en 3D de tous les points contenus dans le tableau </a:t>
            </a:r>
            <a:r>
              <a:rPr lang="fr-FR" dirty="0" err="1" smtClean="0">
                <a:solidFill>
                  <a:srgbClr val="000000"/>
                </a:solidFill>
              </a:rPr>
              <a:t>depthPoints</a:t>
            </a:r>
            <a:endParaRPr lang="fr-FR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0911" y="1109737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Effectuer une rotation de la scène par rapport à un axe vertical appartenant au plan de l’écran et passant par son centre, A L’AIDE DE LA SOURIE !!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54867" y="1217749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75422"/>
            <a:ext cx="3437987" cy="39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" y="2675422"/>
            <a:ext cx="3587888" cy="39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3995936" y="459631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981998" y="394998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Rotation </a:t>
            </a:r>
          </a:p>
          <a:p>
            <a:pPr algn="ctr"/>
            <a:r>
              <a:rPr lang="fr-FR" dirty="0" err="1" smtClean="0"/>
              <a:t>MouseX</a:t>
            </a:r>
            <a:endParaRPr lang="fr-F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93738" y="-32942"/>
            <a:ext cx="9237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3.4. </a:t>
            </a:r>
            <a:r>
              <a:rPr lang="fr-FR" sz="2400" b="1" u="sng" dirty="0" smtClean="0">
                <a:solidFill>
                  <a:srgbClr val="00B050"/>
                </a:solidFill>
              </a:rPr>
              <a:t>Mettre en mouvement le nuage de points à l’aide de la sourie 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7693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 smtClean="0"/>
              <a:t>import </a:t>
            </a:r>
            <a:r>
              <a:rPr lang="fr-FR" sz="1200" dirty="0" err="1" smtClean="0"/>
              <a:t>processing.opengl</a:t>
            </a:r>
            <a:r>
              <a:rPr lang="fr-FR" sz="1200" dirty="0" smtClean="0"/>
              <a:t>.*;</a:t>
            </a:r>
          </a:p>
          <a:p>
            <a:r>
              <a:rPr lang="fr-FR" sz="1200" dirty="0" smtClean="0"/>
              <a:t>import </a:t>
            </a:r>
            <a:r>
              <a:rPr lang="fr-FR" sz="1200" dirty="0" err="1" smtClean="0"/>
              <a:t>SimpleOpenNI</a:t>
            </a:r>
            <a:r>
              <a:rPr lang="fr-FR" sz="1200" dirty="0" smtClean="0"/>
              <a:t>.*;</a:t>
            </a:r>
          </a:p>
          <a:p>
            <a:endParaRPr lang="fr-FR" sz="1200" dirty="0" smtClean="0"/>
          </a:p>
          <a:p>
            <a:r>
              <a:rPr lang="fr-FR" sz="1200" dirty="0" err="1" smtClean="0"/>
              <a:t>SimpleOpenNI</a:t>
            </a:r>
            <a:r>
              <a:rPr lang="fr-FR" sz="1200" dirty="0" smtClean="0"/>
              <a:t> </a:t>
            </a:r>
            <a:r>
              <a:rPr lang="fr-FR" sz="1200" dirty="0" err="1" smtClean="0"/>
              <a:t>kinect</a:t>
            </a:r>
            <a:r>
              <a:rPr lang="fr-FR" sz="1200" dirty="0" smtClean="0"/>
              <a:t>;</a:t>
            </a:r>
          </a:p>
          <a:p>
            <a:endParaRPr lang="fr-FR" sz="1200" dirty="0" smtClean="0"/>
          </a:p>
          <a:p>
            <a:r>
              <a:rPr lang="fr-FR" sz="1200" dirty="0" smtClean="0">
                <a:solidFill>
                  <a:srgbClr val="0070C0"/>
                </a:solidFill>
              </a:rPr>
              <a:t>// variable to </a:t>
            </a:r>
            <a:r>
              <a:rPr lang="fr-FR" sz="1200" dirty="0" err="1" smtClean="0">
                <a:solidFill>
                  <a:srgbClr val="0070C0"/>
                </a:solidFill>
              </a:rPr>
              <a:t>hold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 err="1" smtClean="0">
                <a:solidFill>
                  <a:srgbClr val="0070C0"/>
                </a:solidFill>
              </a:rPr>
              <a:t>our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 err="1" smtClean="0">
                <a:solidFill>
                  <a:srgbClr val="0070C0"/>
                </a:solidFill>
              </a:rPr>
              <a:t>current</a:t>
            </a:r>
            <a:r>
              <a:rPr lang="fr-FR" sz="1200" dirty="0" smtClean="0">
                <a:solidFill>
                  <a:srgbClr val="0070C0"/>
                </a:solidFill>
              </a:rPr>
              <a:t> rotation </a:t>
            </a:r>
            <a:r>
              <a:rPr lang="fr-FR" sz="1200" dirty="0" err="1" smtClean="0">
                <a:solidFill>
                  <a:srgbClr val="0070C0"/>
                </a:solidFill>
              </a:rPr>
              <a:t>represented</a:t>
            </a:r>
            <a:r>
              <a:rPr lang="fr-FR" sz="1200" dirty="0" smtClean="0">
                <a:solidFill>
                  <a:srgbClr val="0070C0"/>
                </a:solidFill>
              </a:rPr>
              <a:t> in </a:t>
            </a:r>
            <a:r>
              <a:rPr lang="fr-FR" sz="1200" dirty="0" err="1" smtClean="0">
                <a:solidFill>
                  <a:srgbClr val="0070C0"/>
                </a:solidFill>
              </a:rPr>
              <a:t>degrees</a:t>
            </a:r>
            <a:endParaRPr lang="fr-FR" sz="1200" dirty="0" smtClean="0">
              <a:solidFill>
                <a:srgbClr val="0070C0"/>
              </a:solidFill>
            </a:endParaRPr>
          </a:p>
          <a:p>
            <a:r>
              <a:rPr lang="fr-FR" sz="1200" dirty="0" err="1" smtClean="0"/>
              <a:t>float</a:t>
            </a:r>
            <a:r>
              <a:rPr lang="fr-FR" sz="1200" dirty="0" smtClean="0"/>
              <a:t> rotation = 0;</a:t>
            </a:r>
          </a:p>
          <a:p>
            <a:endParaRPr lang="fr-FR" sz="1200" dirty="0" smtClean="0"/>
          </a:p>
          <a:p>
            <a:r>
              <a:rPr lang="fr-FR" sz="1200" dirty="0" err="1" smtClean="0"/>
              <a:t>void</a:t>
            </a:r>
            <a:r>
              <a:rPr lang="fr-FR" sz="1200" dirty="0" smtClean="0"/>
              <a:t> setup() {</a:t>
            </a:r>
          </a:p>
          <a:p>
            <a:r>
              <a:rPr lang="fr-FR" sz="1200" dirty="0" smtClean="0"/>
              <a:t>  size(1024, 768, OPENGL);</a:t>
            </a:r>
          </a:p>
          <a:p>
            <a:r>
              <a:rPr lang="fr-FR" sz="1200" dirty="0" smtClean="0"/>
              <a:t>  </a:t>
            </a:r>
            <a:r>
              <a:rPr lang="fr-FR" sz="1200" dirty="0" err="1" smtClean="0"/>
              <a:t>kinect</a:t>
            </a:r>
            <a:r>
              <a:rPr lang="fr-FR" sz="1200" dirty="0" smtClean="0"/>
              <a:t> = new </a:t>
            </a:r>
            <a:r>
              <a:rPr lang="fr-FR" sz="1200" dirty="0" err="1" smtClean="0"/>
              <a:t>SimpleOpenNI</a:t>
            </a:r>
            <a:r>
              <a:rPr lang="fr-FR" sz="1200" dirty="0" smtClean="0"/>
              <a:t>(</a:t>
            </a:r>
            <a:r>
              <a:rPr lang="fr-FR" sz="1200" dirty="0" err="1" smtClean="0"/>
              <a:t>this</a:t>
            </a:r>
            <a:r>
              <a:rPr lang="fr-FR" sz="1200" dirty="0" smtClean="0"/>
              <a:t>);</a:t>
            </a:r>
          </a:p>
          <a:p>
            <a:r>
              <a:rPr lang="fr-FR" sz="1200" dirty="0" smtClean="0"/>
              <a:t>  </a:t>
            </a:r>
            <a:r>
              <a:rPr lang="fr-FR" sz="1200" dirty="0" err="1" smtClean="0"/>
              <a:t>kinect.enableDepth</a:t>
            </a:r>
            <a:r>
              <a:rPr lang="fr-FR" sz="1200" dirty="0" smtClean="0"/>
              <a:t>();</a:t>
            </a:r>
          </a:p>
          <a:p>
            <a:r>
              <a:rPr lang="fr-FR" sz="1200" dirty="0" smtClean="0"/>
              <a:t>}</a:t>
            </a:r>
          </a:p>
          <a:p>
            <a:r>
              <a:rPr lang="fr-FR" sz="1200" dirty="0" err="1" smtClean="0"/>
              <a:t>void</a:t>
            </a:r>
            <a:r>
              <a:rPr lang="fr-FR" sz="1200" dirty="0" smtClean="0"/>
              <a:t> </a:t>
            </a:r>
            <a:r>
              <a:rPr lang="fr-FR" sz="1200" dirty="0" err="1" smtClean="0"/>
              <a:t>draw</a:t>
            </a:r>
            <a:r>
              <a:rPr lang="fr-FR" sz="1200" dirty="0" smtClean="0"/>
              <a:t>() {</a:t>
            </a:r>
          </a:p>
          <a:p>
            <a:r>
              <a:rPr lang="fr-FR" sz="1200" dirty="0" smtClean="0"/>
              <a:t>  background(0);</a:t>
            </a:r>
          </a:p>
          <a:p>
            <a:r>
              <a:rPr lang="fr-FR" sz="1200" dirty="0" smtClean="0"/>
              <a:t>  </a:t>
            </a:r>
            <a:r>
              <a:rPr lang="fr-FR" sz="1200" dirty="0" err="1" smtClean="0"/>
              <a:t>kinect.update</a:t>
            </a:r>
            <a:r>
              <a:rPr lang="fr-FR" sz="1200" dirty="0" smtClean="0"/>
              <a:t>();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  // </a:t>
            </a:r>
            <a:r>
              <a:rPr lang="fr-FR" sz="1200" dirty="0" err="1" smtClean="0">
                <a:solidFill>
                  <a:srgbClr val="0070C0"/>
                </a:solidFill>
              </a:rPr>
              <a:t>prepare</a:t>
            </a:r>
            <a:r>
              <a:rPr lang="fr-FR" sz="1200" dirty="0" smtClean="0">
                <a:solidFill>
                  <a:srgbClr val="0070C0"/>
                </a:solidFill>
              </a:rPr>
              <a:t> to </a:t>
            </a:r>
            <a:r>
              <a:rPr lang="fr-FR" sz="1200" dirty="0" err="1" smtClean="0">
                <a:solidFill>
                  <a:srgbClr val="0070C0"/>
                </a:solidFill>
              </a:rPr>
              <a:t>draw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 err="1" smtClean="0">
                <a:solidFill>
                  <a:srgbClr val="0070C0"/>
                </a:solidFill>
              </a:rPr>
              <a:t>centered</a:t>
            </a:r>
            <a:r>
              <a:rPr lang="fr-FR" sz="1200" dirty="0" smtClean="0">
                <a:solidFill>
                  <a:srgbClr val="0070C0"/>
                </a:solidFill>
              </a:rPr>
              <a:t> in x-y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  // pull </a:t>
            </a:r>
            <a:r>
              <a:rPr lang="fr-FR" sz="1200" dirty="0" err="1" smtClean="0">
                <a:solidFill>
                  <a:srgbClr val="0070C0"/>
                </a:solidFill>
              </a:rPr>
              <a:t>it</a:t>
            </a:r>
            <a:r>
              <a:rPr lang="fr-FR" sz="1200" dirty="0" smtClean="0">
                <a:solidFill>
                  <a:srgbClr val="0070C0"/>
                </a:solidFill>
              </a:rPr>
              <a:t> 2000 pixels </a:t>
            </a:r>
            <a:r>
              <a:rPr lang="fr-FR" sz="1200" dirty="0" err="1" smtClean="0">
                <a:solidFill>
                  <a:srgbClr val="0070C0"/>
                </a:solidFill>
              </a:rPr>
              <a:t>closer</a:t>
            </a:r>
            <a:r>
              <a:rPr lang="fr-FR" sz="1200" dirty="0" smtClean="0">
                <a:solidFill>
                  <a:srgbClr val="0070C0"/>
                </a:solidFill>
              </a:rPr>
              <a:t> on z</a:t>
            </a:r>
          </a:p>
          <a:p>
            <a:r>
              <a:rPr lang="fr-FR" sz="1200" dirty="0" smtClean="0"/>
              <a:t>  translate(</a:t>
            </a:r>
            <a:r>
              <a:rPr lang="fr-FR" sz="1200" dirty="0" err="1" smtClean="0"/>
              <a:t>width</a:t>
            </a:r>
            <a:r>
              <a:rPr lang="fr-FR" sz="1200" dirty="0" smtClean="0"/>
              <a:t>/2, </a:t>
            </a:r>
            <a:r>
              <a:rPr lang="fr-FR" sz="1200" dirty="0" err="1" smtClean="0"/>
              <a:t>height</a:t>
            </a:r>
            <a:r>
              <a:rPr lang="fr-FR" sz="1200" dirty="0" smtClean="0"/>
              <a:t>/2, -2000);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  // flip the point cloud </a:t>
            </a:r>
            <a:r>
              <a:rPr lang="fr-FR" sz="1200" dirty="0" err="1" smtClean="0">
                <a:solidFill>
                  <a:srgbClr val="0070C0"/>
                </a:solidFill>
              </a:rPr>
              <a:t>vertically</a:t>
            </a:r>
            <a:r>
              <a:rPr lang="fr-FR" sz="12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sz="1200" dirty="0" smtClean="0"/>
              <a:t>  </a:t>
            </a:r>
            <a:r>
              <a:rPr lang="fr-FR" sz="1200" dirty="0" err="1" smtClean="0"/>
              <a:t>rotateX</a:t>
            </a:r>
            <a:r>
              <a:rPr lang="fr-FR" sz="1200" dirty="0" smtClean="0"/>
              <a:t>(radians(180));</a:t>
            </a:r>
          </a:p>
          <a:p>
            <a:endParaRPr lang="fr-FR" sz="1200" dirty="0" smtClean="0">
              <a:solidFill>
                <a:srgbClr val="0070C0"/>
              </a:solidFill>
            </a:endParaRPr>
          </a:p>
          <a:p>
            <a:r>
              <a:rPr lang="fr-FR" sz="1200" dirty="0" smtClean="0">
                <a:solidFill>
                  <a:srgbClr val="0070C0"/>
                </a:solidFill>
              </a:rPr>
              <a:t>// </a:t>
            </a:r>
            <a:r>
              <a:rPr lang="fr-FR" sz="1200" dirty="0" err="1" smtClean="0">
                <a:solidFill>
                  <a:srgbClr val="0070C0"/>
                </a:solidFill>
              </a:rPr>
              <a:t>rotate</a:t>
            </a:r>
            <a:r>
              <a:rPr lang="fr-FR" sz="1200" dirty="0" smtClean="0">
                <a:solidFill>
                  <a:srgbClr val="0070C0"/>
                </a:solidFill>
              </a:rPr>
              <a:t> about the y-axis and </a:t>
            </a:r>
            <a:r>
              <a:rPr lang="fr-FR" sz="1200" dirty="0" err="1" smtClean="0">
                <a:solidFill>
                  <a:srgbClr val="0070C0"/>
                </a:solidFill>
              </a:rPr>
              <a:t>bump</a:t>
            </a:r>
            <a:r>
              <a:rPr lang="fr-FR" sz="1200" dirty="0" smtClean="0">
                <a:solidFill>
                  <a:srgbClr val="0070C0"/>
                </a:solidFill>
              </a:rPr>
              <a:t> the rotation </a:t>
            </a:r>
            <a:r>
              <a:rPr lang="fr-FR" sz="1200" dirty="0" err="1" smtClean="0">
                <a:solidFill>
                  <a:srgbClr val="0070C0"/>
                </a:solidFill>
              </a:rPr>
              <a:t>with</a:t>
            </a:r>
            <a:r>
              <a:rPr lang="fr-FR" sz="1200" dirty="0" smtClean="0">
                <a:solidFill>
                  <a:srgbClr val="0070C0"/>
                </a:solidFill>
              </a:rPr>
              <a:t> the mouse</a:t>
            </a:r>
          </a:p>
          <a:p>
            <a:r>
              <a:rPr lang="fr-FR" sz="1200" dirty="0">
                <a:solidFill>
                  <a:srgbClr val="FF0000"/>
                </a:solidFill>
              </a:rPr>
              <a:t>rotation = </a:t>
            </a:r>
            <a:r>
              <a:rPr lang="fr-FR" sz="1200" dirty="0" err="1">
                <a:solidFill>
                  <a:srgbClr val="FF0000"/>
                </a:solidFill>
              </a:rPr>
              <a:t>map</a:t>
            </a:r>
            <a:r>
              <a:rPr lang="fr-FR" sz="1200" dirty="0">
                <a:solidFill>
                  <a:srgbClr val="FF0000"/>
                </a:solidFill>
              </a:rPr>
              <a:t>(mouseX,0,width,-180,180);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rotateY</a:t>
            </a:r>
            <a:r>
              <a:rPr lang="fr-FR" sz="1200" dirty="0" smtClean="0">
                <a:solidFill>
                  <a:srgbClr val="FF0000"/>
                </a:solidFill>
              </a:rPr>
              <a:t>(radians(rotation));</a:t>
            </a:r>
          </a:p>
          <a:p>
            <a:endParaRPr lang="fr-FR" sz="1200" dirty="0" smtClean="0"/>
          </a:p>
          <a:p>
            <a:r>
              <a:rPr lang="fr-FR" sz="1200" dirty="0" smtClean="0"/>
              <a:t>stroke(255);</a:t>
            </a:r>
          </a:p>
          <a:p>
            <a:r>
              <a:rPr lang="fr-FR" sz="1200" dirty="0" smtClean="0"/>
              <a:t>  </a:t>
            </a:r>
            <a:r>
              <a:rPr lang="fr-FR" sz="1200" dirty="0" err="1" smtClean="0"/>
              <a:t>PVector</a:t>
            </a:r>
            <a:r>
              <a:rPr lang="fr-FR" sz="1200" dirty="0" smtClean="0"/>
              <a:t>[] </a:t>
            </a:r>
            <a:r>
              <a:rPr lang="fr-FR" sz="1200" dirty="0" err="1" smtClean="0"/>
              <a:t>depthPoints</a:t>
            </a:r>
            <a:r>
              <a:rPr lang="fr-FR" sz="1200" dirty="0" smtClean="0"/>
              <a:t> = </a:t>
            </a:r>
            <a:r>
              <a:rPr lang="fr-FR" sz="1200" dirty="0" err="1" smtClean="0"/>
              <a:t>kinect.depthMapRealWorld</a:t>
            </a:r>
            <a:r>
              <a:rPr lang="fr-FR" sz="1200" dirty="0" smtClean="0"/>
              <a:t>();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  // notice: "i+=10"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  // </a:t>
            </a:r>
            <a:r>
              <a:rPr lang="fr-FR" sz="1200" dirty="0" err="1" smtClean="0">
                <a:solidFill>
                  <a:srgbClr val="0070C0"/>
                </a:solidFill>
              </a:rPr>
              <a:t>only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 err="1" smtClean="0">
                <a:solidFill>
                  <a:srgbClr val="0070C0"/>
                </a:solidFill>
              </a:rPr>
              <a:t>draw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 err="1" smtClean="0">
                <a:solidFill>
                  <a:srgbClr val="0070C0"/>
                </a:solidFill>
              </a:rPr>
              <a:t>every</a:t>
            </a:r>
            <a:r>
              <a:rPr lang="fr-FR" sz="1200" dirty="0" smtClean="0">
                <a:solidFill>
                  <a:srgbClr val="0070C0"/>
                </a:solidFill>
              </a:rPr>
              <a:t> 10th point to </a:t>
            </a:r>
            <a:r>
              <a:rPr lang="fr-FR" sz="1200" dirty="0" err="1" smtClean="0">
                <a:solidFill>
                  <a:srgbClr val="0070C0"/>
                </a:solidFill>
              </a:rPr>
              <a:t>make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 err="1" smtClean="0">
                <a:solidFill>
                  <a:srgbClr val="0070C0"/>
                </a:solidFill>
              </a:rPr>
              <a:t>things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 err="1" smtClean="0">
                <a:solidFill>
                  <a:srgbClr val="0070C0"/>
                </a:solidFill>
              </a:rPr>
              <a:t>faster</a:t>
            </a:r>
            <a:endParaRPr lang="fr-FR" sz="1200" dirty="0" smtClean="0">
              <a:solidFill>
                <a:srgbClr val="0070C0"/>
              </a:solidFill>
            </a:endParaRPr>
          </a:p>
          <a:p>
            <a:r>
              <a:rPr lang="fr-FR" sz="1200" dirty="0" smtClean="0"/>
              <a:t>  for (</a:t>
            </a:r>
            <a:r>
              <a:rPr lang="fr-FR" sz="1200" dirty="0" err="1" smtClean="0"/>
              <a:t>int</a:t>
            </a:r>
            <a:r>
              <a:rPr lang="fr-FR" sz="1200" dirty="0" smtClean="0"/>
              <a:t> i = 0; i &lt; </a:t>
            </a:r>
            <a:r>
              <a:rPr lang="fr-FR" sz="1200" dirty="0" err="1" smtClean="0"/>
              <a:t>depthPoints.length</a:t>
            </a:r>
            <a:r>
              <a:rPr lang="fr-FR" sz="1200" dirty="0" smtClean="0"/>
              <a:t>; i+=10) {</a:t>
            </a:r>
          </a:p>
          <a:p>
            <a:r>
              <a:rPr lang="fr-FR" sz="1200" dirty="0" smtClean="0"/>
              <a:t>    </a:t>
            </a:r>
            <a:r>
              <a:rPr lang="fr-FR" sz="1200" dirty="0" err="1" smtClean="0"/>
              <a:t>PVector</a:t>
            </a:r>
            <a:r>
              <a:rPr lang="fr-FR" sz="1200" dirty="0" smtClean="0"/>
              <a:t> </a:t>
            </a:r>
            <a:r>
              <a:rPr lang="fr-FR" sz="1200" dirty="0" err="1" smtClean="0"/>
              <a:t>currentPoint</a:t>
            </a:r>
            <a:r>
              <a:rPr lang="fr-FR" sz="1200" dirty="0" smtClean="0"/>
              <a:t> = </a:t>
            </a:r>
            <a:r>
              <a:rPr lang="fr-FR" sz="1200" dirty="0" err="1" smtClean="0"/>
              <a:t>depthPoints</a:t>
            </a:r>
            <a:r>
              <a:rPr lang="fr-FR" sz="1200" dirty="0" smtClean="0"/>
              <a:t>[i];</a:t>
            </a:r>
          </a:p>
          <a:p>
            <a:r>
              <a:rPr lang="fr-FR" sz="1200" dirty="0" smtClean="0"/>
              <a:t>    point(</a:t>
            </a:r>
            <a:r>
              <a:rPr lang="fr-FR" sz="1200" dirty="0" err="1" smtClean="0"/>
              <a:t>currentPoint.x</a:t>
            </a:r>
            <a:r>
              <a:rPr lang="fr-FR" sz="1200" dirty="0" smtClean="0"/>
              <a:t>, </a:t>
            </a:r>
            <a:r>
              <a:rPr lang="fr-FR" sz="1200" dirty="0" err="1" smtClean="0"/>
              <a:t>currentPoint.y</a:t>
            </a:r>
            <a:r>
              <a:rPr lang="fr-FR" sz="1200" dirty="0" smtClean="0"/>
              <a:t>, </a:t>
            </a:r>
            <a:r>
              <a:rPr lang="fr-FR" sz="1200" dirty="0" err="1" smtClean="0"/>
              <a:t>currentPoint.z</a:t>
            </a:r>
            <a:r>
              <a:rPr lang="fr-FR" sz="1200" dirty="0" smtClean="0"/>
              <a:t>);</a:t>
            </a:r>
          </a:p>
          <a:p>
            <a:r>
              <a:rPr lang="fr-FR" sz="1200" dirty="0" smtClean="0"/>
              <a:t>  }</a:t>
            </a:r>
          </a:p>
          <a:p>
            <a:r>
              <a:rPr lang="fr-FR" sz="1200" dirty="0" smtClean="0"/>
              <a:t>}</a:t>
            </a:r>
            <a:endParaRPr lang="fr-FR" sz="12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07504" y="4149080"/>
            <a:ext cx="4572000" cy="747311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4" name="Connecteur droit 23"/>
          <p:cNvCxnSpPr>
            <a:stCxn id="23" idx="3"/>
            <a:endCxn id="25" idx="1"/>
          </p:cNvCxnSpPr>
          <p:nvPr/>
        </p:nvCxnSpPr>
        <p:spPr>
          <a:xfrm flipV="1">
            <a:off x="4679504" y="3041729"/>
            <a:ext cx="719757" cy="14810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5399261" y="2393657"/>
            <a:ext cx="3672408" cy="129614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Modifier les deux lignes avant « stroke(255) »</a:t>
            </a:r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679504" y="77028"/>
            <a:ext cx="41520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Copier/coller le code et lancer le programme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19626" y="5445224"/>
            <a:ext cx="41520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Programme quasi-identique au précédent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496" y="56535"/>
            <a:ext cx="8338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3.5. </a:t>
            </a:r>
            <a:r>
              <a:rPr lang="fr-FR" sz="2400" b="1" u="sng" dirty="0" smtClean="0">
                <a:solidFill>
                  <a:srgbClr val="00B050"/>
                </a:solidFill>
              </a:rPr>
              <a:t>Colorer le nuage de points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209" y="519063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Objectif: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0911" y="1085835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Colorer chaque point du nuage de points avec la couleur du pixel correspondant dans l’image RGB… 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54867" y="119384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1" y="2060848"/>
            <a:ext cx="3943738" cy="37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/>
          <a:stretch/>
        </p:blipFill>
        <p:spPr bwMode="auto">
          <a:xfrm>
            <a:off x="4622203" y="2060848"/>
            <a:ext cx="4275860" cy="37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39" y="1946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import </a:t>
            </a:r>
            <a:r>
              <a:rPr lang="fr-FR" sz="1200" dirty="0" err="1"/>
              <a:t>processing.opengl</a:t>
            </a:r>
            <a:r>
              <a:rPr lang="fr-FR" sz="1200" dirty="0"/>
              <a:t>.*;</a:t>
            </a:r>
          </a:p>
          <a:p>
            <a:r>
              <a:rPr lang="fr-FR" sz="1200" dirty="0"/>
              <a:t>import </a:t>
            </a:r>
            <a:r>
              <a:rPr lang="fr-FR" sz="1200" dirty="0" err="1"/>
              <a:t>SimpleOpenNI</a:t>
            </a:r>
            <a:r>
              <a:rPr lang="fr-FR" sz="1200" dirty="0" smtClean="0"/>
              <a:t>.*;</a:t>
            </a:r>
            <a:endParaRPr lang="fr-FR" sz="1200" dirty="0"/>
          </a:p>
          <a:p>
            <a:r>
              <a:rPr lang="fr-FR" sz="1200" dirty="0" err="1"/>
              <a:t>SimpleOpenNI</a:t>
            </a:r>
            <a:r>
              <a:rPr lang="fr-FR" sz="1200" dirty="0"/>
              <a:t> </a:t>
            </a:r>
            <a:r>
              <a:rPr lang="fr-FR" sz="1200" dirty="0" err="1"/>
              <a:t>kinect</a:t>
            </a:r>
            <a:r>
              <a:rPr lang="fr-FR" sz="1200" dirty="0"/>
              <a:t>;</a:t>
            </a:r>
          </a:p>
          <a:p>
            <a:r>
              <a:rPr lang="fr-FR" sz="1200" dirty="0" err="1"/>
              <a:t>float</a:t>
            </a:r>
            <a:r>
              <a:rPr lang="fr-FR" sz="1200" dirty="0"/>
              <a:t> rotation = 0;</a:t>
            </a:r>
          </a:p>
          <a:p>
            <a:endParaRPr lang="fr-FR" sz="1200" dirty="0"/>
          </a:p>
          <a:p>
            <a:r>
              <a:rPr lang="fr-FR" sz="1200" dirty="0" err="1"/>
              <a:t>void</a:t>
            </a:r>
            <a:r>
              <a:rPr lang="fr-FR" sz="1200" dirty="0"/>
              <a:t> setup() {</a:t>
            </a:r>
          </a:p>
          <a:p>
            <a:r>
              <a:rPr lang="fr-FR" sz="1200" dirty="0"/>
              <a:t>  size(1024, 768, OPENGL);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</a:t>
            </a:r>
            <a:r>
              <a:rPr lang="fr-FR" sz="1200" dirty="0"/>
              <a:t> = new </a:t>
            </a:r>
            <a:r>
              <a:rPr lang="fr-FR" sz="1200" dirty="0" err="1"/>
              <a:t>SimpleOpenNI</a:t>
            </a:r>
            <a:r>
              <a:rPr lang="fr-FR" sz="1200" dirty="0"/>
              <a:t>(</a:t>
            </a:r>
            <a:r>
              <a:rPr lang="fr-FR" sz="1200" dirty="0" err="1"/>
              <a:t>this</a:t>
            </a:r>
            <a:r>
              <a:rPr lang="fr-FR" sz="1200" dirty="0"/>
              <a:t>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kinect.enableDepth</a:t>
            </a:r>
            <a:r>
              <a:rPr lang="fr-FR" sz="1200" dirty="0"/>
              <a:t>();</a:t>
            </a:r>
          </a:p>
          <a:p>
            <a:r>
              <a:rPr lang="fr-FR" sz="1200" dirty="0"/>
              <a:t>  </a:t>
            </a:r>
            <a:r>
              <a:rPr lang="fr-FR" sz="1200" dirty="0">
                <a:solidFill>
                  <a:srgbClr val="0070C0"/>
                </a:solidFill>
              </a:rPr>
              <a:t>// </a:t>
            </a:r>
            <a:r>
              <a:rPr lang="fr-FR" sz="1200" dirty="0" err="1">
                <a:solidFill>
                  <a:srgbClr val="0070C0"/>
                </a:solidFill>
              </a:rPr>
              <a:t>access</a:t>
            </a:r>
            <a:r>
              <a:rPr lang="fr-FR" sz="1200" dirty="0">
                <a:solidFill>
                  <a:srgbClr val="0070C0"/>
                </a:solidFill>
              </a:rPr>
              <a:t> the </a:t>
            </a:r>
            <a:r>
              <a:rPr lang="fr-FR" sz="1200" dirty="0" err="1">
                <a:solidFill>
                  <a:srgbClr val="0070C0"/>
                </a:solidFill>
              </a:rPr>
              <a:t>color</a:t>
            </a:r>
            <a:r>
              <a:rPr lang="fr-FR" sz="1200" dirty="0">
                <a:solidFill>
                  <a:srgbClr val="0070C0"/>
                </a:solidFill>
              </a:rPr>
              <a:t> camera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kinect.enableRGB</a:t>
            </a:r>
            <a:r>
              <a:rPr lang="fr-FR" sz="1200" dirty="0"/>
              <a:t>(); </a:t>
            </a:r>
          </a:p>
          <a:p>
            <a:r>
              <a:rPr lang="fr-FR" sz="1200" dirty="0"/>
              <a:t>  </a:t>
            </a:r>
            <a:r>
              <a:rPr lang="fr-FR" sz="1200" dirty="0">
                <a:solidFill>
                  <a:srgbClr val="0070C0"/>
                </a:solidFill>
              </a:rPr>
              <a:t>// tell </a:t>
            </a:r>
            <a:r>
              <a:rPr lang="fr-FR" sz="1200" dirty="0" err="1">
                <a:solidFill>
                  <a:srgbClr val="0070C0"/>
                </a:solidFill>
              </a:rPr>
              <a:t>OpenNI</a:t>
            </a:r>
            <a:r>
              <a:rPr lang="fr-FR" sz="1200" dirty="0">
                <a:solidFill>
                  <a:srgbClr val="0070C0"/>
                </a:solidFill>
              </a:rPr>
              <a:t> to line-up the </a:t>
            </a:r>
            <a:r>
              <a:rPr lang="fr-FR" sz="1200" dirty="0" err="1">
                <a:solidFill>
                  <a:srgbClr val="0070C0"/>
                </a:solidFill>
              </a:rPr>
              <a:t>color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pixels </a:t>
            </a:r>
            <a:r>
              <a:rPr lang="fr-FR" sz="1200" dirty="0" err="1" smtClean="0">
                <a:solidFill>
                  <a:srgbClr val="0070C0"/>
                </a:solidFill>
              </a:rPr>
              <a:t>with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>
                <a:solidFill>
                  <a:srgbClr val="0070C0"/>
                </a:solidFill>
              </a:rPr>
              <a:t>the </a:t>
            </a:r>
            <a:r>
              <a:rPr lang="fr-FR" sz="1200" dirty="0" err="1">
                <a:solidFill>
                  <a:srgbClr val="0070C0"/>
                </a:solidFill>
              </a:rPr>
              <a:t>depth</a:t>
            </a:r>
            <a:r>
              <a:rPr lang="fr-FR" sz="1200" dirty="0">
                <a:solidFill>
                  <a:srgbClr val="0070C0"/>
                </a:solidFill>
              </a:rPr>
              <a:t> data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kinect.alternativeViewPointDepthToImage</a:t>
            </a:r>
            <a:r>
              <a:rPr lang="fr-FR" sz="1200" dirty="0"/>
              <a:t>(); </a:t>
            </a:r>
          </a:p>
          <a:p>
            <a:r>
              <a:rPr lang="fr-FR" sz="1200" dirty="0"/>
              <a:t>}</a:t>
            </a:r>
          </a:p>
          <a:p>
            <a:r>
              <a:rPr lang="fr-FR" sz="1200" dirty="0" err="1"/>
              <a:t>void</a:t>
            </a:r>
            <a:r>
              <a:rPr lang="fr-FR" sz="1200" dirty="0"/>
              <a:t> </a:t>
            </a:r>
            <a:r>
              <a:rPr lang="fr-FR" sz="1200" dirty="0" err="1"/>
              <a:t>draw</a:t>
            </a:r>
            <a:r>
              <a:rPr lang="fr-FR" sz="1200" dirty="0"/>
              <a:t>() {</a:t>
            </a:r>
          </a:p>
          <a:p>
            <a:r>
              <a:rPr lang="fr-FR" sz="1200" dirty="0"/>
              <a:t>  background(0);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kinect.update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load</a:t>
            </a:r>
            <a:r>
              <a:rPr lang="fr-FR" sz="1200" dirty="0">
                <a:solidFill>
                  <a:srgbClr val="0070C0"/>
                </a:solidFill>
              </a:rPr>
              <a:t> the </a:t>
            </a:r>
            <a:r>
              <a:rPr lang="fr-FR" sz="1200" dirty="0" err="1">
                <a:solidFill>
                  <a:srgbClr val="0070C0"/>
                </a:solidFill>
              </a:rPr>
              <a:t>color</a:t>
            </a:r>
            <a:r>
              <a:rPr lang="fr-FR" sz="1200" dirty="0">
                <a:solidFill>
                  <a:srgbClr val="0070C0"/>
                </a:solidFill>
              </a:rPr>
              <a:t> image </a:t>
            </a:r>
            <a:r>
              <a:rPr lang="fr-FR" sz="1200" dirty="0" err="1">
                <a:solidFill>
                  <a:srgbClr val="0070C0"/>
                </a:solidFill>
              </a:rPr>
              <a:t>from</a:t>
            </a:r>
            <a:r>
              <a:rPr lang="fr-FR" sz="1200" dirty="0">
                <a:solidFill>
                  <a:srgbClr val="0070C0"/>
                </a:solidFill>
              </a:rPr>
              <a:t> the Kinect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PImage</a:t>
            </a:r>
            <a:r>
              <a:rPr lang="fr-FR" sz="1200" dirty="0"/>
              <a:t> </a:t>
            </a:r>
            <a:r>
              <a:rPr lang="fr-FR" sz="1200" dirty="0" err="1"/>
              <a:t>rgbImage</a:t>
            </a:r>
            <a:r>
              <a:rPr lang="fr-FR" sz="1200" dirty="0"/>
              <a:t> = </a:t>
            </a:r>
            <a:r>
              <a:rPr lang="fr-FR" sz="1200" dirty="0" err="1"/>
              <a:t>kinect.rgbImage</a:t>
            </a:r>
            <a:r>
              <a:rPr lang="fr-FR" sz="1200" dirty="0"/>
              <a:t>(); </a:t>
            </a:r>
          </a:p>
          <a:p>
            <a:r>
              <a:rPr lang="fr-FR" sz="1200" dirty="0"/>
              <a:t>  </a:t>
            </a:r>
            <a:r>
              <a:rPr lang="fr-FR" sz="1200" dirty="0">
                <a:solidFill>
                  <a:srgbClr val="0070C0"/>
                </a:solidFill>
              </a:rPr>
              <a:t>//translate(</a:t>
            </a:r>
            <a:r>
              <a:rPr lang="fr-FR" sz="1200" dirty="0" err="1">
                <a:solidFill>
                  <a:srgbClr val="0070C0"/>
                </a:solidFill>
              </a:rPr>
              <a:t>width</a:t>
            </a:r>
            <a:r>
              <a:rPr lang="fr-FR" sz="1200" dirty="0">
                <a:solidFill>
                  <a:srgbClr val="0070C0"/>
                </a:solidFill>
              </a:rPr>
              <a:t>/2, </a:t>
            </a:r>
            <a:r>
              <a:rPr lang="fr-FR" sz="1200" dirty="0" err="1">
                <a:solidFill>
                  <a:srgbClr val="0070C0"/>
                </a:solidFill>
              </a:rPr>
              <a:t>height</a:t>
            </a:r>
            <a:r>
              <a:rPr lang="fr-FR" sz="1200" dirty="0">
                <a:solidFill>
                  <a:srgbClr val="0070C0"/>
                </a:solidFill>
              </a:rPr>
              <a:t>/2, -250);</a:t>
            </a:r>
          </a:p>
          <a:p>
            <a:r>
              <a:rPr lang="fr-FR" sz="1200" dirty="0"/>
              <a:t>  translate(</a:t>
            </a:r>
            <a:r>
              <a:rPr lang="fr-FR" sz="1200" dirty="0" err="1"/>
              <a:t>width</a:t>
            </a:r>
            <a:r>
              <a:rPr lang="fr-FR" sz="1200" dirty="0"/>
              <a:t>/2, </a:t>
            </a:r>
            <a:r>
              <a:rPr lang="fr-FR" sz="1200" dirty="0" err="1"/>
              <a:t>height</a:t>
            </a:r>
            <a:r>
              <a:rPr lang="fr-FR" sz="1200" dirty="0"/>
              <a:t>/2, -1250);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rotateX</a:t>
            </a:r>
            <a:r>
              <a:rPr lang="fr-FR" sz="1200" dirty="0"/>
              <a:t>(radians(180));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//translate(0, 0, 1000);</a:t>
            </a:r>
          </a:p>
          <a:p>
            <a:r>
              <a:rPr lang="fr-FR" sz="1200" dirty="0"/>
              <a:t>  </a:t>
            </a:r>
          </a:p>
          <a:p>
            <a:r>
              <a:rPr lang="fr-FR" sz="1200" dirty="0"/>
              <a:t>  </a:t>
            </a:r>
            <a:r>
              <a:rPr lang="fr-FR" sz="1200" dirty="0">
                <a:solidFill>
                  <a:srgbClr val="0070C0"/>
                </a:solidFill>
              </a:rPr>
              <a:t>// </a:t>
            </a:r>
            <a:r>
              <a:rPr lang="fr-FR" sz="1200" dirty="0" err="1">
                <a:solidFill>
                  <a:srgbClr val="0070C0"/>
                </a:solidFill>
              </a:rPr>
              <a:t>régage</a:t>
            </a:r>
            <a:r>
              <a:rPr lang="fr-FR" sz="1200" dirty="0">
                <a:solidFill>
                  <a:srgbClr val="0070C0"/>
                </a:solidFill>
              </a:rPr>
              <a:t> de l'angle de vue avec la sourie </a:t>
            </a:r>
          </a:p>
          <a:p>
            <a:r>
              <a:rPr lang="fr-FR" sz="1200" dirty="0"/>
              <a:t>  rotation = </a:t>
            </a:r>
            <a:r>
              <a:rPr lang="fr-FR" sz="1200" dirty="0" err="1"/>
              <a:t>map</a:t>
            </a:r>
            <a:r>
              <a:rPr lang="fr-FR" sz="1200" dirty="0"/>
              <a:t>(mouseX,0,width,-180,180);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rotateY</a:t>
            </a:r>
            <a:r>
              <a:rPr lang="fr-FR" sz="1200" dirty="0"/>
              <a:t>(radians(rotation));</a:t>
            </a:r>
          </a:p>
          <a:p>
            <a:r>
              <a:rPr lang="fr-FR" sz="1200" dirty="0"/>
              <a:t>  </a:t>
            </a:r>
          </a:p>
          <a:p>
            <a:r>
              <a:rPr lang="fr-FR" sz="1200" dirty="0"/>
              <a:t>  </a:t>
            </a:r>
            <a:r>
              <a:rPr lang="fr-FR" sz="1200" dirty="0">
                <a:solidFill>
                  <a:srgbClr val="0070C0"/>
                </a:solidFill>
              </a:rPr>
              <a:t>// dessin des points en 3D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PVector</a:t>
            </a:r>
            <a:r>
              <a:rPr lang="fr-FR" sz="1200" dirty="0"/>
              <a:t>[] </a:t>
            </a:r>
            <a:r>
              <a:rPr lang="fr-FR" sz="1200" dirty="0" err="1"/>
              <a:t>depthPoints</a:t>
            </a:r>
            <a:r>
              <a:rPr lang="fr-FR" sz="1200" dirty="0"/>
              <a:t> = </a:t>
            </a:r>
            <a:r>
              <a:rPr lang="fr-FR" sz="1200" dirty="0" err="1"/>
              <a:t>kinect.depthMapRealWorld</a:t>
            </a:r>
            <a:r>
              <a:rPr lang="fr-FR" sz="1200" dirty="0"/>
              <a:t>();</a:t>
            </a:r>
          </a:p>
          <a:p>
            <a:r>
              <a:rPr lang="fr-FR" sz="1200" dirty="0"/>
              <a:t>  // </a:t>
            </a:r>
            <a:r>
              <a:rPr lang="fr-FR" sz="1200" dirty="0" err="1"/>
              <a:t>don't</a:t>
            </a:r>
            <a:r>
              <a:rPr lang="fr-FR" sz="1200" dirty="0"/>
              <a:t> skip </a:t>
            </a:r>
            <a:r>
              <a:rPr lang="fr-FR" sz="1200" dirty="0" err="1"/>
              <a:t>any</a:t>
            </a:r>
            <a:r>
              <a:rPr lang="fr-FR" sz="1200" dirty="0"/>
              <a:t> </a:t>
            </a:r>
            <a:r>
              <a:rPr lang="fr-FR" sz="1200" dirty="0" err="1"/>
              <a:t>depth</a:t>
            </a:r>
            <a:r>
              <a:rPr lang="fr-FR" sz="1200" dirty="0"/>
              <a:t> points</a:t>
            </a:r>
          </a:p>
          <a:p>
            <a:r>
              <a:rPr lang="fr-FR" sz="1200" dirty="0"/>
              <a:t>  for (</a:t>
            </a:r>
            <a:r>
              <a:rPr lang="fr-FR" sz="1200" dirty="0" err="1"/>
              <a:t>int</a:t>
            </a:r>
            <a:r>
              <a:rPr lang="fr-FR" sz="1200" dirty="0"/>
              <a:t> i = 0; i &lt; </a:t>
            </a:r>
            <a:r>
              <a:rPr lang="fr-FR" sz="1200" dirty="0" err="1"/>
              <a:t>depthPoints.length</a:t>
            </a:r>
            <a:r>
              <a:rPr lang="fr-FR" sz="1200" dirty="0"/>
              <a:t>; i+=3) {</a:t>
            </a:r>
          </a:p>
          <a:p>
            <a:r>
              <a:rPr lang="fr-FR" sz="1200" dirty="0"/>
              <a:t>    </a:t>
            </a:r>
            <a:r>
              <a:rPr lang="fr-FR" sz="1200" dirty="0" err="1"/>
              <a:t>PVector</a:t>
            </a:r>
            <a:r>
              <a:rPr lang="fr-FR" sz="1200" dirty="0"/>
              <a:t> </a:t>
            </a:r>
            <a:r>
              <a:rPr lang="fr-FR" sz="1200" dirty="0" err="1"/>
              <a:t>currentPoint</a:t>
            </a:r>
            <a:r>
              <a:rPr lang="fr-FR" sz="1200" dirty="0"/>
              <a:t> = </a:t>
            </a:r>
            <a:r>
              <a:rPr lang="fr-FR" sz="1200" dirty="0" err="1"/>
              <a:t>depthPoints</a:t>
            </a:r>
            <a:r>
              <a:rPr lang="fr-FR" sz="1200" dirty="0"/>
              <a:t>[i];</a:t>
            </a:r>
          </a:p>
          <a:p>
            <a:r>
              <a:rPr lang="fr-FR" sz="1200" dirty="0"/>
              <a:t>    </a:t>
            </a:r>
            <a:r>
              <a:rPr lang="fr-FR" sz="1200" dirty="0">
                <a:solidFill>
                  <a:srgbClr val="0070C0"/>
                </a:solidFill>
              </a:rPr>
              <a:t>// set the stroke </a:t>
            </a:r>
            <a:r>
              <a:rPr lang="fr-FR" sz="1200" dirty="0" err="1">
                <a:solidFill>
                  <a:srgbClr val="0070C0"/>
                </a:solidFill>
              </a:rPr>
              <a:t>color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based</a:t>
            </a:r>
            <a:r>
              <a:rPr lang="fr-FR" sz="1200" dirty="0">
                <a:solidFill>
                  <a:srgbClr val="0070C0"/>
                </a:solidFill>
              </a:rPr>
              <a:t> on the </a:t>
            </a:r>
            <a:r>
              <a:rPr lang="fr-FR" sz="1200" dirty="0" err="1">
                <a:solidFill>
                  <a:srgbClr val="0070C0"/>
                </a:solidFill>
              </a:rPr>
              <a:t>color</a:t>
            </a:r>
            <a:r>
              <a:rPr lang="fr-FR" sz="1200" dirty="0">
                <a:solidFill>
                  <a:srgbClr val="0070C0"/>
                </a:solidFill>
              </a:rPr>
              <a:t> pixel</a:t>
            </a:r>
          </a:p>
          <a:p>
            <a:r>
              <a:rPr lang="fr-FR" sz="1200" dirty="0"/>
              <a:t>    stroke(</a:t>
            </a:r>
            <a:r>
              <a:rPr lang="fr-FR" sz="1200" dirty="0" err="1"/>
              <a:t>rgbImage.pixels</a:t>
            </a:r>
            <a:r>
              <a:rPr lang="fr-FR" sz="1200" dirty="0"/>
              <a:t>[i]); </a:t>
            </a:r>
          </a:p>
          <a:p>
            <a:r>
              <a:rPr lang="fr-FR" sz="1200" dirty="0"/>
              <a:t>    point(</a:t>
            </a:r>
            <a:r>
              <a:rPr lang="fr-FR" sz="1200" dirty="0" err="1"/>
              <a:t>currentPoint.x</a:t>
            </a:r>
            <a:r>
              <a:rPr lang="fr-FR" sz="1200" dirty="0"/>
              <a:t>, </a:t>
            </a:r>
            <a:r>
              <a:rPr lang="fr-FR" sz="1200" dirty="0" err="1"/>
              <a:t>currentPoint.y</a:t>
            </a:r>
            <a:r>
              <a:rPr lang="fr-FR" sz="1200" dirty="0"/>
              <a:t>, </a:t>
            </a:r>
            <a:r>
              <a:rPr lang="fr-FR" sz="1200" dirty="0" err="1"/>
              <a:t>currentPoint.z</a:t>
            </a:r>
            <a:r>
              <a:rPr lang="fr-FR" sz="1200" dirty="0" smtClean="0"/>
              <a:t>);  } }</a:t>
            </a:r>
            <a:endParaRPr lang="fr-FR" sz="1200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679504" y="77028"/>
            <a:ext cx="41520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Copier/coller le code et lancer le programme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7880" y="1677659"/>
            <a:ext cx="2215781" cy="360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9" name="Connecteur droit 8"/>
          <p:cNvCxnSpPr>
            <a:stCxn id="8" idx="3"/>
            <a:endCxn id="10" idx="1"/>
          </p:cNvCxnSpPr>
          <p:nvPr/>
        </p:nvCxnSpPr>
        <p:spPr>
          <a:xfrm flipV="1">
            <a:off x="2283661" y="1382529"/>
            <a:ext cx="2488794" cy="47513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4772455" y="1041633"/>
            <a:ext cx="4018436" cy="681792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Mise en route de la camera couleur </a:t>
            </a:r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7880" y="2110163"/>
            <a:ext cx="4216088" cy="3240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79742" y="1857659"/>
            <a:ext cx="4203863" cy="1254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appel à </a:t>
            </a:r>
            <a:r>
              <a:rPr lang="fr-FR" dirty="0">
                <a:solidFill>
                  <a:srgbClr val="000000"/>
                </a:solidFill>
              </a:rPr>
              <a:t>la méthode </a:t>
            </a:r>
            <a:r>
              <a:rPr lang="fr-FR" dirty="0" err="1" smtClean="0">
                <a:solidFill>
                  <a:srgbClr val="000000"/>
                </a:solidFill>
              </a:rPr>
              <a:t>alternativeViewPointDepthToImage</a:t>
            </a:r>
            <a:r>
              <a:rPr lang="fr-FR" dirty="0" smtClean="0">
                <a:solidFill>
                  <a:srgbClr val="000000"/>
                </a:solidFill>
              </a:rPr>
              <a:t>() pour aligner les pixels en couleurs sur ceux de l’image en profondeur </a:t>
            </a:r>
            <a:endParaRPr lang="fr-FR" i="1" dirty="0" smtClean="0">
              <a:solidFill>
                <a:srgbClr val="000000"/>
              </a:solidFill>
            </a:endParaRPr>
          </a:p>
        </p:txBody>
      </p:sp>
      <p:cxnSp>
        <p:nvCxnSpPr>
          <p:cNvPr id="28" name="Connecteur droit 27"/>
          <p:cNvCxnSpPr>
            <a:stCxn id="21" idx="3"/>
            <a:endCxn id="22" idx="1"/>
          </p:cNvCxnSpPr>
          <p:nvPr/>
        </p:nvCxnSpPr>
        <p:spPr>
          <a:xfrm>
            <a:off x="4283968" y="2272163"/>
            <a:ext cx="395774" cy="2125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160593" y="6113136"/>
            <a:ext cx="4216088" cy="35640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4848619" y="5021555"/>
            <a:ext cx="4018436" cy="108012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err="1" smtClean="0">
                <a:solidFill>
                  <a:srgbClr val="000000"/>
                </a:solidFill>
              </a:rPr>
              <a:t>Étalonage</a:t>
            </a:r>
            <a:r>
              <a:rPr lang="fr-FR" dirty="0" smtClean="0">
                <a:solidFill>
                  <a:srgbClr val="000000"/>
                </a:solidFill>
              </a:rPr>
              <a:t> de la couleur du point dessiné avec la couleur du pixel (RGB) correspondant </a:t>
            </a:r>
            <a:endParaRPr lang="fr-FR" i="1" dirty="0" smtClean="0">
              <a:solidFill>
                <a:srgbClr val="000000"/>
              </a:solidFill>
            </a:endParaRPr>
          </a:p>
        </p:txBody>
      </p:sp>
      <p:cxnSp>
        <p:nvCxnSpPr>
          <p:cNvPr id="39" name="Connecteur droit 38"/>
          <p:cNvCxnSpPr>
            <a:stCxn id="37" idx="3"/>
            <a:endCxn id="38" idx="1"/>
          </p:cNvCxnSpPr>
          <p:nvPr/>
        </p:nvCxnSpPr>
        <p:spPr>
          <a:xfrm flipV="1">
            <a:off x="4376681" y="5561615"/>
            <a:ext cx="471938" cy="72972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1" grpId="0" animBg="1"/>
      <p:bldP spid="22" grpId="0" animBg="1"/>
      <p:bldP spid="37" grpId="0" animBg="1"/>
      <p:bldP spid="3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496" y="56535"/>
            <a:ext cx="8338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cap="all" dirty="0" smtClean="0">
                <a:solidFill>
                  <a:srgbClr val="00B050"/>
                </a:solidFill>
              </a:rPr>
              <a:t>3.6. N</a:t>
            </a:r>
            <a:r>
              <a:rPr lang="fr-FR" sz="2400" b="1" u="sng" dirty="0" smtClean="0">
                <a:solidFill>
                  <a:srgbClr val="00B050"/>
                </a:solidFill>
              </a:rPr>
              <a:t>uage de points interactif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209" y="519063"/>
            <a:ext cx="905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Objectif: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0120" y="1085835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Modéliser un espace 3D interactif (ex: cube, sphère) 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179512" y="1193847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0120" y="1700808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Tester si des points du nuage appartiennent à ce volume 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179512" y="1808820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0120" y="2314873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Lancer une action si un/plusieurs points appartiennent au volume (ex: musique, couleurs, etc.)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179512" y="2422885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2174" y="3645024"/>
            <a:ext cx="7958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dirty="0" smtClean="0">
                <a:solidFill>
                  <a:srgbClr val="000000"/>
                </a:solidFill>
              </a:rPr>
              <a:t>Projet ultime et </a:t>
            </a:r>
            <a:r>
              <a:rPr lang="fr-FR" sz="2400" dirty="0">
                <a:solidFill>
                  <a:srgbClr val="000000"/>
                </a:solidFill>
              </a:rPr>
              <a:t>complexe: « </a:t>
            </a:r>
            <a:r>
              <a:rPr lang="fr-FR" sz="2400" dirty="0">
                <a:solidFill>
                  <a:srgbClr val="0081E2"/>
                </a:solidFill>
              </a:rPr>
              <a:t>KINECT/MULTITOUCH</a:t>
            </a:r>
            <a:r>
              <a:rPr lang="fr-FR" sz="2400" dirty="0">
                <a:solidFill>
                  <a:srgbClr val="000000"/>
                </a:solidFill>
              </a:rPr>
              <a:t> » effectué à la Gaité Lyrique  (2015) par </a:t>
            </a:r>
            <a:r>
              <a:rPr lang="fr-FR" sz="2400" dirty="0">
                <a:solidFill>
                  <a:srgbClr val="0081E2"/>
                </a:solidFill>
              </a:rPr>
              <a:t>Morgane Guillaume et Audrey </a:t>
            </a:r>
            <a:r>
              <a:rPr lang="fr-FR" sz="2400" dirty="0" err="1" smtClean="0">
                <a:solidFill>
                  <a:srgbClr val="0081E2"/>
                </a:solidFill>
              </a:rPr>
              <a:t>Herd</a:t>
            </a:r>
            <a:r>
              <a:rPr lang="fr-FR" sz="2400" dirty="0" smtClean="0">
                <a:solidFill>
                  <a:srgbClr val="0081E2"/>
                </a:solidFill>
              </a:rPr>
              <a:t>-Smith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endParaRPr lang="fr-FR" sz="2400" dirty="0"/>
          </a:p>
        </p:txBody>
      </p:sp>
      <p:sp>
        <p:nvSpPr>
          <p:cNvPr id="17" name="Virage 16"/>
          <p:cNvSpPr/>
          <p:nvPr/>
        </p:nvSpPr>
        <p:spPr>
          <a:xfrm flipV="1">
            <a:off x="359180" y="3617340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57797" y="4964795"/>
            <a:ext cx="8887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hlinkClick r:id="rId2"/>
              </a:rPr>
              <a:t>http://www.tonerkebab.fr/wiki/doku.php/wiki:projets:gaite:projet1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2016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8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3553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1) Tracé du cube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5742"/>
            <a:ext cx="5688632" cy="635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9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47856" y="-31193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code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339" y="9293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import </a:t>
            </a:r>
            <a:r>
              <a:rPr lang="fr-FR" sz="1200" dirty="0" err="1"/>
              <a:t>processing.opengl</a:t>
            </a:r>
            <a:r>
              <a:rPr lang="fr-FR" sz="1200" dirty="0"/>
              <a:t>.*;</a:t>
            </a:r>
          </a:p>
          <a:p>
            <a:r>
              <a:rPr lang="fr-FR" sz="1200" dirty="0"/>
              <a:t>import </a:t>
            </a:r>
            <a:r>
              <a:rPr lang="fr-FR" sz="1200" dirty="0" err="1"/>
              <a:t>SimpleOpenNI</a:t>
            </a:r>
            <a:r>
              <a:rPr lang="fr-FR" sz="1200" dirty="0"/>
              <a:t>.*;</a:t>
            </a:r>
          </a:p>
          <a:p>
            <a:r>
              <a:rPr lang="fr-FR" sz="1200" dirty="0" err="1"/>
              <a:t>SimpleOpenNI</a:t>
            </a:r>
            <a:r>
              <a:rPr lang="fr-FR" sz="1200" dirty="0"/>
              <a:t> </a:t>
            </a:r>
            <a:r>
              <a:rPr lang="fr-FR" sz="1200" dirty="0" err="1"/>
              <a:t>kinect</a:t>
            </a:r>
            <a:r>
              <a:rPr lang="fr-FR" sz="1200" dirty="0"/>
              <a:t>;</a:t>
            </a:r>
          </a:p>
          <a:p>
            <a:r>
              <a:rPr lang="fr-FR" sz="1200" dirty="0" err="1"/>
              <a:t>float</a:t>
            </a:r>
            <a:r>
              <a:rPr lang="fr-FR" sz="1200" dirty="0"/>
              <a:t> rotation = 0;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// set the box size</a:t>
            </a:r>
          </a:p>
          <a:p>
            <a:r>
              <a:rPr lang="fr-FR" sz="1200" dirty="0" err="1"/>
              <a:t>int</a:t>
            </a:r>
            <a:r>
              <a:rPr lang="fr-FR" sz="1200" dirty="0"/>
              <a:t> </a:t>
            </a:r>
            <a:r>
              <a:rPr lang="fr-FR" sz="1200" dirty="0" err="1"/>
              <a:t>boxSize</a:t>
            </a:r>
            <a:r>
              <a:rPr lang="fr-FR" sz="1200" dirty="0"/>
              <a:t> = 150;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// a </a:t>
            </a:r>
            <a:r>
              <a:rPr lang="fr-FR" sz="1200" dirty="0" err="1">
                <a:solidFill>
                  <a:srgbClr val="0070C0"/>
                </a:solidFill>
              </a:rPr>
              <a:t>vector</a:t>
            </a:r>
            <a:r>
              <a:rPr lang="fr-FR" sz="1200" dirty="0">
                <a:solidFill>
                  <a:srgbClr val="0070C0"/>
                </a:solidFill>
              </a:rPr>
              <a:t> holding the center of the box</a:t>
            </a:r>
          </a:p>
          <a:p>
            <a:r>
              <a:rPr lang="fr-FR" sz="1200" dirty="0" err="1"/>
              <a:t>PVector</a:t>
            </a:r>
            <a:r>
              <a:rPr lang="fr-FR" sz="1200" dirty="0"/>
              <a:t> </a:t>
            </a:r>
            <a:r>
              <a:rPr lang="fr-FR" sz="1200" dirty="0" err="1"/>
              <a:t>boxCenter</a:t>
            </a:r>
            <a:r>
              <a:rPr lang="fr-FR" sz="1200" dirty="0"/>
              <a:t> = new </a:t>
            </a:r>
            <a:r>
              <a:rPr lang="fr-FR" sz="1200" dirty="0" err="1"/>
              <a:t>PVector</a:t>
            </a:r>
            <a:r>
              <a:rPr lang="fr-FR" sz="1200" dirty="0"/>
              <a:t>(0, 0, 600); 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dirty="0" err="1"/>
              <a:t>void</a:t>
            </a:r>
            <a:r>
              <a:rPr lang="fr-FR" sz="1200" dirty="0"/>
              <a:t> setup() {</a:t>
            </a:r>
          </a:p>
          <a:p>
            <a:r>
              <a:rPr lang="fr-FR" sz="1200" dirty="0"/>
              <a:t>  size(1024, 768, OPENGL);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</a:t>
            </a:r>
            <a:r>
              <a:rPr lang="fr-FR" sz="1200" dirty="0"/>
              <a:t> = new </a:t>
            </a:r>
            <a:r>
              <a:rPr lang="fr-FR" sz="1200" dirty="0" err="1"/>
              <a:t>SimpleOpenNI</a:t>
            </a:r>
            <a:r>
              <a:rPr lang="fr-FR" sz="1200" dirty="0"/>
              <a:t>(</a:t>
            </a:r>
            <a:r>
              <a:rPr lang="fr-FR" sz="1200" dirty="0" err="1"/>
              <a:t>this</a:t>
            </a:r>
            <a:r>
              <a:rPr lang="fr-FR" sz="1200" dirty="0"/>
              <a:t>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kinect.enableDepth</a:t>
            </a:r>
            <a:r>
              <a:rPr lang="fr-FR" sz="1200" dirty="0"/>
              <a:t>();</a:t>
            </a:r>
          </a:p>
          <a:p>
            <a:r>
              <a:rPr lang="fr-FR" sz="1200" dirty="0"/>
              <a:t>}</a:t>
            </a:r>
          </a:p>
          <a:p>
            <a:r>
              <a:rPr lang="fr-FR" sz="1200" dirty="0" err="1"/>
              <a:t>void</a:t>
            </a:r>
            <a:r>
              <a:rPr lang="fr-FR" sz="1200" dirty="0"/>
              <a:t> </a:t>
            </a:r>
            <a:r>
              <a:rPr lang="fr-FR" sz="1200" dirty="0" err="1"/>
              <a:t>draw</a:t>
            </a:r>
            <a:r>
              <a:rPr lang="fr-FR" sz="1200" dirty="0"/>
              <a:t>() {</a:t>
            </a:r>
          </a:p>
          <a:p>
            <a:r>
              <a:rPr lang="fr-FR" sz="1200" dirty="0"/>
              <a:t>  background(0);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kinect.update</a:t>
            </a:r>
            <a:r>
              <a:rPr lang="fr-FR" sz="1200" dirty="0"/>
              <a:t>();</a:t>
            </a:r>
          </a:p>
          <a:p>
            <a:r>
              <a:rPr lang="fr-FR" sz="1200" dirty="0"/>
              <a:t>  translate(</a:t>
            </a:r>
            <a:r>
              <a:rPr lang="fr-FR" sz="1200" dirty="0" err="1"/>
              <a:t>width</a:t>
            </a:r>
            <a:r>
              <a:rPr lang="fr-FR" sz="1200" dirty="0"/>
              <a:t>/2, </a:t>
            </a:r>
            <a:r>
              <a:rPr lang="fr-FR" sz="1200" dirty="0" err="1"/>
              <a:t>height</a:t>
            </a:r>
            <a:r>
              <a:rPr lang="fr-FR" sz="1200" dirty="0"/>
              <a:t>/2, -2000); 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rotateX</a:t>
            </a:r>
            <a:r>
              <a:rPr lang="fr-FR" sz="1200" dirty="0"/>
              <a:t>(radians(180));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rotateY</a:t>
            </a:r>
            <a:r>
              <a:rPr lang="fr-FR" sz="1200" dirty="0"/>
              <a:t>(radians(</a:t>
            </a:r>
            <a:r>
              <a:rPr lang="fr-FR" sz="1200" dirty="0" err="1"/>
              <a:t>map</a:t>
            </a:r>
            <a:r>
              <a:rPr lang="fr-FR" sz="1200" dirty="0"/>
              <a:t>(</a:t>
            </a:r>
            <a:r>
              <a:rPr lang="fr-FR" sz="1200" dirty="0" err="1"/>
              <a:t>mouseX</a:t>
            </a:r>
            <a:r>
              <a:rPr lang="fr-FR" sz="1200" dirty="0"/>
              <a:t>, 0, </a:t>
            </a:r>
            <a:r>
              <a:rPr lang="fr-FR" sz="1200" dirty="0" err="1"/>
              <a:t>width</a:t>
            </a:r>
            <a:r>
              <a:rPr lang="fr-FR" sz="1200" dirty="0"/>
              <a:t>, -180, 180)));</a:t>
            </a:r>
          </a:p>
          <a:p>
            <a:r>
              <a:rPr lang="fr-FR" sz="1200" dirty="0"/>
              <a:t>  stroke(255);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PVector</a:t>
            </a:r>
            <a:r>
              <a:rPr lang="fr-FR" sz="1200" dirty="0"/>
              <a:t>[] </a:t>
            </a:r>
            <a:r>
              <a:rPr lang="fr-FR" sz="1200" dirty="0" err="1"/>
              <a:t>depthPoints</a:t>
            </a:r>
            <a:r>
              <a:rPr lang="fr-FR" sz="1200" dirty="0"/>
              <a:t> = </a:t>
            </a:r>
            <a:r>
              <a:rPr lang="fr-FR" sz="1200" dirty="0" err="1"/>
              <a:t>kinect.depthMapRealWorld</a:t>
            </a:r>
            <a:r>
              <a:rPr lang="fr-FR" sz="1200" dirty="0"/>
              <a:t>();</a:t>
            </a:r>
          </a:p>
          <a:p>
            <a:r>
              <a:rPr lang="fr-FR" sz="1200" dirty="0"/>
              <a:t>  for (</a:t>
            </a:r>
            <a:r>
              <a:rPr lang="fr-FR" sz="1200" dirty="0" err="1"/>
              <a:t>int</a:t>
            </a:r>
            <a:r>
              <a:rPr lang="fr-FR" sz="1200" dirty="0"/>
              <a:t> i = 0; i &lt; </a:t>
            </a:r>
            <a:r>
              <a:rPr lang="fr-FR" sz="1200" dirty="0" err="1"/>
              <a:t>depthPoints.length</a:t>
            </a:r>
            <a:r>
              <a:rPr lang="fr-FR" sz="1200" dirty="0"/>
              <a:t>; i+=10) {</a:t>
            </a:r>
          </a:p>
          <a:p>
            <a:r>
              <a:rPr lang="fr-FR" sz="1200" dirty="0"/>
              <a:t>  </a:t>
            </a:r>
            <a:r>
              <a:rPr lang="fr-FR" sz="1200" dirty="0" err="1"/>
              <a:t>PVector</a:t>
            </a:r>
            <a:r>
              <a:rPr lang="fr-FR" sz="1200" dirty="0"/>
              <a:t> </a:t>
            </a:r>
            <a:r>
              <a:rPr lang="fr-FR" sz="1200" dirty="0" err="1"/>
              <a:t>currentPoint</a:t>
            </a:r>
            <a:r>
              <a:rPr lang="fr-FR" sz="1200" dirty="0"/>
              <a:t> = </a:t>
            </a:r>
            <a:r>
              <a:rPr lang="fr-FR" sz="1200" dirty="0" err="1"/>
              <a:t>depthPoints</a:t>
            </a:r>
            <a:r>
              <a:rPr lang="fr-FR" sz="1200" dirty="0"/>
              <a:t>[i];</a:t>
            </a:r>
          </a:p>
          <a:p>
            <a:r>
              <a:rPr lang="fr-FR" sz="1200" dirty="0"/>
              <a:t>  point(</a:t>
            </a:r>
            <a:r>
              <a:rPr lang="fr-FR" sz="1200" dirty="0" err="1"/>
              <a:t>currentPoint.x</a:t>
            </a:r>
            <a:r>
              <a:rPr lang="fr-FR" sz="1200" dirty="0"/>
              <a:t>, </a:t>
            </a:r>
            <a:r>
              <a:rPr lang="fr-FR" sz="1200" dirty="0" err="1"/>
              <a:t>currentPoint.y</a:t>
            </a:r>
            <a:r>
              <a:rPr lang="fr-FR" sz="1200" dirty="0"/>
              <a:t>, </a:t>
            </a:r>
            <a:r>
              <a:rPr lang="fr-FR" sz="1200" dirty="0" err="1"/>
              <a:t>currentPoint.z</a:t>
            </a:r>
            <a:r>
              <a:rPr lang="fr-FR" sz="1200" dirty="0"/>
              <a:t>);</a:t>
            </a:r>
          </a:p>
          <a:p>
            <a:r>
              <a:rPr lang="fr-FR" sz="1200" dirty="0"/>
              <a:t>  }</a:t>
            </a:r>
          </a:p>
          <a:p>
            <a:r>
              <a:rPr lang="fr-FR" sz="1200" dirty="0"/>
              <a:t>  </a:t>
            </a:r>
            <a:r>
              <a:rPr lang="fr-FR" sz="1200" dirty="0">
                <a:solidFill>
                  <a:srgbClr val="0070C0"/>
                </a:solidFill>
              </a:rPr>
              <a:t>// </a:t>
            </a:r>
            <a:r>
              <a:rPr lang="fr-FR" sz="1200" dirty="0" err="1">
                <a:solidFill>
                  <a:srgbClr val="0070C0"/>
                </a:solidFill>
              </a:rPr>
              <a:t>We're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ready</a:t>
            </a:r>
            <a:r>
              <a:rPr lang="fr-FR" sz="1200" dirty="0">
                <a:solidFill>
                  <a:srgbClr val="0070C0"/>
                </a:solidFill>
              </a:rPr>
              <a:t> to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the cube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move to the box center</a:t>
            </a:r>
          </a:p>
          <a:p>
            <a:r>
              <a:rPr lang="fr-FR" sz="1200" dirty="0"/>
              <a:t>  translate(</a:t>
            </a:r>
            <a:r>
              <a:rPr lang="fr-FR" sz="1200" dirty="0" err="1"/>
              <a:t>boxCenter.x</a:t>
            </a:r>
            <a:r>
              <a:rPr lang="fr-FR" sz="1200" dirty="0"/>
              <a:t>, </a:t>
            </a:r>
            <a:r>
              <a:rPr lang="fr-FR" sz="1200" dirty="0" err="1"/>
              <a:t>boxCenter.y</a:t>
            </a:r>
            <a:r>
              <a:rPr lang="fr-FR" sz="1200" dirty="0"/>
              <a:t>, </a:t>
            </a:r>
            <a:r>
              <a:rPr lang="fr-FR" sz="1200" dirty="0" err="1"/>
              <a:t>boxCenter.z</a:t>
            </a:r>
            <a:r>
              <a:rPr lang="fr-FR" sz="1200" dirty="0"/>
              <a:t>);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set line </a:t>
            </a:r>
            <a:r>
              <a:rPr lang="fr-FR" sz="1200" dirty="0" err="1">
                <a:solidFill>
                  <a:srgbClr val="0070C0"/>
                </a:solidFill>
              </a:rPr>
              <a:t>color</a:t>
            </a:r>
            <a:r>
              <a:rPr lang="fr-FR" sz="1200" dirty="0">
                <a:solidFill>
                  <a:srgbClr val="0070C0"/>
                </a:solidFill>
              </a:rPr>
              <a:t> to </a:t>
            </a:r>
            <a:r>
              <a:rPr lang="fr-FR" sz="1200" dirty="0" err="1">
                <a:solidFill>
                  <a:srgbClr val="0070C0"/>
                </a:solidFill>
              </a:rPr>
              <a:t>red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/>
              <a:t>  stroke(255, 0, 0);</a:t>
            </a:r>
          </a:p>
          <a:p>
            <a:r>
              <a:rPr lang="fr-FR" sz="1200" dirty="0"/>
              <a:t>  </a:t>
            </a:r>
            <a:r>
              <a:rPr lang="fr-FR" sz="1200" dirty="0">
                <a:solidFill>
                  <a:srgbClr val="0070C0"/>
                </a:solidFill>
              </a:rPr>
              <a:t>// </a:t>
            </a:r>
            <a:r>
              <a:rPr lang="fr-FR" sz="1200" dirty="0" err="1">
                <a:solidFill>
                  <a:srgbClr val="0070C0"/>
                </a:solidFill>
              </a:rPr>
              <a:t>leave</a:t>
            </a:r>
            <a:r>
              <a:rPr lang="fr-FR" sz="1200" dirty="0">
                <a:solidFill>
                  <a:srgbClr val="0070C0"/>
                </a:solidFill>
              </a:rPr>
              <a:t> the box </a:t>
            </a:r>
            <a:r>
              <a:rPr lang="fr-FR" sz="1200" dirty="0" err="1">
                <a:solidFill>
                  <a:srgbClr val="0070C0"/>
                </a:solidFill>
              </a:rPr>
              <a:t>unfilled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so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we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can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see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through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it</a:t>
            </a:r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/>
              <a:t>  </a:t>
            </a:r>
            <a:r>
              <a:rPr lang="fr-FR" sz="1200" dirty="0" err="1"/>
              <a:t>noFill</a:t>
            </a:r>
            <a:r>
              <a:rPr lang="fr-FR" sz="1200" dirty="0"/>
              <a:t>();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 // </a:t>
            </a:r>
            <a:r>
              <a:rPr lang="fr-FR" sz="1200" dirty="0" err="1">
                <a:solidFill>
                  <a:srgbClr val="0070C0"/>
                </a:solidFill>
              </a:rPr>
              <a:t>draw</a:t>
            </a:r>
            <a:r>
              <a:rPr lang="fr-FR" sz="1200" dirty="0">
                <a:solidFill>
                  <a:srgbClr val="0070C0"/>
                </a:solidFill>
              </a:rPr>
              <a:t> the box</a:t>
            </a:r>
          </a:p>
          <a:p>
            <a:r>
              <a:rPr lang="fr-FR" sz="1200" dirty="0"/>
              <a:t>  box(</a:t>
            </a:r>
            <a:r>
              <a:rPr lang="fr-FR" sz="1200" dirty="0" err="1"/>
              <a:t>boxSize</a:t>
            </a:r>
            <a:r>
              <a:rPr lang="fr-FR" sz="1200" dirty="0"/>
              <a:t>); </a:t>
            </a:r>
          </a:p>
          <a:p>
            <a:r>
              <a:rPr lang="fr-FR" sz="1200" dirty="0"/>
              <a:t>}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0961" y="1041633"/>
            <a:ext cx="1691680" cy="21544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>
            <a:stCxn id="20" idx="3"/>
            <a:endCxn id="22" idx="1"/>
          </p:cNvCxnSpPr>
          <p:nvPr/>
        </p:nvCxnSpPr>
        <p:spPr>
          <a:xfrm flipV="1">
            <a:off x="1752641" y="446168"/>
            <a:ext cx="1955263" cy="70318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3707904" y="199639"/>
            <a:ext cx="2880320" cy="493057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Taille de l’arête du cube</a:t>
            </a:r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9168" y="1393227"/>
            <a:ext cx="3194503" cy="21544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>
            <a:stCxn id="25" idx="3"/>
            <a:endCxn id="27" idx="1"/>
          </p:cNvCxnSpPr>
          <p:nvPr/>
        </p:nvCxnSpPr>
        <p:spPr>
          <a:xfrm flipV="1">
            <a:off x="3243671" y="1088404"/>
            <a:ext cx="1040297" cy="41254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283968" y="862420"/>
            <a:ext cx="4608512" cy="451967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Coordonnées du centre du cube du cube</a:t>
            </a:r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5720" y="2049228"/>
            <a:ext cx="3662184" cy="274792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34" name="Connecteur droit 33"/>
          <p:cNvCxnSpPr>
            <a:stCxn id="33" idx="3"/>
            <a:endCxn id="35" idx="1"/>
          </p:cNvCxnSpPr>
          <p:nvPr/>
        </p:nvCxnSpPr>
        <p:spPr>
          <a:xfrm flipV="1">
            <a:off x="3707904" y="2041302"/>
            <a:ext cx="616809" cy="13818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4324713" y="1815318"/>
            <a:ext cx="4608512" cy="451967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Code identique au sketchs </a:t>
            </a:r>
            <a:r>
              <a:rPr lang="fr-FR" dirty="0" err="1" smtClean="0">
                <a:solidFill>
                  <a:srgbClr val="000000"/>
                </a:solidFill>
              </a:rPr>
              <a:t>précédants</a:t>
            </a:r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191669" y="5122982"/>
            <a:ext cx="3341739" cy="333289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>
            <a:stCxn id="46" idx="3"/>
            <a:endCxn id="48" idx="1"/>
          </p:cNvCxnSpPr>
          <p:nvPr/>
        </p:nvCxnSpPr>
        <p:spPr>
          <a:xfrm flipV="1">
            <a:off x="3533408" y="3812673"/>
            <a:ext cx="1076071" cy="14769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/>
          <p:cNvSpPr/>
          <p:nvPr/>
        </p:nvSpPr>
        <p:spPr>
          <a:xfrm>
            <a:off x="4609479" y="3463086"/>
            <a:ext cx="4038979" cy="69917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Positionnement du centre du cube à la position souhaitée avant dessin</a:t>
            </a:r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129742" y="5517232"/>
            <a:ext cx="3341739" cy="1120886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53" name="Connecteur droit 52"/>
          <p:cNvCxnSpPr>
            <a:stCxn id="52" idx="3"/>
            <a:endCxn id="54" idx="1"/>
          </p:cNvCxnSpPr>
          <p:nvPr/>
        </p:nvCxnSpPr>
        <p:spPr>
          <a:xfrm flipV="1">
            <a:off x="3471481" y="4860129"/>
            <a:ext cx="1121791" cy="121754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à coins arrondis 53"/>
          <p:cNvSpPr/>
          <p:nvPr/>
        </p:nvSpPr>
        <p:spPr>
          <a:xfrm>
            <a:off x="4593272" y="4437112"/>
            <a:ext cx="4038979" cy="84603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000000"/>
                </a:solidFill>
              </a:rPr>
              <a:t>Dessin du cube en rouge non rempli…</a:t>
            </a:r>
            <a:endParaRPr lang="fr-FR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33" grpId="0" animBg="1"/>
      <p:bldP spid="35" grpId="0" animBg="1"/>
      <p:bldP spid="46" grpId="0" animBg="1"/>
      <p:bldP spid="48" grpId="0" animBg="1"/>
      <p:bldP spid="52" grpId="0" animBg="1"/>
      <p:bldP spid="5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358278"/>
            <a:ext cx="5980195" cy="531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2) Test du nombre de points contenus dans le cube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0120" y="49594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Objectif</a:t>
            </a:r>
            <a:r>
              <a:rPr lang="fr-FR" sz="2400" dirty="0" smtClean="0"/>
              <a:t> : Plus le nombre de points du nuage contenu dans le cube est important, plus l’opacité augmente….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79512" y="603952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Algorithme du test du nombre de points contenus dans le cube :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6" y="1196752"/>
            <a:ext cx="5400600" cy="531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3851920" y="3377142"/>
            <a:ext cx="790364" cy="42713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>
            <a:stCxn id="5" idx="3"/>
            <a:endCxn id="7" idx="1"/>
          </p:cNvCxnSpPr>
          <p:nvPr/>
        </p:nvCxnSpPr>
        <p:spPr>
          <a:xfrm flipV="1">
            <a:off x="4642284" y="2802584"/>
            <a:ext cx="2273540" cy="78812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/>
          <p:cNvSpPr/>
          <p:nvPr/>
        </p:nvSpPr>
        <p:spPr>
          <a:xfrm>
            <a:off x="6915824" y="2440412"/>
            <a:ext cx="1872208" cy="724343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err="1" smtClean="0">
                <a:solidFill>
                  <a:srgbClr val="000000"/>
                </a:solidFill>
              </a:rPr>
              <a:t>boxCenter</a:t>
            </a:r>
            <a:r>
              <a:rPr lang="fr-FR" dirty="0" smtClean="0">
                <a:solidFill>
                  <a:srgbClr val="000000"/>
                </a:solidFill>
              </a:rPr>
              <a:t> (</a:t>
            </a:r>
            <a:r>
              <a:rPr lang="fr-FR" dirty="0" err="1" smtClean="0">
                <a:solidFill>
                  <a:srgbClr val="000000"/>
                </a:solidFill>
              </a:rPr>
              <a:t>Pvector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  <a:endParaRPr lang="fr-FR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07098" y="1196752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Chapitre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5400" b="1" u="sng" cap="all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Qu’est-ce que la </a:t>
            </a:r>
            <a:r>
              <a:rPr lang="fr-FR" sz="5400" b="1" u="sng" cap="all" dirty="0" err="1" smtClean="0">
                <a:solidFill>
                  <a:srgbClr val="FF0000"/>
                </a:solidFill>
                <a:latin typeface="Times New Roman" pitchFamily="18" charset="0"/>
              </a:rPr>
              <a:t>kinect</a:t>
            </a:r>
            <a:r>
              <a:rPr lang="fr-FR" sz="5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 ?</a:t>
            </a:r>
            <a:endParaRPr lang="fr-FR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1196" y="529479"/>
            <a:ext cx="752666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import </a:t>
            </a:r>
            <a:r>
              <a:rPr lang="fr-FR" sz="2800" dirty="0" err="1"/>
              <a:t>processing.opengl</a:t>
            </a:r>
            <a:r>
              <a:rPr lang="fr-FR" sz="2800" dirty="0"/>
              <a:t>.*;</a:t>
            </a:r>
          </a:p>
          <a:p>
            <a:r>
              <a:rPr lang="fr-FR" sz="2800" dirty="0"/>
              <a:t>import </a:t>
            </a:r>
            <a:r>
              <a:rPr lang="fr-FR" sz="2800" dirty="0" err="1"/>
              <a:t>SimpleOpenNI</a:t>
            </a:r>
            <a:r>
              <a:rPr lang="fr-FR" sz="2800" dirty="0"/>
              <a:t>.*;</a:t>
            </a:r>
          </a:p>
          <a:p>
            <a:r>
              <a:rPr lang="fr-FR" sz="2800" dirty="0" err="1"/>
              <a:t>SimpleOpenNI</a:t>
            </a:r>
            <a:r>
              <a:rPr lang="fr-FR" sz="2800" dirty="0"/>
              <a:t> </a:t>
            </a:r>
            <a:r>
              <a:rPr lang="fr-FR" sz="2800" dirty="0" err="1"/>
              <a:t>kinect</a:t>
            </a:r>
            <a:r>
              <a:rPr lang="fr-FR" sz="2800" dirty="0"/>
              <a:t>;</a:t>
            </a:r>
          </a:p>
          <a:p>
            <a:r>
              <a:rPr lang="fr-FR" sz="2800" dirty="0" err="1"/>
              <a:t>float</a:t>
            </a:r>
            <a:r>
              <a:rPr lang="fr-FR" sz="2800" dirty="0"/>
              <a:t> rotation = 0;</a:t>
            </a:r>
          </a:p>
          <a:p>
            <a:r>
              <a:rPr lang="fr-FR" sz="2800" dirty="0" err="1"/>
              <a:t>int</a:t>
            </a:r>
            <a:r>
              <a:rPr lang="fr-FR" sz="2800" dirty="0"/>
              <a:t> </a:t>
            </a:r>
            <a:r>
              <a:rPr lang="fr-FR" sz="2800" dirty="0" err="1"/>
              <a:t>boxSize</a:t>
            </a:r>
            <a:r>
              <a:rPr lang="fr-FR" sz="2800" dirty="0"/>
              <a:t> = 150;</a:t>
            </a:r>
          </a:p>
          <a:p>
            <a:r>
              <a:rPr lang="fr-FR" sz="2800" dirty="0" err="1"/>
              <a:t>PVector</a:t>
            </a:r>
            <a:r>
              <a:rPr lang="fr-FR" sz="2800" dirty="0"/>
              <a:t> </a:t>
            </a:r>
            <a:r>
              <a:rPr lang="fr-FR" sz="2800" dirty="0" err="1"/>
              <a:t>boxCenter</a:t>
            </a:r>
            <a:r>
              <a:rPr lang="fr-FR" sz="2800" dirty="0"/>
              <a:t> = new </a:t>
            </a:r>
            <a:r>
              <a:rPr lang="fr-FR" sz="2800" dirty="0" err="1"/>
              <a:t>PVector</a:t>
            </a:r>
            <a:r>
              <a:rPr lang="fr-FR" sz="2800" dirty="0"/>
              <a:t>(0, 0, 600);</a:t>
            </a:r>
          </a:p>
          <a:p>
            <a:r>
              <a:rPr lang="fr-FR" sz="2800" dirty="0">
                <a:solidFill>
                  <a:schemeClr val="accent2"/>
                </a:solidFill>
              </a:rPr>
              <a:t>// </a:t>
            </a:r>
            <a:r>
              <a:rPr lang="fr-FR" sz="2800" dirty="0" err="1">
                <a:solidFill>
                  <a:schemeClr val="accent2"/>
                </a:solidFill>
              </a:rPr>
              <a:t>this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will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be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used</a:t>
            </a:r>
            <a:r>
              <a:rPr lang="fr-FR" sz="2800" dirty="0">
                <a:solidFill>
                  <a:schemeClr val="accent2"/>
                </a:solidFill>
              </a:rPr>
              <a:t> for </a:t>
            </a:r>
            <a:r>
              <a:rPr lang="fr-FR" sz="2800" dirty="0" err="1">
                <a:solidFill>
                  <a:schemeClr val="accent2"/>
                </a:solidFill>
              </a:rPr>
              <a:t>zooming</a:t>
            </a:r>
            <a:endParaRPr lang="fr-FR" sz="2800" dirty="0">
              <a:solidFill>
                <a:schemeClr val="accent2"/>
              </a:solidFill>
            </a:endParaRPr>
          </a:p>
          <a:p>
            <a:r>
              <a:rPr lang="fr-FR" sz="2800" dirty="0">
                <a:solidFill>
                  <a:schemeClr val="accent2"/>
                </a:solidFill>
              </a:rPr>
              <a:t>// </a:t>
            </a:r>
            <a:r>
              <a:rPr lang="fr-FR" sz="2800" dirty="0" err="1">
                <a:solidFill>
                  <a:schemeClr val="accent2"/>
                </a:solidFill>
              </a:rPr>
              <a:t>start</a:t>
            </a:r>
            <a:r>
              <a:rPr lang="fr-FR" sz="2800" dirty="0">
                <a:solidFill>
                  <a:schemeClr val="accent2"/>
                </a:solidFill>
              </a:rPr>
              <a:t> at normal</a:t>
            </a:r>
          </a:p>
          <a:p>
            <a:r>
              <a:rPr lang="fr-FR" sz="2800" dirty="0" err="1"/>
              <a:t>float</a:t>
            </a:r>
            <a:r>
              <a:rPr lang="fr-FR" sz="2800" dirty="0"/>
              <a:t> s = 1;</a:t>
            </a:r>
          </a:p>
          <a:p>
            <a:r>
              <a:rPr lang="fr-FR" sz="2800" dirty="0" err="1"/>
              <a:t>void</a:t>
            </a:r>
            <a:r>
              <a:rPr lang="fr-FR" sz="2800" dirty="0"/>
              <a:t> setup() {</a:t>
            </a:r>
          </a:p>
          <a:p>
            <a:r>
              <a:rPr lang="fr-FR" sz="2800" dirty="0"/>
              <a:t>size(1024, 768, OPENGL);</a:t>
            </a:r>
          </a:p>
          <a:p>
            <a:r>
              <a:rPr lang="fr-FR" sz="2800" dirty="0" err="1"/>
              <a:t>kinect</a:t>
            </a:r>
            <a:r>
              <a:rPr lang="fr-FR" sz="2800" dirty="0"/>
              <a:t> = new </a:t>
            </a:r>
            <a:r>
              <a:rPr lang="fr-FR" sz="2800" dirty="0" err="1"/>
              <a:t>SimpleOpenNI</a:t>
            </a:r>
            <a:r>
              <a:rPr lang="fr-FR" sz="2800" dirty="0"/>
              <a:t>(</a:t>
            </a:r>
            <a:r>
              <a:rPr lang="fr-FR" sz="2800" dirty="0" err="1"/>
              <a:t>this</a:t>
            </a:r>
            <a:r>
              <a:rPr lang="fr-FR" sz="2800" dirty="0"/>
              <a:t>);</a:t>
            </a:r>
          </a:p>
          <a:p>
            <a:r>
              <a:rPr lang="fr-FR" sz="2800" dirty="0" err="1"/>
              <a:t>kinect.enableDepth</a:t>
            </a:r>
            <a:r>
              <a:rPr lang="fr-FR" sz="2800" dirty="0"/>
              <a:t>();</a:t>
            </a:r>
          </a:p>
          <a:p>
            <a:r>
              <a:rPr lang="fr-FR" sz="2800" dirty="0" smtClean="0"/>
              <a:t>}</a:t>
            </a:r>
            <a:endParaRPr lang="fr-FR" sz="28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847856" y="-31193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code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403648" y="51611"/>
            <a:ext cx="504056" cy="45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256" y="1052736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400" dirty="0" err="1">
                <a:solidFill>
                  <a:srgbClr val="000000"/>
                </a:solidFill>
              </a:rPr>
              <a:t>void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draw</a:t>
            </a:r>
            <a:r>
              <a:rPr lang="fr-FR" sz="1400" dirty="0">
                <a:solidFill>
                  <a:srgbClr val="000000"/>
                </a:solidFill>
              </a:rPr>
              <a:t>() {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background(0);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kinect.update</a:t>
            </a:r>
            <a:r>
              <a:rPr lang="fr-FR" sz="1400" dirty="0">
                <a:solidFill>
                  <a:srgbClr val="000000"/>
                </a:solidFill>
              </a:rPr>
              <a:t>();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translate(</a:t>
            </a:r>
            <a:r>
              <a:rPr lang="fr-FR" sz="1400" dirty="0" err="1">
                <a:solidFill>
                  <a:srgbClr val="000000"/>
                </a:solidFill>
              </a:rPr>
              <a:t>width</a:t>
            </a:r>
            <a:r>
              <a:rPr lang="fr-FR" sz="1400" dirty="0">
                <a:solidFill>
                  <a:srgbClr val="000000"/>
                </a:solidFill>
              </a:rPr>
              <a:t>/2, </a:t>
            </a:r>
            <a:r>
              <a:rPr lang="fr-FR" sz="1400" dirty="0" err="1">
                <a:solidFill>
                  <a:srgbClr val="000000"/>
                </a:solidFill>
              </a:rPr>
              <a:t>height</a:t>
            </a:r>
            <a:r>
              <a:rPr lang="fr-FR" sz="1400" dirty="0">
                <a:solidFill>
                  <a:srgbClr val="000000"/>
                </a:solidFill>
              </a:rPr>
              <a:t>/2, -1000);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rotateX</a:t>
            </a:r>
            <a:r>
              <a:rPr lang="fr-FR" sz="1400" dirty="0">
                <a:solidFill>
                  <a:srgbClr val="000000"/>
                </a:solidFill>
              </a:rPr>
              <a:t>(radians(180));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>
                <a:solidFill>
                  <a:schemeClr val="accent2"/>
                </a:solidFill>
              </a:rPr>
              <a:t>// </a:t>
            </a:r>
            <a:r>
              <a:rPr lang="fr-FR" sz="1400" dirty="0" err="1">
                <a:solidFill>
                  <a:schemeClr val="accent2"/>
                </a:solidFill>
              </a:rPr>
              <a:t>bumped</a:t>
            </a:r>
            <a:r>
              <a:rPr lang="fr-FR" sz="1400" dirty="0">
                <a:solidFill>
                  <a:schemeClr val="accent2"/>
                </a:solidFill>
              </a:rPr>
              <a:t> up the translation</a:t>
            </a: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</a:t>
            </a:r>
            <a:r>
              <a:rPr lang="fr-FR" sz="1400" dirty="0" err="1">
                <a:solidFill>
                  <a:schemeClr val="accent2"/>
                </a:solidFill>
              </a:rPr>
              <a:t>so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that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scale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is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better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centered</a:t>
            </a:r>
            <a:endParaRPr lang="fr-FR" sz="1400" dirty="0">
              <a:solidFill>
                <a:schemeClr val="accent2"/>
              </a:solidFill>
            </a:endParaRP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translate(0, 0, 1400);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rotateY</a:t>
            </a:r>
            <a:r>
              <a:rPr lang="fr-FR" sz="1400" dirty="0">
                <a:solidFill>
                  <a:srgbClr val="000000"/>
                </a:solidFill>
              </a:rPr>
              <a:t>(radians(</a:t>
            </a:r>
            <a:r>
              <a:rPr lang="fr-FR" sz="1400" dirty="0" err="1">
                <a:solidFill>
                  <a:srgbClr val="000000"/>
                </a:solidFill>
              </a:rPr>
              <a:t>map</a:t>
            </a:r>
            <a:r>
              <a:rPr lang="fr-FR" sz="1400" dirty="0">
                <a:solidFill>
                  <a:srgbClr val="000000"/>
                </a:solidFill>
              </a:rPr>
              <a:t>(</a:t>
            </a:r>
            <a:r>
              <a:rPr lang="fr-FR" sz="1400" dirty="0" err="1">
                <a:solidFill>
                  <a:srgbClr val="000000"/>
                </a:solidFill>
              </a:rPr>
              <a:t>mouseX</a:t>
            </a:r>
            <a:r>
              <a:rPr lang="fr-FR" sz="1400" dirty="0">
                <a:solidFill>
                  <a:srgbClr val="000000"/>
                </a:solidFill>
              </a:rPr>
              <a:t>, 0, </a:t>
            </a:r>
            <a:r>
              <a:rPr lang="fr-FR" sz="1400" dirty="0" err="1">
                <a:solidFill>
                  <a:srgbClr val="000000"/>
                </a:solidFill>
              </a:rPr>
              <a:t>width</a:t>
            </a:r>
            <a:r>
              <a:rPr lang="fr-FR" sz="1400" dirty="0">
                <a:solidFill>
                  <a:srgbClr val="000000"/>
                </a:solidFill>
              </a:rPr>
              <a:t>, -180, 180)));</a:t>
            </a: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</a:t>
            </a:r>
            <a:r>
              <a:rPr lang="fr-FR" sz="1400" dirty="0" err="1">
                <a:solidFill>
                  <a:schemeClr val="accent2"/>
                </a:solidFill>
              </a:rPr>
              <a:t>make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everything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bigger</a:t>
            </a:r>
            <a:r>
              <a:rPr lang="fr-FR" sz="1400" dirty="0">
                <a:solidFill>
                  <a:schemeClr val="accent2"/>
                </a:solidFill>
              </a:rPr>
              <a:t>, i.e. zoom in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translate(0,0,s*-1000); 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scale</a:t>
            </a:r>
            <a:r>
              <a:rPr lang="fr-FR" sz="1400" dirty="0">
                <a:solidFill>
                  <a:srgbClr val="000000"/>
                </a:solidFill>
              </a:rPr>
              <a:t>(s);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println</a:t>
            </a:r>
            <a:r>
              <a:rPr lang="fr-FR" sz="1400" dirty="0">
                <a:solidFill>
                  <a:srgbClr val="000000"/>
                </a:solidFill>
              </a:rPr>
              <a:t>(s);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stroke(255);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PVector</a:t>
            </a:r>
            <a:r>
              <a:rPr lang="fr-FR" sz="1400" dirty="0">
                <a:solidFill>
                  <a:srgbClr val="000000"/>
                </a:solidFill>
              </a:rPr>
              <a:t>[] </a:t>
            </a:r>
            <a:r>
              <a:rPr lang="fr-FR" sz="1400" dirty="0" err="1">
                <a:solidFill>
                  <a:srgbClr val="000000"/>
                </a:solidFill>
              </a:rPr>
              <a:t>depthPoints</a:t>
            </a:r>
            <a:r>
              <a:rPr lang="fr-FR" sz="1400" dirty="0">
                <a:solidFill>
                  <a:srgbClr val="000000"/>
                </a:solidFill>
              </a:rPr>
              <a:t> = </a:t>
            </a:r>
            <a:r>
              <a:rPr lang="fr-FR" sz="1400" dirty="0" err="1">
                <a:solidFill>
                  <a:srgbClr val="000000"/>
                </a:solidFill>
              </a:rPr>
              <a:t>kinect.depthMapRealWorld</a:t>
            </a:r>
            <a:r>
              <a:rPr lang="fr-FR" sz="1400" dirty="0">
                <a:solidFill>
                  <a:srgbClr val="000000"/>
                </a:solidFill>
              </a:rPr>
              <a:t>();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>
                <a:solidFill>
                  <a:schemeClr val="accent2"/>
                </a:solidFill>
              </a:rPr>
              <a:t>// </a:t>
            </a:r>
            <a:r>
              <a:rPr lang="fr-FR" sz="1400" dirty="0" err="1">
                <a:solidFill>
                  <a:schemeClr val="accent2"/>
                </a:solidFill>
              </a:rPr>
              <a:t>initialize</a:t>
            </a:r>
            <a:r>
              <a:rPr lang="fr-FR" sz="1400" dirty="0">
                <a:solidFill>
                  <a:schemeClr val="accent2"/>
                </a:solidFill>
              </a:rPr>
              <a:t> a variable</a:t>
            </a: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for </a:t>
            </a:r>
            <a:r>
              <a:rPr lang="fr-FR" sz="1400" dirty="0" err="1">
                <a:solidFill>
                  <a:schemeClr val="accent2"/>
                </a:solidFill>
              </a:rPr>
              <a:t>storing</a:t>
            </a:r>
            <a:r>
              <a:rPr lang="fr-FR" sz="1400" dirty="0">
                <a:solidFill>
                  <a:schemeClr val="accent2"/>
                </a:solidFill>
              </a:rPr>
              <a:t> the total</a:t>
            </a: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points </a:t>
            </a:r>
            <a:r>
              <a:rPr lang="fr-FR" sz="1400" dirty="0" err="1">
                <a:solidFill>
                  <a:schemeClr val="accent2"/>
                </a:solidFill>
              </a:rPr>
              <a:t>we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find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inside</a:t>
            </a:r>
            <a:r>
              <a:rPr lang="fr-FR" sz="1400" dirty="0">
                <a:solidFill>
                  <a:schemeClr val="accent2"/>
                </a:solidFill>
              </a:rPr>
              <a:t> the box</a:t>
            </a: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on </a:t>
            </a:r>
            <a:r>
              <a:rPr lang="fr-FR" sz="1400" dirty="0" err="1">
                <a:solidFill>
                  <a:schemeClr val="accent2"/>
                </a:solidFill>
              </a:rPr>
              <a:t>this</a:t>
            </a:r>
            <a:r>
              <a:rPr lang="fr-FR" sz="1400" dirty="0">
                <a:solidFill>
                  <a:schemeClr val="accent2"/>
                </a:solidFill>
              </a:rPr>
              <a:t> frame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int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depthPointsInBox</a:t>
            </a:r>
            <a:r>
              <a:rPr lang="fr-FR" sz="1400" dirty="0">
                <a:solidFill>
                  <a:srgbClr val="000000"/>
                </a:solidFill>
              </a:rPr>
              <a:t> = 0;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4549472" y="11812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400" dirty="0">
                <a:solidFill>
                  <a:srgbClr val="000000"/>
                </a:solidFill>
              </a:rPr>
              <a:t>for (</a:t>
            </a:r>
            <a:r>
              <a:rPr lang="fr-FR" sz="1400" dirty="0" err="1">
                <a:solidFill>
                  <a:srgbClr val="000000"/>
                </a:solidFill>
              </a:rPr>
              <a:t>int</a:t>
            </a:r>
            <a:r>
              <a:rPr lang="fr-FR" sz="1400" dirty="0">
                <a:solidFill>
                  <a:srgbClr val="000000"/>
                </a:solidFill>
              </a:rPr>
              <a:t> i = 0; i &lt; </a:t>
            </a:r>
            <a:r>
              <a:rPr lang="fr-FR" sz="1400" dirty="0" err="1">
                <a:solidFill>
                  <a:srgbClr val="000000"/>
                </a:solidFill>
              </a:rPr>
              <a:t>depthPoints.length</a:t>
            </a:r>
            <a:r>
              <a:rPr lang="fr-FR" sz="1400" dirty="0">
                <a:solidFill>
                  <a:srgbClr val="000000"/>
                </a:solidFill>
              </a:rPr>
              <a:t>; i+=10) {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</a:t>
            </a:r>
            <a:r>
              <a:rPr lang="fr-FR" sz="1400" dirty="0" err="1">
                <a:solidFill>
                  <a:srgbClr val="000000"/>
                </a:solidFill>
              </a:rPr>
              <a:t>PVector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currentPoint</a:t>
            </a:r>
            <a:r>
              <a:rPr lang="fr-FR" sz="1400" dirty="0">
                <a:solidFill>
                  <a:srgbClr val="000000"/>
                </a:solidFill>
              </a:rPr>
              <a:t> = </a:t>
            </a:r>
            <a:r>
              <a:rPr lang="fr-FR" sz="1400" dirty="0" err="1">
                <a:solidFill>
                  <a:srgbClr val="000000"/>
                </a:solidFill>
              </a:rPr>
              <a:t>depthPoints</a:t>
            </a:r>
            <a:r>
              <a:rPr lang="fr-FR" sz="1400" dirty="0">
                <a:solidFill>
                  <a:srgbClr val="000000"/>
                </a:solidFill>
              </a:rPr>
              <a:t>[i];</a:t>
            </a: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  // The </a:t>
            </a:r>
            <a:r>
              <a:rPr lang="fr-FR" sz="1400" dirty="0" err="1">
                <a:solidFill>
                  <a:schemeClr val="accent2"/>
                </a:solidFill>
              </a:rPr>
              <a:t>nested</a:t>
            </a:r>
            <a:r>
              <a:rPr lang="fr-FR" sz="1400" dirty="0">
                <a:solidFill>
                  <a:schemeClr val="accent2"/>
                </a:solidFill>
              </a:rPr>
              <a:t> if </a:t>
            </a:r>
            <a:r>
              <a:rPr lang="fr-FR" sz="1400" dirty="0" err="1">
                <a:solidFill>
                  <a:schemeClr val="accent2"/>
                </a:solidFill>
              </a:rPr>
              <a:t>statements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inside</a:t>
            </a:r>
            <a:r>
              <a:rPr lang="fr-FR" sz="1400" dirty="0">
                <a:solidFill>
                  <a:schemeClr val="accent2"/>
                </a:solidFill>
              </a:rPr>
              <a:t> of </a:t>
            </a:r>
            <a:r>
              <a:rPr lang="fr-FR" sz="1400" dirty="0" err="1">
                <a:solidFill>
                  <a:schemeClr val="accent2"/>
                </a:solidFill>
              </a:rPr>
              <a:t>our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loop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if (</a:t>
            </a:r>
            <a:r>
              <a:rPr lang="fr-FR" sz="1400" dirty="0" err="1">
                <a:solidFill>
                  <a:srgbClr val="000000"/>
                </a:solidFill>
              </a:rPr>
              <a:t>currentPoint.x</a:t>
            </a:r>
            <a:r>
              <a:rPr lang="fr-FR" sz="1400" dirty="0">
                <a:solidFill>
                  <a:srgbClr val="000000"/>
                </a:solidFill>
              </a:rPr>
              <a:t> &gt; </a:t>
            </a:r>
            <a:r>
              <a:rPr lang="fr-FR" sz="1400" dirty="0" err="1">
                <a:solidFill>
                  <a:srgbClr val="000000"/>
                </a:solidFill>
              </a:rPr>
              <a:t>boxCenter.x</a:t>
            </a:r>
            <a:r>
              <a:rPr lang="fr-FR" sz="1400" dirty="0">
                <a:solidFill>
                  <a:srgbClr val="000000"/>
                </a:solidFill>
              </a:rPr>
              <a:t> - </a:t>
            </a:r>
            <a:r>
              <a:rPr lang="fr-FR" sz="1400" dirty="0" err="1">
                <a:solidFill>
                  <a:srgbClr val="000000"/>
                </a:solidFill>
              </a:rPr>
              <a:t>boxSize</a:t>
            </a:r>
            <a:r>
              <a:rPr lang="fr-FR" sz="1400" dirty="0">
                <a:solidFill>
                  <a:srgbClr val="000000"/>
                </a:solidFill>
              </a:rPr>
              <a:t>/2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&amp;&amp; </a:t>
            </a:r>
            <a:r>
              <a:rPr lang="fr-FR" sz="1400" dirty="0" err="1">
                <a:solidFill>
                  <a:srgbClr val="000000"/>
                </a:solidFill>
              </a:rPr>
              <a:t>currentPoint.x</a:t>
            </a:r>
            <a:r>
              <a:rPr lang="fr-FR" sz="1400" dirty="0">
                <a:solidFill>
                  <a:srgbClr val="000000"/>
                </a:solidFill>
              </a:rPr>
              <a:t> &lt; </a:t>
            </a:r>
            <a:r>
              <a:rPr lang="fr-FR" sz="1400" dirty="0" err="1">
                <a:solidFill>
                  <a:srgbClr val="000000"/>
                </a:solidFill>
              </a:rPr>
              <a:t>boxCenter.x</a:t>
            </a:r>
            <a:r>
              <a:rPr lang="fr-FR" sz="1400" dirty="0">
                <a:solidFill>
                  <a:srgbClr val="000000"/>
                </a:solidFill>
              </a:rPr>
              <a:t> + </a:t>
            </a:r>
            <a:r>
              <a:rPr lang="fr-FR" sz="1400" dirty="0" err="1">
                <a:solidFill>
                  <a:srgbClr val="000000"/>
                </a:solidFill>
              </a:rPr>
              <a:t>boxSize</a:t>
            </a:r>
            <a:r>
              <a:rPr lang="fr-FR" sz="1400" dirty="0">
                <a:solidFill>
                  <a:srgbClr val="000000"/>
                </a:solidFill>
              </a:rPr>
              <a:t>/2)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{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  if (</a:t>
            </a:r>
            <a:r>
              <a:rPr lang="fr-FR" sz="1400" dirty="0" err="1">
                <a:solidFill>
                  <a:srgbClr val="000000"/>
                </a:solidFill>
              </a:rPr>
              <a:t>currentPoint.y</a:t>
            </a:r>
            <a:r>
              <a:rPr lang="fr-FR" sz="1400" dirty="0">
                <a:solidFill>
                  <a:srgbClr val="000000"/>
                </a:solidFill>
              </a:rPr>
              <a:t> &gt; </a:t>
            </a:r>
            <a:r>
              <a:rPr lang="fr-FR" sz="1400" dirty="0" err="1">
                <a:solidFill>
                  <a:srgbClr val="000000"/>
                </a:solidFill>
              </a:rPr>
              <a:t>boxCenter.y</a:t>
            </a:r>
            <a:r>
              <a:rPr lang="fr-FR" sz="1400" dirty="0">
                <a:solidFill>
                  <a:srgbClr val="000000"/>
                </a:solidFill>
              </a:rPr>
              <a:t> - </a:t>
            </a:r>
            <a:r>
              <a:rPr lang="fr-FR" sz="1400" dirty="0" err="1">
                <a:solidFill>
                  <a:srgbClr val="000000"/>
                </a:solidFill>
              </a:rPr>
              <a:t>boxSize</a:t>
            </a:r>
            <a:r>
              <a:rPr lang="fr-FR" sz="1400" dirty="0">
                <a:solidFill>
                  <a:srgbClr val="000000"/>
                </a:solidFill>
              </a:rPr>
              <a:t>/2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  &amp;&amp; </a:t>
            </a:r>
            <a:r>
              <a:rPr lang="fr-FR" sz="1400" dirty="0" err="1">
                <a:solidFill>
                  <a:srgbClr val="000000"/>
                </a:solidFill>
              </a:rPr>
              <a:t>currentPoint.y</a:t>
            </a:r>
            <a:r>
              <a:rPr lang="fr-FR" sz="1400" dirty="0">
                <a:solidFill>
                  <a:srgbClr val="000000"/>
                </a:solidFill>
              </a:rPr>
              <a:t> &lt; </a:t>
            </a:r>
            <a:r>
              <a:rPr lang="fr-FR" sz="1400" dirty="0" err="1">
                <a:solidFill>
                  <a:srgbClr val="000000"/>
                </a:solidFill>
              </a:rPr>
              <a:t>boxCenter.y</a:t>
            </a:r>
            <a:r>
              <a:rPr lang="fr-FR" sz="1400" dirty="0">
                <a:solidFill>
                  <a:srgbClr val="000000"/>
                </a:solidFill>
              </a:rPr>
              <a:t> + </a:t>
            </a:r>
            <a:r>
              <a:rPr lang="fr-FR" sz="1400" dirty="0" err="1">
                <a:solidFill>
                  <a:srgbClr val="000000"/>
                </a:solidFill>
              </a:rPr>
              <a:t>boxSize</a:t>
            </a:r>
            <a:r>
              <a:rPr lang="fr-FR" sz="1400" dirty="0">
                <a:solidFill>
                  <a:srgbClr val="000000"/>
                </a:solidFill>
              </a:rPr>
              <a:t>/2)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  {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    if (</a:t>
            </a:r>
            <a:r>
              <a:rPr lang="fr-FR" sz="1400" dirty="0" err="1">
                <a:solidFill>
                  <a:srgbClr val="000000"/>
                </a:solidFill>
              </a:rPr>
              <a:t>currentPoint.z</a:t>
            </a:r>
            <a:r>
              <a:rPr lang="fr-FR" sz="1400" dirty="0">
                <a:solidFill>
                  <a:srgbClr val="000000"/>
                </a:solidFill>
              </a:rPr>
              <a:t> &gt; </a:t>
            </a:r>
            <a:r>
              <a:rPr lang="fr-FR" sz="1400" dirty="0" err="1">
                <a:solidFill>
                  <a:srgbClr val="000000"/>
                </a:solidFill>
              </a:rPr>
              <a:t>boxCenter.z</a:t>
            </a:r>
            <a:r>
              <a:rPr lang="fr-FR" sz="1400" dirty="0">
                <a:solidFill>
                  <a:srgbClr val="000000"/>
                </a:solidFill>
              </a:rPr>
              <a:t> - </a:t>
            </a:r>
            <a:r>
              <a:rPr lang="fr-FR" sz="1400" dirty="0" err="1">
                <a:solidFill>
                  <a:srgbClr val="000000"/>
                </a:solidFill>
              </a:rPr>
              <a:t>boxSize</a:t>
            </a:r>
            <a:r>
              <a:rPr lang="fr-FR" sz="1400" dirty="0">
                <a:solidFill>
                  <a:srgbClr val="000000"/>
                </a:solidFill>
              </a:rPr>
              <a:t>/2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    &amp;&amp; </a:t>
            </a:r>
            <a:r>
              <a:rPr lang="fr-FR" sz="1400" dirty="0" err="1">
                <a:solidFill>
                  <a:srgbClr val="000000"/>
                </a:solidFill>
              </a:rPr>
              <a:t>currentPoint.z</a:t>
            </a:r>
            <a:r>
              <a:rPr lang="fr-FR" sz="1400" dirty="0">
                <a:solidFill>
                  <a:srgbClr val="000000"/>
                </a:solidFill>
              </a:rPr>
              <a:t> &lt; </a:t>
            </a:r>
            <a:r>
              <a:rPr lang="fr-FR" sz="1400" dirty="0" err="1">
                <a:solidFill>
                  <a:srgbClr val="000000"/>
                </a:solidFill>
              </a:rPr>
              <a:t>boxCenter.z</a:t>
            </a:r>
            <a:r>
              <a:rPr lang="fr-FR" sz="1400" dirty="0">
                <a:solidFill>
                  <a:srgbClr val="000000"/>
                </a:solidFill>
              </a:rPr>
              <a:t> + </a:t>
            </a:r>
            <a:r>
              <a:rPr lang="fr-FR" sz="1400" dirty="0" err="1">
                <a:solidFill>
                  <a:srgbClr val="000000"/>
                </a:solidFill>
              </a:rPr>
              <a:t>boxSize</a:t>
            </a:r>
            <a:r>
              <a:rPr lang="fr-FR" sz="1400" dirty="0">
                <a:solidFill>
                  <a:srgbClr val="000000"/>
                </a:solidFill>
              </a:rPr>
              <a:t>/2)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    {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      </a:t>
            </a:r>
            <a:r>
              <a:rPr lang="fr-FR" sz="1400" dirty="0" err="1">
                <a:solidFill>
                  <a:srgbClr val="000000"/>
                </a:solidFill>
              </a:rPr>
              <a:t>depthPointsInBox</a:t>
            </a:r>
            <a:r>
              <a:rPr lang="fr-FR" sz="1400" dirty="0">
                <a:solidFill>
                  <a:srgbClr val="000000"/>
                </a:solidFill>
              </a:rPr>
              <a:t>++;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    }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  }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}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  point(</a:t>
            </a:r>
            <a:r>
              <a:rPr lang="fr-FR" sz="1400" dirty="0" err="1">
                <a:solidFill>
                  <a:srgbClr val="000000"/>
                </a:solidFill>
              </a:rPr>
              <a:t>currentPoint.x</a:t>
            </a:r>
            <a:r>
              <a:rPr lang="fr-FR" sz="1400" dirty="0">
                <a:solidFill>
                  <a:srgbClr val="000000"/>
                </a:solidFill>
              </a:rPr>
              <a:t>, </a:t>
            </a:r>
            <a:r>
              <a:rPr lang="fr-FR" sz="1400" dirty="0" err="1">
                <a:solidFill>
                  <a:srgbClr val="000000"/>
                </a:solidFill>
              </a:rPr>
              <a:t>currentPoint.y</a:t>
            </a:r>
            <a:r>
              <a:rPr lang="fr-FR" sz="1400" dirty="0">
                <a:solidFill>
                  <a:srgbClr val="000000"/>
                </a:solidFill>
              </a:rPr>
              <a:t>, </a:t>
            </a:r>
            <a:r>
              <a:rPr lang="fr-FR" sz="1400" dirty="0" err="1">
                <a:solidFill>
                  <a:srgbClr val="000000"/>
                </a:solidFill>
              </a:rPr>
              <a:t>currentPoint.z</a:t>
            </a:r>
            <a:r>
              <a:rPr lang="fr-FR" sz="1400" dirty="0">
                <a:solidFill>
                  <a:srgbClr val="000000"/>
                </a:solidFill>
              </a:rPr>
              <a:t>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}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println</a:t>
            </a:r>
            <a:r>
              <a:rPr lang="fr-FR" sz="1400" dirty="0">
                <a:solidFill>
                  <a:srgbClr val="000000"/>
                </a:solidFill>
              </a:rPr>
              <a:t>(</a:t>
            </a:r>
            <a:r>
              <a:rPr lang="fr-FR" sz="1400" dirty="0" err="1">
                <a:solidFill>
                  <a:srgbClr val="000000"/>
                </a:solidFill>
              </a:rPr>
              <a:t>depthPointsInBox</a:t>
            </a:r>
            <a:r>
              <a:rPr lang="fr-FR" sz="1400" dirty="0" smtClean="0">
                <a:solidFill>
                  <a:srgbClr val="000000"/>
                </a:solidFill>
              </a:rPr>
              <a:t>);</a:t>
            </a:r>
            <a:endParaRPr lang="fr-FR" sz="1400" dirty="0">
              <a:solidFill>
                <a:srgbClr val="000000"/>
              </a:solidFill>
            </a:endParaRP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set the box </a:t>
            </a:r>
            <a:r>
              <a:rPr lang="fr-FR" sz="1400" dirty="0" err="1">
                <a:solidFill>
                  <a:schemeClr val="accent2"/>
                </a:solidFill>
              </a:rPr>
              <a:t>color's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transparency</a:t>
            </a:r>
            <a:endParaRPr lang="fr-FR" sz="1400" dirty="0">
              <a:solidFill>
                <a:schemeClr val="accent2"/>
              </a:solidFill>
            </a:endParaRP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0 </a:t>
            </a:r>
            <a:r>
              <a:rPr lang="fr-FR" sz="1400" dirty="0" err="1">
                <a:solidFill>
                  <a:schemeClr val="accent2"/>
                </a:solidFill>
              </a:rPr>
              <a:t>is</a:t>
            </a:r>
            <a:r>
              <a:rPr lang="fr-FR" sz="1400" dirty="0">
                <a:solidFill>
                  <a:schemeClr val="accent2"/>
                </a:solidFill>
              </a:rPr>
              <a:t> transparent, 1000 points </a:t>
            </a:r>
            <a:r>
              <a:rPr lang="fr-FR" sz="1400" dirty="0" err="1">
                <a:solidFill>
                  <a:schemeClr val="accent2"/>
                </a:solidFill>
              </a:rPr>
              <a:t>is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fully</a:t>
            </a:r>
            <a:r>
              <a:rPr lang="fr-FR" sz="1400" dirty="0">
                <a:solidFill>
                  <a:schemeClr val="accent2"/>
                </a:solidFill>
              </a:rPr>
              <a:t> opaque </a:t>
            </a:r>
            <a:r>
              <a:rPr lang="fr-FR" sz="1400" dirty="0" err="1">
                <a:solidFill>
                  <a:schemeClr val="accent2"/>
                </a:solidFill>
              </a:rPr>
              <a:t>red</a:t>
            </a:r>
            <a:endParaRPr lang="fr-FR" sz="1400" dirty="0">
              <a:solidFill>
                <a:schemeClr val="accent2"/>
              </a:solidFill>
            </a:endParaRP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float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boxAlpha</a:t>
            </a:r>
            <a:r>
              <a:rPr lang="fr-FR" sz="1400" dirty="0">
                <a:solidFill>
                  <a:srgbClr val="000000"/>
                </a:solidFill>
              </a:rPr>
              <a:t> = </a:t>
            </a:r>
            <a:r>
              <a:rPr lang="fr-FR" sz="1400" dirty="0" err="1">
                <a:solidFill>
                  <a:srgbClr val="000000"/>
                </a:solidFill>
              </a:rPr>
              <a:t>map</a:t>
            </a:r>
            <a:r>
              <a:rPr lang="fr-FR" sz="1400" dirty="0">
                <a:solidFill>
                  <a:srgbClr val="000000"/>
                </a:solidFill>
              </a:rPr>
              <a:t>(</a:t>
            </a:r>
            <a:r>
              <a:rPr lang="fr-FR" sz="1400" dirty="0" err="1">
                <a:solidFill>
                  <a:srgbClr val="000000"/>
                </a:solidFill>
              </a:rPr>
              <a:t>depthPointsInBox</a:t>
            </a:r>
            <a:r>
              <a:rPr lang="fr-FR" sz="1400" dirty="0">
                <a:solidFill>
                  <a:srgbClr val="000000"/>
                </a:solidFill>
              </a:rPr>
              <a:t>, 0, 1000, 0, 255); 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translate(</a:t>
            </a:r>
            <a:r>
              <a:rPr lang="fr-FR" sz="1400" dirty="0" err="1">
                <a:solidFill>
                  <a:srgbClr val="000000"/>
                </a:solidFill>
              </a:rPr>
              <a:t>boxCenter.x</a:t>
            </a:r>
            <a:r>
              <a:rPr lang="fr-FR" sz="1400" dirty="0">
                <a:solidFill>
                  <a:srgbClr val="000000"/>
                </a:solidFill>
              </a:rPr>
              <a:t>, </a:t>
            </a:r>
            <a:r>
              <a:rPr lang="fr-FR" sz="1400" dirty="0" err="1">
                <a:solidFill>
                  <a:srgbClr val="000000"/>
                </a:solidFill>
              </a:rPr>
              <a:t>boxCenter.y</a:t>
            </a:r>
            <a:r>
              <a:rPr lang="fr-FR" sz="1400" dirty="0">
                <a:solidFill>
                  <a:srgbClr val="000000"/>
                </a:solidFill>
              </a:rPr>
              <a:t>, </a:t>
            </a:r>
            <a:r>
              <a:rPr lang="fr-FR" sz="1400" dirty="0" err="1">
                <a:solidFill>
                  <a:srgbClr val="000000"/>
                </a:solidFill>
              </a:rPr>
              <a:t>boxCenter.z</a:t>
            </a:r>
            <a:r>
              <a:rPr lang="fr-FR" sz="1400" dirty="0">
                <a:solidFill>
                  <a:srgbClr val="000000"/>
                </a:solidFill>
              </a:rPr>
              <a:t>);</a:t>
            </a: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the </a:t>
            </a:r>
            <a:r>
              <a:rPr lang="fr-FR" sz="1400" dirty="0" err="1">
                <a:solidFill>
                  <a:schemeClr val="accent2"/>
                </a:solidFill>
              </a:rPr>
              <a:t>fourth</a:t>
            </a:r>
            <a:r>
              <a:rPr lang="fr-FR" sz="1400" dirty="0">
                <a:solidFill>
                  <a:schemeClr val="accent2"/>
                </a:solidFill>
              </a:rPr>
              <a:t> argument to </a:t>
            </a:r>
            <a:r>
              <a:rPr lang="fr-FR" sz="1400" dirty="0" err="1">
                <a:solidFill>
                  <a:schemeClr val="accent2"/>
                </a:solidFill>
              </a:rPr>
              <a:t>fill</a:t>
            </a:r>
            <a:r>
              <a:rPr lang="fr-FR" sz="1400" dirty="0">
                <a:solidFill>
                  <a:schemeClr val="accent2"/>
                </a:solidFill>
              </a:rPr>
              <a:t>() </a:t>
            </a:r>
            <a:r>
              <a:rPr lang="fr-FR" sz="1400" dirty="0" err="1">
                <a:solidFill>
                  <a:schemeClr val="accent2"/>
                </a:solidFill>
              </a:rPr>
              <a:t>is</a:t>
            </a:r>
            <a:r>
              <a:rPr lang="fr-FR" sz="1400" dirty="0">
                <a:solidFill>
                  <a:schemeClr val="accent2"/>
                </a:solidFill>
              </a:rPr>
              <a:t> "alpha"</a:t>
            </a: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</a:t>
            </a:r>
            <a:r>
              <a:rPr lang="fr-FR" sz="1400" dirty="0" err="1">
                <a:solidFill>
                  <a:schemeClr val="accent2"/>
                </a:solidFill>
              </a:rPr>
              <a:t>it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determines</a:t>
            </a:r>
            <a:r>
              <a:rPr lang="fr-FR" sz="1400" dirty="0">
                <a:solidFill>
                  <a:schemeClr val="accent2"/>
                </a:solidFill>
              </a:rPr>
              <a:t> the </a:t>
            </a:r>
            <a:r>
              <a:rPr lang="fr-FR" sz="1400" dirty="0" err="1">
                <a:solidFill>
                  <a:schemeClr val="accent2"/>
                </a:solidFill>
              </a:rPr>
              <a:t>color's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opacity</a:t>
            </a:r>
            <a:endParaRPr lang="fr-FR" sz="1400" dirty="0">
              <a:solidFill>
                <a:schemeClr val="accent2"/>
              </a:solidFill>
            </a:endParaRPr>
          </a:p>
          <a:p>
            <a:pPr lvl="0"/>
            <a:r>
              <a:rPr lang="fr-FR" sz="1400" dirty="0">
                <a:solidFill>
                  <a:schemeClr val="accent2"/>
                </a:solidFill>
              </a:rPr>
              <a:t>  // </a:t>
            </a:r>
            <a:r>
              <a:rPr lang="fr-FR" sz="1400" dirty="0" err="1">
                <a:solidFill>
                  <a:schemeClr val="accent2"/>
                </a:solidFill>
              </a:rPr>
              <a:t>we</a:t>
            </a:r>
            <a:r>
              <a:rPr lang="fr-FR" sz="1400" dirty="0">
                <a:solidFill>
                  <a:schemeClr val="accent2"/>
                </a:solidFill>
              </a:rPr>
              <a:t> set </a:t>
            </a:r>
            <a:r>
              <a:rPr lang="fr-FR" sz="1400" dirty="0" err="1">
                <a:solidFill>
                  <a:schemeClr val="accent2"/>
                </a:solidFill>
              </a:rPr>
              <a:t>it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based</a:t>
            </a:r>
            <a:r>
              <a:rPr lang="fr-FR" sz="1400" dirty="0">
                <a:solidFill>
                  <a:schemeClr val="accent2"/>
                </a:solidFill>
              </a:rPr>
              <a:t> on the </a:t>
            </a:r>
            <a:r>
              <a:rPr lang="fr-FR" sz="1400" dirty="0" err="1">
                <a:solidFill>
                  <a:schemeClr val="accent2"/>
                </a:solidFill>
              </a:rPr>
              <a:t>number</a:t>
            </a:r>
            <a:r>
              <a:rPr lang="fr-FR" sz="1400" dirty="0">
                <a:solidFill>
                  <a:schemeClr val="accent2"/>
                </a:solidFill>
              </a:rPr>
              <a:t> of points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</a:t>
            </a:r>
            <a:r>
              <a:rPr lang="fr-FR" sz="1400" dirty="0" err="1">
                <a:solidFill>
                  <a:srgbClr val="000000"/>
                </a:solidFill>
              </a:rPr>
              <a:t>fill</a:t>
            </a:r>
            <a:r>
              <a:rPr lang="fr-FR" sz="1400" dirty="0">
                <a:solidFill>
                  <a:srgbClr val="000000"/>
                </a:solidFill>
              </a:rPr>
              <a:t>(255, 0, 0, </a:t>
            </a:r>
            <a:r>
              <a:rPr lang="fr-FR" sz="1400" dirty="0" err="1">
                <a:solidFill>
                  <a:srgbClr val="000000"/>
                </a:solidFill>
              </a:rPr>
              <a:t>boxAlpha</a:t>
            </a:r>
            <a:r>
              <a:rPr lang="fr-FR" sz="1400" dirty="0">
                <a:solidFill>
                  <a:srgbClr val="000000"/>
                </a:solidFill>
              </a:rPr>
              <a:t>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stroke(255, 0, 0);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  box(</a:t>
            </a:r>
            <a:r>
              <a:rPr lang="fr-FR" sz="1400" dirty="0" err="1">
                <a:solidFill>
                  <a:srgbClr val="000000"/>
                </a:solidFill>
              </a:rPr>
              <a:t>boxSize</a:t>
            </a:r>
            <a:r>
              <a:rPr lang="fr-FR" sz="1400" dirty="0">
                <a:solidFill>
                  <a:srgbClr val="000000"/>
                </a:solidFill>
              </a:rPr>
              <a:t>);</a:t>
            </a:r>
          </a:p>
          <a:p>
            <a:pPr lvl="0"/>
            <a:r>
              <a:rPr lang="fr-FR" sz="1400" dirty="0">
                <a:solidFill>
                  <a:srgbClr val="000000"/>
                </a:solidFill>
              </a:rPr>
              <a:t>}</a:t>
            </a:r>
            <a:endParaRPr lang="fr-FR" sz="1400" dirty="0"/>
          </a:p>
        </p:txBody>
      </p:sp>
      <p:sp>
        <p:nvSpPr>
          <p:cNvPr id="7" name="Ellipse 6"/>
          <p:cNvSpPr/>
          <p:nvPr/>
        </p:nvSpPr>
        <p:spPr>
          <a:xfrm>
            <a:off x="611560" y="365026"/>
            <a:ext cx="504056" cy="45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152400"/>
            <a:ext cx="7006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// use keys to control zoom</a:t>
            </a:r>
          </a:p>
          <a:p>
            <a:r>
              <a:rPr lang="fr-FR" sz="2800" dirty="0">
                <a:solidFill>
                  <a:schemeClr val="accent2"/>
                </a:solidFill>
              </a:rPr>
              <a:t>// up-</a:t>
            </a:r>
            <a:r>
              <a:rPr lang="fr-FR" sz="2800" dirty="0" err="1">
                <a:solidFill>
                  <a:schemeClr val="accent2"/>
                </a:solidFill>
              </a:rPr>
              <a:t>arrow</a:t>
            </a:r>
            <a:r>
              <a:rPr lang="fr-FR" sz="2800" dirty="0">
                <a:solidFill>
                  <a:schemeClr val="accent2"/>
                </a:solidFill>
              </a:rPr>
              <a:t> zooms in</a:t>
            </a:r>
          </a:p>
          <a:p>
            <a:r>
              <a:rPr lang="fr-FR" sz="2800" dirty="0">
                <a:solidFill>
                  <a:schemeClr val="accent2"/>
                </a:solidFill>
              </a:rPr>
              <a:t>// down </a:t>
            </a:r>
            <a:r>
              <a:rPr lang="fr-FR" sz="2800" dirty="0" err="1">
                <a:solidFill>
                  <a:schemeClr val="accent2"/>
                </a:solidFill>
              </a:rPr>
              <a:t>arrow</a:t>
            </a:r>
            <a:r>
              <a:rPr lang="fr-FR" sz="2800" dirty="0">
                <a:solidFill>
                  <a:schemeClr val="accent2"/>
                </a:solidFill>
              </a:rPr>
              <a:t> zooms out</a:t>
            </a:r>
          </a:p>
          <a:p>
            <a:r>
              <a:rPr lang="fr-FR" sz="2800" dirty="0">
                <a:solidFill>
                  <a:schemeClr val="accent2"/>
                </a:solidFill>
              </a:rPr>
              <a:t>// s </a:t>
            </a:r>
            <a:r>
              <a:rPr lang="fr-FR" sz="2800" dirty="0" err="1">
                <a:solidFill>
                  <a:schemeClr val="accent2"/>
                </a:solidFill>
              </a:rPr>
              <a:t>gets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passed</a:t>
            </a:r>
            <a:r>
              <a:rPr lang="fr-FR" sz="2800" dirty="0">
                <a:solidFill>
                  <a:schemeClr val="accent2"/>
                </a:solidFill>
              </a:rPr>
              <a:t> to </a:t>
            </a:r>
            <a:r>
              <a:rPr lang="fr-FR" sz="2800" dirty="0" err="1">
                <a:solidFill>
                  <a:schemeClr val="accent2"/>
                </a:solidFill>
              </a:rPr>
              <a:t>scale</a:t>
            </a:r>
            <a:r>
              <a:rPr lang="fr-FR" sz="2800" dirty="0">
                <a:solidFill>
                  <a:schemeClr val="accent2"/>
                </a:solidFill>
              </a:rPr>
              <a:t>() in </a:t>
            </a:r>
            <a:r>
              <a:rPr lang="fr-FR" sz="2800" dirty="0" err="1">
                <a:solidFill>
                  <a:schemeClr val="accent2"/>
                </a:solidFill>
              </a:rPr>
              <a:t>draw</a:t>
            </a:r>
            <a:r>
              <a:rPr lang="fr-FR" sz="2800" dirty="0">
                <a:solidFill>
                  <a:schemeClr val="accent2"/>
                </a:solidFill>
              </a:rPr>
              <a:t>()</a:t>
            </a:r>
          </a:p>
          <a:p>
            <a:r>
              <a:rPr lang="fr-FR" sz="2800" dirty="0" err="1"/>
              <a:t>void</a:t>
            </a:r>
            <a:r>
              <a:rPr lang="fr-FR" sz="2800" dirty="0"/>
              <a:t> </a:t>
            </a:r>
            <a:r>
              <a:rPr lang="fr-FR" sz="2800" dirty="0" err="1"/>
              <a:t>keyPressed</a:t>
            </a:r>
            <a:r>
              <a:rPr lang="fr-FR" sz="2800" dirty="0"/>
              <a:t>(){ </a:t>
            </a:r>
          </a:p>
          <a:p>
            <a:r>
              <a:rPr lang="fr-FR" sz="2800" dirty="0"/>
              <a:t>  if(</a:t>
            </a:r>
            <a:r>
              <a:rPr lang="fr-FR" sz="2800" dirty="0" err="1"/>
              <a:t>keyCode</a:t>
            </a:r>
            <a:r>
              <a:rPr lang="fr-FR" sz="2800" dirty="0"/>
              <a:t> == 38){ </a:t>
            </a:r>
            <a:r>
              <a:rPr lang="fr-FR" sz="2800" dirty="0">
                <a:solidFill>
                  <a:schemeClr val="accent2"/>
                </a:solidFill>
              </a:rPr>
              <a:t>// flèche vers le haut</a:t>
            </a:r>
          </a:p>
          <a:p>
            <a:r>
              <a:rPr lang="fr-FR" sz="2800" dirty="0"/>
              <a:t>  s = s + 0.01;</a:t>
            </a:r>
          </a:p>
          <a:p>
            <a:r>
              <a:rPr lang="fr-FR" sz="2800" dirty="0"/>
              <a:t>  </a:t>
            </a:r>
            <a:r>
              <a:rPr lang="fr-FR" sz="2800" dirty="0" smtClean="0"/>
              <a:t>}</a:t>
            </a:r>
            <a:endParaRPr lang="fr-FR" sz="2800" dirty="0"/>
          </a:p>
          <a:p>
            <a:r>
              <a:rPr lang="fr-FR" sz="2800" dirty="0"/>
              <a:t>  if(</a:t>
            </a:r>
            <a:r>
              <a:rPr lang="fr-FR" sz="2800" dirty="0" err="1"/>
              <a:t>keyCode</a:t>
            </a:r>
            <a:r>
              <a:rPr lang="fr-FR" sz="2800" dirty="0"/>
              <a:t> == 40){</a:t>
            </a:r>
            <a:r>
              <a:rPr lang="fr-FR" sz="2800" dirty="0">
                <a:solidFill>
                  <a:schemeClr val="accent2"/>
                </a:solidFill>
              </a:rPr>
              <a:t>//flèche vers le bas</a:t>
            </a:r>
          </a:p>
          <a:p>
            <a:r>
              <a:rPr lang="fr-FR" sz="2800" dirty="0"/>
              <a:t>  s = s - 0.01;</a:t>
            </a:r>
          </a:p>
          <a:p>
            <a:r>
              <a:rPr lang="fr-FR" sz="2800" dirty="0"/>
              <a:t>  }</a:t>
            </a:r>
          </a:p>
          <a:p>
            <a:r>
              <a:rPr lang="fr-FR" sz="2800" dirty="0"/>
              <a:t>}</a:t>
            </a:r>
          </a:p>
          <a:p>
            <a:r>
              <a:rPr lang="fr-FR" sz="2800" dirty="0" err="1"/>
              <a:t>void</a:t>
            </a:r>
            <a:r>
              <a:rPr lang="fr-FR" sz="2800" dirty="0"/>
              <a:t> </a:t>
            </a:r>
            <a:r>
              <a:rPr lang="fr-FR" sz="2800" dirty="0" err="1"/>
              <a:t>mousePressed</a:t>
            </a:r>
            <a:r>
              <a:rPr lang="fr-FR" sz="2800" dirty="0"/>
              <a:t>(){</a:t>
            </a:r>
          </a:p>
          <a:p>
            <a:r>
              <a:rPr lang="fr-FR" sz="2800" dirty="0"/>
              <a:t>  </a:t>
            </a:r>
            <a:r>
              <a:rPr lang="fr-FR" sz="2800" dirty="0" err="1"/>
              <a:t>save</a:t>
            </a:r>
            <a:r>
              <a:rPr lang="fr-FR" sz="2800" dirty="0"/>
              <a:t>("touchedPoint.png");</a:t>
            </a:r>
          </a:p>
          <a:p>
            <a:r>
              <a:rPr lang="fr-FR" sz="2800" dirty="0"/>
              <a:t>}</a:t>
            </a:r>
          </a:p>
        </p:txBody>
      </p:sp>
      <p:sp>
        <p:nvSpPr>
          <p:cNvPr id="7" name="Ellipse 6"/>
          <p:cNvSpPr/>
          <p:nvPr/>
        </p:nvSpPr>
        <p:spPr>
          <a:xfrm>
            <a:off x="611560" y="365026"/>
            <a:ext cx="504056" cy="45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u="sng" cap="all" dirty="0" smtClean="0">
                <a:solidFill>
                  <a:srgbClr val="FF0000"/>
                </a:solidFill>
                <a:latin typeface="Times New Roman" pitchFamily="18" charset="0"/>
              </a:rPr>
              <a:t>IV. Affichage et manipulation d’objets en 3D</a:t>
            </a: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2008" y="1055167"/>
            <a:ext cx="8695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B050"/>
                </a:solidFill>
              </a:rPr>
              <a:t>4.1</a:t>
            </a:r>
            <a:r>
              <a:rPr lang="fr-FR" sz="2400" b="1" u="sng" dirty="0">
                <a:solidFill>
                  <a:srgbClr val="00B050"/>
                </a:solidFill>
              </a:rPr>
              <a:t>. </a:t>
            </a:r>
            <a:r>
              <a:rPr lang="fr-FR" sz="2400" b="1" u="sng" dirty="0" smtClean="0">
                <a:solidFill>
                  <a:srgbClr val="00B050"/>
                </a:solidFill>
              </a:rPr>
              <a:t>Installation de la librairie et 1</a:t>
            </a:r>
            <a:r>
              <a:rPr lang="fr-FR" sz="2400" b="1" u="sng" baseline="30000" dirty="0" smtClean="0">
                <a:solidFill>
                  <a:srgbClr val="00B050"/>
                </a:solidFill>
              </a:rPr>
              <a:t>er</a:t>
            </a:r>
            <a:r>
              <a:rPr lang="fr-FR" sz="2400" b="1" u="sng" dirty="0" smtClean="0">
                <a:solidFill>
                  <a:srgbClr val="00B050"/>
                </a:solidFill>
              </a:rPr>
              <a:t> programme</a:t>
            </a:r>
            <a:endParaRPr lang="fr-FR" sz="2400" b="1" u="sng" dirty="0">
              <a:solidFill>
                <a:srgbClr val="00B050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0902" y="1667676"/>
            <a:ext cx="1744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/>
              <a:t>Objectif</a:t>
            </a:r>
            <a:r>
              <a:rPr lang="fr-FR" sz="2400" dirty="0" smtClean="0"/>
              <a:t>:</a:t>
            </a:r>
            <a:endParaRPr lang="fr-FR" sz="2400" b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575818" y="1671191"/>
            <a:ext cx="7460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Afficher un objet 3D préalablement conçu, l’afficher et le manipuler en 3D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829070" y="493575"/>
            <a:ext cx="4749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rgbClr val="CC0099"/>
                </a:solidFill>
              </a:rPr>
              <a:t>Projet : Virtual Kinect (p157)</a:t>
            </a:r>
            <a:endParaRPr lang="fr-FR" sz="2400" b="1" u="sng" dirty="0">
              <a:solidFill>
                <a:srgbClr val="CC0099"/>
              </a:solidFill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11560" y="2520478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CC0099"/>
                </a:solidFill>
              </a:rPr>
              <a:t>Télécharger la librairie  « </a:t>
            </a:r>
            <a:r>
              <a:rPr lang="fr-FR" sz="2400" b="1" u="sng" dirty="0" err="1" smtClean="0">
                <a:solidFill>
                  <a:srgbClr val="CC0099"/>
                </a:solidFill>
              </a:rPr>
              <a:t>OBJLoader</a:t>
            </a:r>
            <a:r>
              <a:rPr lang="fr-FR" sz="2400" b="1" u="sng" dirty="0" smtClean="0">
                <a:solidFill>
                  <a:srgbClr val="CC0099"/>
                </a:solidFill>
              </a:rPr>
              <a:t> »</a:t>
            </a:r>
            <a:endParaRPr lang="fr-FR" sz="2400" b="1" u="sng" dirty="0" smtClean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179512" y="2628490"/>
            <a:ext cx="360040" cy="252028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4629" y="3096643"/>
            <a:ext cx="62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chemeClr val="accent2"/>
                </a:solidFill>
              </a:rPr>
              <a:t>http://</a:t>
            </a:r>
            <a:r>
              <a:rPr lang="fr-FR" sz="2400" i="1" dirty="0" smtClean="0">
                <a:solidFill>
                  <a:schemeClr val="accent2"/>
                </a:solidFill>
              </a:rPr>
              <a:t>processing.org/reference/libraries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38" name="Virage 37"/>
          <p:cNvSpPr/>
          <p:nvPr/>
        </p:nvSpPr>
        <p:spPr>
          <a:xfrm flipV="1">
            <a:off x="221634" y="3068959"/>
            <a:ext cx="468052" cy="3960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396" y="3615406"/>
            <a:ext cx="6480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chemeClr val="accent2"/>
                </a:solidFill>
              </a:rPr>
              <a:t>http://co </a:t>
            </a:r>
            <a:r>
              <a:rPr lang="fr-FR" sz="2400" i="1" dirty="0" smtClean="0">
                <a:solidFill>
                  <a:schemeClr val="accent2"/>
                </a:solidFill>
              </a:rPr>
              <a:t>de.google.com/p/</a:t>
            </a:r>
            <a:r>
              <a:rPr lang="fr-FR" sz="2400" i="1" dirty="0" err="1" smtClean="0">
                <a:solidFill>
                  <a:schemeClr val="accent2"/>
                </a:solidFill>
              </a:rPr>
              <a:t>saitoobjloader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40" name="Virage 39"/>
          <p:cNvSpPr/>
          <p:nvPr/>
        </p:nvSpPr>
        <p:spPr>
          <a:xfrm flipV="1">
            <a:off x="219402" y="3587722"/>
            <a:ext cx="468052" cy="39604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5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49" y="4293096"/>
            <a:ext cx="4118668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Virage 40"/>
          <p:cNvSpPr/>
          <p:nvPr/>
        </p:nvSpPr>
        <p:spPr>
          <a:xfrm rot="5400000">
            <a:off x="5083184" y="4599649"/>
            <a:ext cx="468052" cy="39604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5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88" y="5125996"/>
            <a:ext cx="3924000" cy="1114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Virage 44"/>
          <p:cNvSpPr/>
          <p:nvPr/>
        </p:nvSpPr>
        <p:spPr>
          <a:xfrm flipV="1">
            <a:off x="225995" y="4209878"/>
            <a:ext cx="468052" cy="39604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5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39552" y="116632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CC0099"/>
                </a:solidFill>
              </a:rPr>
              <a:t>Télécharger le modèle 3D de la </a:t>
            </a:r>
            <a:r>
              <a:rPr lang="fr-FR" sz="2400" b="1" u="sng" dirty="0" err="1" smtClean="0">
                <a:solidFill>
                  <a:srgbClr val="CC0099"/>
                </a:solidFill>
              </a:rPr>
              <a:t>kinect</a:t>
            </a:r>
            <a:endParaRPr lang="fr-FR" sz="2400" b="1" u="sng" dirty="0" smtClean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107504" y="224644"/>
            <a:ext cx="360040" cy="252028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3839" y="609057"/>
            <a:ext cx="7362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chemeClr val="accent2"/>
                </a:solidFill>
              </a:rPr>
              <a:t>http://makingthingssee.com/assets/kinect_model.zip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0" name="Virage 19"/>
          <p:cNvSpPr/>
          <p:nvPr/>
        </p:nvSpPr>
        <p:spPr>
          <a:xfrm flipV="1">
            <a:off x="432655" y="605879"/>
            <a:ext cx="396739" cy="3683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8" y="1070722"/>
            <a:ext cx="8157953" cy="552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1"/>
          <p:cNvSpPr/>
          <p:nvPr/>
        </p:nvSpPr>
        <p:spPr>
          <a:xfrm>
            <a:off x="5220072" y="5393969"/>
            <a:ext cx="2232248" cy="24652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580177" y="5877272"/>
            <a:ext cx="1392749" cy="57606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i="1" dirty="0" smtClean="0">
                <a:solidFill>
                  <a:srgbClr val="000000"/>
                </a:solidFill>
              </a:rPr>
              <a:t>Cliquer sur ce lien</a:t>
            </a:r>
          </a:p>
        </p:txBody>
      </p:sp>
      <p:cxnSp>
        <p:nvCxnSpPr>
          <p:cNvPr id="24" name="Connecteur droit 23"/>
          <p:cNvCxnSpPr>
            <a:stCxn id="22" idx="3"/>
            <a:endCxn id="23" idx="0"/>
          </p:cNvCxnSpPr>
          <p:nvPr/>
        </p:nvCxnSpPr>
        <p:spPr>
          <a:xfrm>
            <a:off x="7452320" y="5517233"/>
            <a:ext cx="824232" cy="36003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 animBg="1"/>
      <p:bldP spid="2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39552" y="116632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CC0099"/>
                </a:solidFill>
              </a:rPr>
              <a:t>Télécharger le sketch et placer dans le dossier « data » le fichier « kinect.obj »  </a:t>
            </a:r>
            <a:endParaRPr lang="fr-FR" sz="2400" b="1" u="sng" dirty="0" smtClean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107504" y="224644"/>
            <a:ext cx="360040" cy="252028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0" y="947629"/>
            <a:ext cx="8157953" cy="552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4932040" y="4807091"/>
            <a:ext cx="2232248" cy="21602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524328" y="5229200"/>
            <a:ext cx="1392749" cy="57606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i="1" dirty="0" smtClean="0">
                <a:solidFill>
                  <a:srgbClr val="000000"/>
                </a:solidFill>
              </a:rPr>
              <a:t>Cliquer sur ce lien</a:t>
            </a:r>
          </a:p>
        </p:txBody>
      </p:sp>
      <p:cxnSp>
        <p:nvCxnSpPr>
          <p:cNvPr id="15" name="Connecteur droit 14"/>
          <p:cNvCxnSpPr>
            <a:stCxn id="13" idx="3"/>
            <a:endCxn id="14" idx="0"/>
          </p:cNvCxnSpPr>
          <p:nvPr/>
        </p:nvCxnSpPr>
        <p:spPr>
          <a:xfrm>
            <a:off x="7164288" y="4915103"/>
            <a:ext cx="1056415" cy="31409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5" y="201805"/>
            <a:ext cx="8649546" cy="405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0" y="1168554"/>
            <a:ext cx="8812857" cy="460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4406896" y="692696"/>
            <a:ext cx="21914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6" y="2348880"/>
            <a:ext cx="8496944" cy="2489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Flèche vers le bas 16"/>
          <p:cNvSpPr/>
          <p:nvPr/>
        </p:nvSpPr>
        <p:spPr>
          <a:xfrm>
            <a:off x="4406896" y="1844824"/>
            <a:ext cx="21914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54474" y="4005064"/>
            <a:ext cx="2232248" cy="216024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233292" y="5085184"/>
            <a:ext cx="1392749" cy="57606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i="1" dirty="0" smtClean="0">
                <a:solidFill>
                  <a:srgbClr val="000000"/>
                </a:solidFill>
              </a:rPr>
              <a:t>Cliquer sur ce lien</a:t>
            </a:r>
          </a:p>
        </p:txBody>
      </p:sp>
      <p:cxnSp>
        <p:nvCxnSpPr>
          <p:cNvPr id="20" name="Connecteur droit 19"/>
          <p:cNvCxnSpPr>
            <a:stCxn id="18" idx="3"/>
            <a:endCxn id="19" idx="0"/>
          </p:cNvCxnSpPr>
          <p:nvPr/>
        </p:nvCxnSpPr>
        <p:spPr>
          <a:xfrm>
            <a:off x="2486722" y="4113076"/>
            <a:ext cx="1442945" cy="9721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7526667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0081E2"/>
                </a:solidFill>
              </a:rPr>
              <a:t>import</a:t>
            </a:r>
            <a:r>
              <a:rPr lang="fr-FR" sz="1050" dirty="0"/>
              <a:t> </a:t>
            </a:r>
            <a:r>
              <a:rPr lang="fr-FR" sz="1050" dirty="0" err="1"/>
              <a:t>processing.opengl</a:t>
            </a:r>
            <a:r>
              <a:rPr lang="fr-FR" sz="1050" dirty="0"/>
              <a:t>.*;</a:t>
            </a:r>
          </a:p>
          <a:p>
            <a:r>
              <a:rPr lang="fr-FR" sz="1050" dirty="0">
                <a:solidFill>
                  <a:srgbClr val="0081E2"/>
                </a:solidFill>
              </a:rPr>
              <a:t>import</a:t>
            </a:r>
            <a:r>
              <a:rPr lang="fr-FR" sz="1050" dirty="0"/>
              <a:t> </a:t>
            </a:r>
            <a:r>
              <a:rPr lang="fr-FR" sz="1050" dirty="0" err="1"/>
              <a:t>saito.objloader</a:t>
            </a:r>
            <a:r>
              <a:rPr lang="fr-FR" sz="1050" dirty="0"/>
              <a:t>.*;</a:t>
            </a:r>
          </a:p>
          <a:p>
            <a:endParaRPr lang="fr-FR" sz="1050" dirty="0"/>
          </a:p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</a:rPr>
              <a:t>declare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 an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</a:rPr>
              <a:t>OBJModel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</a:rPr>
              <a:t>object</a:t>
            </a:r>
            <a:endParaRPr lang="fr-FR" sz="10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050" dirty="0" err="1"/>
              <a:t>OBJModel</a:t>
            </a:r>
            <a:r>
              <a:rPr lang="fr-FR" sz="1050" dirty="0"/>
              <a:t> model;</a:t>
            </a:r>
          </a:p>
          <a:p>
            <a:endParaRPr lang="fr-FR" sz="1050" dirty="0"/>
          </a:p>
          <a:p>
            <a:r>
              <a:rPr lang="fr-FR" sz="1050" dirty="0" err="1">
                <a:solidFill>
                  <a:srgbClr val="FFC000"/>
                </a:solidFill>
              </a:rPr>
              <a:t>float</a:t>
            </a:r>
            <a:r>
              <a:rPr lang="fr-FR" sz="1050" dirty="0">
                <a:solidFill>
                  <a:srgbClr val="FFC000"/>
                </a:solidFill>
              </a:rPr>
              <a:t> </a:t>
            </a:r>
            <a:r>
              <a:rPr lang="fr-FR" sz="1050" dirty="0" err="1"/>
              <a:t>rotateX</a:t>
            </a:r>
            <a:r>
              <a:rPr lang="fr-FR" sz="1050" dirty="0"/>
              <a:t>;</a:t>
            </a:r>
          </a:p>
          <a:p>
            <a:r>
              <a:rPr lang="fr-FR" sz="1050" dirty="0" err="1">
                <a:solidFill>
                  <a:srgbClr val="FFC000"/>
                </a:solidFill>
              </a:rPr>
              <a:t>float</a:t>
            </a:r>
            <a:r>
              <a:rPr lang="fr-FR" sz="1050" dirty="0">
                <a:solidFill>
                  <a:srgbClr val="FFC000"/>
                </a:solidFill>
              </a:rPr>
              <a:t> </a:t>
            </a:r>
            <a:r>
              <a:rPr lang="fr-FR" sz="1050" dirty="0" err="1"/>
              <a:t>rotateY</a:t>
            </a:r>
            <a:r>
              <a:rPr lang="fr-FR" sz="1050" dirty="0"/>
              <a:t>;</a:t>
            </a:r>
          </a:p>
          <a:p>
            <a:endParaRPr lang="fr-FR" sz="1050" dirty="0"/>
          </a:p>
          <a:p>
            <a:r>
              <a:rPr lang="fr-FR" sz="105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void</a:t>
            </a:r>
            <a:r>
              <a:rPr lang="fr-FR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050" dirty="0">
                <a:solidFill>
                  <a:srgbClr val="0081E2"/>
                </a:solidFill>
              </a:rPr>
              <a:t>setup</a:t>
            </a:r>
            <a:r>
              <a:rPr lang="fr-FR" sz="1050" dirty="0"/>
              <a:t>() {</a:t>
            </a:r>
          </a:p>
          <a:p>
            <a:r>
              <a:rPr lang="fr-FR" sz="1050" dirty="0"/>
              <a:t>  </a:t>
            </a:r>
            <a:r>
              <a:rPr lang="fr-FR" sz="1050" dirty="0">
                <a:solidFill>
                  <a:srgbClr val="0081E2"/>
                </a:solidFill>
              </a:rPr>
              <a:t>size</a:t>
            </a:r>
            <a:r>
              <a:rPr lang="fr-FR" sz="1050" dirty="0"/>
              <a:t>(640, 480, OPENGL);</a:t>
            </a:r>
          </a:p>
          <a:p>
            <a:endParaRPr lang="fr-FR" sz="1050" dirty="0"/>
          </a:p>
          <a:p>
            <a:r>
              <a:rPr lang="fr-FR" sz="1050" dirty="0"/>
              <a:t>  // </a:t>
            </a:r>
            <a:r>
              <a:rPr lang="fr-FR" sz="1050" dirty="0" err="1"/>
              <a:t>load</a:t>
            </a:r>
            <a:r>
              <a:rPr lang="fr-FR" sz="1050" dirty="0"/>
              <a:t> the model file</a:t>
            </a:r>
          </a:p>
          <a:p>
            <a:r>
              <a:rPr lang="fr-FR" sz="1050" dirty="0"/>
              <a:t>  // use triangles as the basic </a:t>
            </a:r>
            <a:r>
              <a:rPr lang="fr-FR" sz="1050" dirty="0" err="1"/>
              <a:t>geometry</a:t>
            </a:r>
            <a:endParaRPr lang="fr-FR" sz="1050" dirty="0"/>
          </a:p>
          <a:p>
            <a:r>
              <a:rPr lang="fr-FR" sz="1050" dirty="0"/>
              <a:t>  model = </a:t>
            </a:r>
            <a:r>
              <a:rPr lang="fr-FR" sz="1050" dirty="0">
                <a:solidFill>
                  <a:srgbClr val="0081E2"/>
                </a:solidFill>
              </a:rPr>
              <a:t>new</a:t>
            </a:r>
            <a:r>
              <a:rPr lang="fr-FR" sz="1050" dirty="0"/>
              <a:t> </a:t>
            </a:r>
            <a:r>
              <a:rPr lang="fr-FR" sz="1050" dirty="0" err="1"/>
              <a:t>OBJModel</a:t>
            </a:r>
            <a:r>
              <a:rPr lang="fr-FR" sz="1050" dirty="0"/>
              <a:t>(</a:t>
            </a:r>
            <a:r>
              <a:rPr lang="fr-FR" sz="1050" dirty="0" err="1"/>
              <a:t>this</a:t>
            </a:r>
            <a:r>
              <a:rPr lang="fr-FR" sz="1050" dirty="0"/>
              <a:t>, "kinect.obj", "relative", TRIANGLES);</a:t>
            </a:r>
          </a:p>
          <a:p>
            <a:r>
              <a:rPr lang="fr-FR" sz="1050" dirty="0"/>
              <a:t>  </a:t>
            </a:r>
          </a:p>
          <a:p>
            <a:r>
              <a:rPr lang="fr-FR" sz="1050" dirty="0"/>
              <a:t>  // tell the model to translate </a:t>
            </a:r>
            <a:r>
              <a:rPr lang="fr-FR" sz="1050" dirty="0" err="1"/>
              <a:t>itself</a:t>
            </a:r>
            <a:endParaRPr lang="fr-FR" sz="1050" dirty="0"/>
          </a:p>
          <a:p>
            <a:r>
              <a:rPr lang="fr-FR" sz="1050" dirty="0"/>
              <a:t>  // to </a:t>
            </a:r>
            <a:r>
              <a:rPr lang="fr-FR" sz="1050" dirty="0" err="1"/>
              <a:t>be</a:t>
            </a:r>
            <a:r>
              <a:rPr lang="fr-FR" sz="1050" dirty="0"/>
              <a:t> </a:t>
            </a:r>
            <a:r>
              <a:rPr lang="fr-FR" sz="1050" dirty="0" err="1"/>
              <a:t>centered</a:t>
            </a:r>
            <a:r>
              <a:rPr lang="fr-FR" sz="1050" dirty="0"/>
              <a:t> at 0,0</a:t>
            </a:r>
          </a:p>
          <a:p>
            <a:r>
              <a:rPr lang="fr-FR" sz="1050" dirty="0"/>
              <a:t>  </a:t>
            </a:r>
            <a:r>
              <a:rPr lang="fr-FR" sz="1050" dirty="0" err="1"/>
              <a:t>model.translateToCenter</a:t>
            </a:r>
            <a:r>
              <a:rPr lang="fr-FR" sz="1050" dirty="0"/>
              <a:t>();</a:t>
            </a:r>
          </a:p>
          <a:p>
            <a:r>
              <a:rPr lang="fr-FR" sz="1050" dirty="0"/>
              <a:t>  </a:t>
            </a:r>
            <a:r>
              <a:rPr lang="fr-FR" sz="1050" dirty="0" err="1"/>
              <a:t>noStroke</a:t>
            </a:r>
            <a:r>
              <a:rPr lang="fr-FR" sz="1050" dirty="0"/>
              <a:t>();</a:t>
            </a:r>
          </a:p>
          <a:p>
            <a:r>
              <a:rPr lang="fr-FR" sz="1050" dirty="0"/>
              <a:t>}</a:t>
            </a:r>
          </a:p>
          <a:p>
            <a:endParaRPr lang="fr-FR" sz="1050" dirty="0"/>
          </a:p>
          <a:p>
            <a:r>
              <a:rPr lang="fr-FR" sz="1050" dirty="0" err="1">
                <a:solidFill>
                  <a:schemeClr val="accent1">
                    <a:lumMod val="50000"/>
                  </a:schemeClr>
                </a:solidFill>
              </a:rPr>
              <a:t>void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050" dirty="0" err="1">
                <a:solidFill>
                  <a:srgbClr val="0081E2"/>
                </a:solidFill>
              </a:rPr>
              <a:t>draw</a:t>
            </a:r>
            <a:r>
              <a:rPr lang="fr-FR" sz="1050" dirty="0"/>
              <a:t>() {</a:t>
            </a:r>
          </a:p>
          <a:p>
            <a:r>
              <a:rPr lang="fr-FR" sz="1050" dirty="0"/>
              <a:t>  background(255);</a:t>
            </a:r>
          </a:p>
          <a:p>
            <a:r>
              <a:rPr lang="fr-FR" sz="1050" dirty="0"/>
              <a:t>  </a:t>
            </a:r>
          </a:p>
          <a:p>
            <a:r>
              <a:rPr lang="fr-FR" sz="1050" dirty="0"/>
              <a:t>  // </a:t>
            </a:r>
            <a:r>
              <a:rPr lang="fr-FR" sz="1050" dirty="0" err="1"/>
              <a:t>turn</a:t>
            </a:r>
            <a:r>
              <a:rPr lang="fr-FR" sz="1050" dirty="0"/>
              <a:t> on the lights</a:t>
            </a:r>
          </a:p>
          <a:p>
            <a:r>
              <a:rPr lang="fr-FR" sz="1050" dirty="0"/>
              <a:t>  lights();</a:t>
            </a:r>
          </a:p>
          <a:p>
            <a:endParaRPr lang="fr-FR" sz="1050" dirty="0"/>
          </a:p>
          <a:p>
            <a:r>
              <a:rPr lang="fr-FR" sz="1050" dirty="0"/>
              <a:t>  translate(</a:t>
            </a:r>
            <a:r>
              <a:rPr lang="fr-FR" sz="1050" dirty="0" err="1"/>
              <a:t>width</a:t>
            </a:r>
            <a:r>
              <a:rPr lang="fr-FR" sz="1050" dirty="0"/>
              <a:t>/2, </a:t>
            </a:r>
            <a:r>
              <a:rPr lang="fr-FR" sz="1050" dirty="0" err="1"/>
              <a:t>height</a:t>
            </a:r>
            <a:r>
              <a:rPr lang="fr-FR" sz="1050" dirty="0"/>
              <a:t>/2, 0);</a:t>
            </a:r>
          </a:p>
          <a:p>
            <a:endParaRPr lang="fr-FR" sz="1050" dirty="0"/>
          </a:p>
          <a:p>
            <a:r>
              <a:rPr lang="fr-FR" sz="1050" dirty="0"/>
              <a:t>  </a:t>
            </a:r>
            <a:r>
              <a:rPr lang="fr-FR" sz="1050" dirty="0" err="1"/>
              <a:t>rotateX</a:t>
            </a:r>
            <a:r>
              <a:rPr lang="fr-FR" sz="1050" dirty="0"/>
              <a:t>(</a:t>
            </a:r>
            <a:r>
              <a:rPr lang="fr-FR" sz="1050" dirty="0" err="1"/>
              <a:t>rotateY</a:t>
            </a:r>
            <a:r>
              <a:rPr lang="fr-FR" sz="1050" dirty="0"/>
              <a:t>);</a:t>
            </a:r>
          </a:p>
          <a:p>
            <a:r>
              <a:rPr lang="fr-FR" sz="1050" dirty="0"/>
              <a:t>  </a:t>
            </a:r>
            <a:r>
              <a:rPr lang="fr-FR" sz="1050" dirty="0" err="1"/>
              <a:t>rotateY</a:t>
            </a:r>
            <a:r>
              <a:rPr lang="fr-FR" sz="1050" dirty="0"/>
              <a:t>(</a:t>
            </a:r>
            <a:r>
              <a:rPr lang="fr-FR" sz="1050" dirty="0" err="1"/>
              <a:t>rotateX</a:t>
            </a:r>
            <a:r>
              <a:rPr lang="fr-FR" sz="1050" dirty="0"/>
              <a:t>);</a:t>
            </a:r>
          </a:p>
          <a:p>
            <a:r>
              <a:rPr lang="fr-FR" sz="1050" dirty="0"/>
              <a:t>  </a:t>
            </a:r>
          </a:p>
          <a:p>
            <a:r>
              <a:rPr lang="fr-FR" sz="1050" dirty="0"/>
              <a:t>  // tell the model to </a:t>
            </a:r>
            <a:r>
              <a:rPr lang="fr-FR" sz="1050" dirty="0" err="1"/>
              <a:t>draw</a:t>
            </a:r>
            <a:r>
              <a:rPr lang="fr-FR" sz="1050" dirty="0"/>
              <a:t> </a:t>
            </a:r>
            <a:r>
              <a:rPr lang="fr-FR" sz="1050" dirty="0" err="1"/>
              <a:t>itself</a:t>
            </a:r>
            <a:endParaRPr lang="fr-FR" sz="1050" dirty="0"/>
          </a:p>
          <a:p>
            <a:r>
              <a:rPr lang="fr-FR" sz="1050" dirty="0"/>
              <a:t>  </a:t>
            </a:r>
            <a:r>
              <a:rPr lang="fr-FR" sz="1050" dirty="0" err="1"/>
              <a:t>model.draw</a:t>
            </a:r>
            <a:r>
              <a:rPr lang="fr-FR" sz="1050" dirty="0"/>
              <a:t>();</a:t>
            </a:r>
          </a:p>
          <a:p>
            <a:r>
              <a:rPr lang="fr-FR" sz="1050" dirty="0"/>
              <a:t>}    </a:t>
            </a:r>
          </a:p>
          <a:p>
            <a:endParaRPr lang="fr-FR" sz="1050" dirty="0"/>
          </a:p>
          <a:p>
            <a:r>
              <a:rPr lang="fr-FR" sz="1050" dirty="0" err="1">
                <a:solidFill>
                  <a:schemeClr val="accent1">
                    <a:lumMod val="50000"/>
                  </a:schemeClr>
                </a:solidFill>
              </a:rPr>
              <a:t>void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050" dirty="0" err="1">
                <a:solidFill>
                  <a:srgbClr val="0081E2"/>
                </a:solidFill>
              </a:rPr>
              <a:t>mouseDragged</a:t>
            </a:r>
            <a:r>
              <a:rPr lang="fr-FR" sz="1050" dirty="0"/>
              <a:t>() {</a:t>
            </a:r>
          </a:p>
          <a:p>
            <a:r>
              <a:rPr lang="fr-FR" sz="1050" dirty="0"/>
              <a:t>  </a:t>
            </a:r>
            <a:r>
              <a:rPr lang="fr-FR" sz="1050" dirty="0" err="1"/>
              <a:t>rotateX</a:t>
            </a:r>
            <a:r>
              <a:rPr lang="fr-FR" sz="1050" dirty="0"/>
              <a:t> += (</a:t>
            </a:r>
            <a:r>
              <a:rPr lang="fr-FR" sz="1050" dirty="0" err="1"/>
              <a:t>mouseX</a:t>
            </a:r>
            <a:r>
              <a:rPr lang="fr-FR" sz="1050" dirty="0"/>
              <a:t> - </a:t>
            </a:r>
            <a:r>
              <a:rPr lang="fr-FR" sz="1050" dirty="0" err="1"/>
              <a:t>pmouseX</a:t>
            </a:r>
            <a:r>
              <a:rPr lang="fr-FR" sz="1050" dirty="0"/>
              <a:t>) * 0.01;</a:t>
            </a:r>
          </a:p>
          <a:p>
            <a:r>
              <a:rPr lang="fr-FR" sz="1050" dirty="0"/>
              <a:t>  </a:t>
            </a:r>
            <a:r>
              <a:rPr lang="fr-FR" sz="1050" dirty="0" err="1"/>
              <a:t>rotateY</a:t>
            </a:r>
            <a:r>
              <a:rPr lang="fr-FR" sz="1050" dirty="0"/>
              <a:t> -= (</a:t>
            </a:r>
            <a:r>
              <a:rPr lang="fr-FR" sz="1050" dirty="0" err="1"/>
              <a:t>mouseY</a:t>
            </a:r>
            <a:r>
              <a:rPr lang="fr-FR" sz="1050" dirty="0"/>
              <a:t> - </a:t>
            </a:r>
            <a:r>
              <a:rPr lang="fr-FR" sz="1050" dirty="0" err="1"/>
              <a:t>pmouseY</a:t>
            </a:r>
            <a:r>
              <a:rPr lang="fr-FR" sz="1050" dirty="0"/>
              <a:t>) * 0.01;</a:t>
            </a:r>
          </a:p>
          <a:p>
            <a:r>
              <a:rPr lang="fr-FR" sz="1050" dirty="0"/>
              <a:t>}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156176" y="11663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Copier le  code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9639"/>
            <a:ext cx="7924725" cy="57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27576" y="-1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Commentaires du code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1772" y="36781"/>
            <a:ext cx="3470108" cy="799931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>
            <a:stCxn id="5" idx="3"/>
            <a:endCxn id="7" idx="1"/>
          </p:cNvCxnSpPr>
          <p:nvPr/>
        </p:nvCxnSpPr>
        <p:spPr>
          <a:xfrm>
            <a:off x="3491880" y="436747"/>
            <a:ext cx="1298407" cy="5535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/>
          <p:cNvSpPr/>
          <p:nvPr/>
        </p:nvSpPr>
        <p:spPr>
          <a:xfrm>
            <a:off x="4790287" y="436891"/>
            <a:ext cx="4174201" cy="110684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u="sng" dirty="0" smtClean="0">
                <a:solidFill>
                  <a:srgbClr val="000000"/>
                </a:solidFill>
              </a:rPr>
              <a:t>Librairies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</a:p>
          <a:p>
            <a:pPr lvl="0"/>
            <a:r>
              <a:rPr lang="fr-FR" dirty="0" smtClean="0">
                <a:solidFill>
                  <a:srgbClr val="000000"/>
                </a:solidFill>
              </a:rPr>
              <a:t>OpenGL (calcul d’image 3D)</a:t>
            </a:r>
          </a:p>
          <a:p>
            <a:pPr lvl="0"/>
            <a:r>
              <a:rPr lang="fr-FR" dirty="0" err="1" smtClean="0">
                <a:solidFill>
                  <a:srgbClr val="000000"/>
                </a:solidFill>
              </a:rPr>
              <a:t>OBJLoader</a:t>
            </a:r>
            <a:r>
              <a:rPr lang="fr-FR" dirty="0" smtClean="0">
                <a:solidFill>
                  <a:srgbClr val="000000"/>
                </a:solidFill>
              </a:rPr>
              <a:t> (manipulation d’objet 3D)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169" y="1268760"/>
            <a:ext cx="2987824" cy="40011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9" name="Connecteur droit 8"/>
          <p:cNvCxnSpPr>
            <a:stCxn id="8" idx="3"/>
            <a:endCxn id="10" idx="1"/>
          </p:cNvCxnSpPr>
          <p:nvPr/>
        </p:nvCxnSpPr>
        <p:spPr>
          <a:xfrm>
            <a:off x="3061993" y="1468815"/>
            <a:ext cx="1728294" cy="66404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4790287" y="1772816"/>
            <a:ext cx="4104456" cy="720080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Déclaration d’une variable globale </a:t>
            </a:r>
            <a:r>
              <a:rPr lang="fr-FR" dirty="0" err="1" smtClean="0">
                <a:solidFill>
                  <a:srgbClr val="000000"/>
                </a:solidFill>
              </a:rPr>
              <a:t>kinect</a:t>
            </a:r>
            <a:r>
              <a:rPr lang="fr-FR" dirty="0" smtClean="0">
                <a:solidFill>
                  <a:srgbClr val="000000"/>
                </a:solidFill>
              </a:rPr>
              <a:t> de type </a:t>
            </a:r>
            <a:r>
              <a:rPr lang="fr-FR" dirty="0" err="1" smtClean="0">
                <a:solidFill>
                  <a:srgbClr val="000000"/>
                </a:solidFill>
              </a:rPr>
              <a:t>OBJModel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62914" y="3979702"/>
            <a:ext cx="7769314" cy="31553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>
            <a:stCxn id="11" idx="2"/>
            <a:endCxn id="13" idx="0"/>
          </p:cNvCxnSpPr>
          <p:nvPr/>
        </p:nvCxnSpPr>
        <p:spPr>
          <a:xfrm>
            <a:off x="4147571" y="4295237"/>
            <a:ext cx="2045740" cy="114998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3491879" y="5445224"/>
            <a:ext cx="5402863" cy="1152128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000000"/>
                </a:solidFill>
              </a:rPr>
              <a:t>Instanciation de l’objet « model »: Dans le constructeur, les paramètres 2 (« kinect.obj ») et 4 (« TRIANGLE ») sont les plus importants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0"/>
            <a:ext cx="939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dirty="0" smtClean="0">
                <a:solidFill>
                  <a:srgbClr val="0070C0"/>
                </a:solidFill>
              </a:rPr>
              <a:t>Références sur la classe « </a:t>
            </a:r>
            <a:r>
              <a:rPr lang="fr-FR" sz="2400" b="1" u="sng" dirty="0" err="1" smtClean="0">
                <a:solidFill>
                  <a:srgbClr val="0070C0"/>
                </a:solidFill>
              </a:rPr>
              <a:t>OBJModel</a:t>
            </a:r>
            <a:r>
              <a:rPr lang="fr-FR" sz="2400" b="1" u="sng" dirty="0" smtClean="0">
                <a:solidFill>
                  <a:srgbClr val="0070C0"/>
                </a:solidFill>
              </a:rPr>
              <a:t> » 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03" y="505209"/>
            <a:ext cx="5976664" cy="1581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lèche vers le bas 4"/>
          <p:cNvSpPr/>
          <p:nvPr/>
        </p:nvSpPr>
        <p:spPr>
          <a:xfrm>
            <a:off x="4168762" y="2139548"/>
            <a:ext cx="21914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45" y="2570036"/>
            <a:ext cx="6297580" cy="4056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3162211" y="5099567"/>
            <a:ext cx="1913845" cy="705697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i="1" dirty="0" smtClean="0">
              <a:solidFill>
                <a:srgbClr val="0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552523" y="5164382"/>
            <a:ext cx="1392749" cy="576065"/>
          </a:xfrm>
          <a:prstGeom prst="roundRect">
            <a:avLst/>
          </a:prstGeom>
          <a:solidFill>
            <a:srgbClr val="FF33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i="1" dirty="0" smtClean="0">
                <a:solidFill>
                  <a:srgbClr val="000000"/>
                </a:solidFill>
              </a:rPr>
              <a:t>Cliquer sur ce lien</a:t>
            </a:r>
          </a:p>
        </p:txBody>
      </p:sp>
      <p:cxnSp>
        <p:nvCxnSpPr>
          <p:cNvPr id="9" name="Connecteur droit 8"/>
          <p:cNvCxnSpPr>
            <a:stCxn id="7" idx="3"/>
            <a:endCxn id="8" idx="1"/>
          </p:cNvCxnSpPr>
          <p:nvPr/>
        </p:nvCxnSpPr>
        <p:spPr>
          <a:xfrm flipV="1">
            <a:off x="5076056" y="5452415"/>
            <a:ext cx="2476467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6773</TotalTime>
  <Words>8240</Words>
  <Application>Microsoft Office PowerPoint</Application>
  <PresentationFormat>Affichage à l'écran (4:3)</PresentationFormat>
  <Paragraphs>1450</Paragraphs>
  <Slides>120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120</vt:i4>
      </vt:variant>
    </vt:vector>
  </HeadingPairs>
  <TitlesOfParts>
    <vt:vector size="122" baseType="lpstr">
      <vt:lpstr>Thème Office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Damien</dc:creator>
  <cp:lastModifiedBy>DAM-PC</cp:lastModifiedBy>
  <cp:revision>556</cp:revision>
  <dcterms:modified xsi:type="dcterms:W3CDTF">2015-11-05T15:20:32Z</dcterms:modified>
</cp:coreProperties>
</file>